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46"/>
  </p:notesMasterIdLst>
  <p:sldIdLst>
    <p:sldId id="371" r:id="rId2"/>
    <p:sldId id="257" r:id="rId3"/>
    <p:sldId id="308" r:id="rId4"/>
    <p:sldId id="309" r:id="rId5"/>
    <p:sldId id="339" r:id="rId6"/>
    <p:sldId id="315" r:id="rId7"/>
    <p:sldId id="316" r:id="rId8"/>
    <p:sldId id="317" r:id="rId9"/>
    <p:sldId id="335" r:id="rId10"/>
    <p:sldId id="318" r:id="rId11"/>
    <p:sldId id="319" r:id="rId12"/>
    <p:sldId id="341" r:id="rId13"/>
    <p:sldId id="320" r:id="rId14"/>
    <p:sldId id="323" r:id="rId15"/>
    <p:sldId id="324" r:id="rId16"/>
    <p:sldId id="328" r:id="rId17"/>
    <p:sldId id="287" r:id="rId18"/>
    <p:sldId id="347" r:id="rId19"/>
    <p:sldId id="348" r:id="rId20"/>
    <p:sldId id="289" r:id="rId21"/>
    <p:sldId id="336" r:id="rId22"/>
    <p:sldId id="343" r:id="rId23"/>
    <p:sldId id="294" r:id="rId24"/>
    <p:sldId id="349" r:id="rId25"/>
    <p:sldId id="350" r:id="rId26"/>
    <p:sldId id="351" r:id="rId27"/>
    <p:sldId id="352" r:id="rId28"/>
    <p:sldId id="353" r:id="rId29"/>
    <p:sldId id="354" r:id="rId30"/>
    <p:sldId id="355" r:id="rId31"/>
    <p:sldId id="356" r:id="rId32"/>
    <p:sldId id="357" r:id="rId33"/>
    <p:sldId id="358" r:id="rId34"/>
    <p:sldId id="359" r:id="rId35"/>
    <p:sldId id="360" r:id="rId36"/>
    <p:sldId id="361" r:id="rId37"/>
    <p:sldId id="362" r:id="rId38"/>
    <p:sldId id="363" r:id="rId39"/>
    <p:sldId id="365" r:id="rId40"/>
    <p:sldId id="366" r:id="rId41"/>
    <p:sldId id="367" r:id="rId42"/>
    <p:sldId id="368" r:id="rId43"/>
    <p:sldId id="369" r:id="rId44"/>
    <p:sldId id="370"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48" autoAdjust="0"/>
  </p:normalViewPr>
  <p:slideViewPr>
    <p:cSldViewPr>
      <p:cViewPr varScale="1">
        <p:scale>
          <a:sx n="109" d="100"/>
          <a:sy n="109" d="100"/>
        </p:scale>
        <p:origin x="16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657401-114C-4A05-AE0D-1E53DB08D439}" type="datetimeFigureOut">
              <a:rPr lang="tr-TR" smtClean="0"/>
              <a:pPr/>
              <a:t>29.01.2019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48821E-05AB-42ED-AB09-125830F5F01D}" type="slidenum">
              <a:rPr lang="tr-TR" smtClean="0"/>
              <a:pPr/>
              <a:t>‹#›</a:t>
            </a:fld>
            <a:endParaRPr lang="tr-TR"/>
          </a:p>
        </p:txBody>
      </p:sp>
    </p:spTree>
    <p:extLst>
      <p:ext uri="{BB962C8B-B14F-4D97-AF65-F5344CB8AC3E}">
        <p14:creationId xmlns:p14="http://schemas.microsoft.com/office/powerpoint/2010/main" val="961377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4166679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miter lim="800000"/>
            <a:headEnd/>
            <a:tailEnd/>
          </a:ln>
        </p:spPr>
        <p:txBody>
          <a:bodyPr/>
          <a:lstStyle/>
          <a:p>
            <a:fld id="{C556EB04-BBCC-4B65-AF20-C8EE9209CD4C}" type="slidenum">
              <a:rPr lang="tr-TR" altLang="tr-TR" smtClean="0"/>
              <a:pPr/>
              <a:t>39</a:t>
            </a:fld>
            <a:endParaRPr lang="tr-TR" altLang="tr-TR" smtClean="0"/>
          </a:p>
        </p:txBody>
      </p:sp>
      <p:sp>
        <p:nvSpPr>
          <p:cNvPr id="108547"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pPr eaLnBrk="1" hangingPunct="1">
              <a:defRPr/>
            </a:pPr>
            <a:endParaRPr lang="en-US" smtClean="0">
              <a:cs typeface="+mn-cs"/>
            </a:endParaRPr>
          </a:p>
        </p:txBody>
      </p:sp>
    </p:spTree>
    <p:extLst>
      <p:ext uri="{BB962C8B-B14F-4D97-AF65-F5344CB8AC3E}">
        <p14:creationId xmlns:p14="http://schemas.microsoft.com/office/powerpoint/2010/main" val="3228846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52525" y="688975"/>
            <a:ext cx="4556125" cy="3417888"/>
          </a:xfrm>
          <a:ln cap="flat"/>
        </p:spPr>
      </p:sp>
      <p:sp>
        <p:nvSpPr>
          <p:cNvPr id="63491" name="Rectangle 3"/>
          <p:cNvSpPr>
            <a:spLocks noGrp="1" noChangeArrowheads="1"/>
          </p:cNvSpPr>
          <p:nvPr>
            <p:ph type="body" idx="1"/>
          </p:nvPr>
        </p:nvSpPr>
        <p:spPr>
          <a:xfrm>
            <a:off x="298730" y="4271969"/>
            <a:ext cx="6266930" cy="457419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272" tIns="37848" rIns="77272" bIns="37848"/>
          <a:lstStyle/>
          <a:p>
            <a:pPr marL="190500" indent="-190500" defTabSz="754063"/>
            <a:r>
              <a:rPr lang="en-US" b="1" smtClean="0"/>
              <a:t> </a:t>
            </a:r>
          </a:p>
        </p:txBody>
      </p:sp>
    </p:spTree>
    <p:extLst>
      <p:ext uri="{BB962C8B-B14F-4D97-AF65-F5344CB8AC3E}">
        <p14:creationId xmlns:p14="http://schemas.microsoft.com/office/powerpoint/2010/main" val="2740036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52525" y="688975"/>
            <a:ext cx="4556125" cy="3417888"/>
          </a:xfrm>
          <a:ln cap="flat"/>
        </p:spPr>
      </p:sp>
      <p:sp>
        <p:nvSpPr>
          <p:cNvPr id="64515" name="Rectangle 3"/>
          <p:cNvSpPr>
            <a:spLocks noGrp="1" noChangeArrowheads="1"/>
          </p:cNvSpPr>
          <p:nvPr>
            <p:ph type="body" idx="1"/>
          </p:nvPr>
        </p:nvSpPr>
        <p:spPr>
          <a:xfrm>
            <a:off x="298730" y="4271969"/>
            <a:ext cx="6266930" cy="457419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272" tIns="37848" rIns="77272" bIns="37848"/>
          <a:lstStyle/>
          <a:p>
            <a:pPr marL="190500" indent="-190500" defTabSz="754063"/>
            <a:endParaRPr lang="tr-TR" smtClean="0"/>
          </a:p>
        </p:txBody>
      </p:sp>
    </p:spTree>
    <p:extLst>
      <p:ext uri="{BB962C8B-B14F-4D97-AF65-F5344CB8AC3E}">
        <p14:creationId xmlns:p14="http://schemas.microsoft.com/office/powerpoint/2010/main" val="3529511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99683" name="2 Not Yer Tutucusu"/>
          <p:cNvSpPr>
            <a:spLocks noGrp="1"/>
          </p:cNvSpPr>
          <p:nvPr>
            <p:ph type="body" idx="1"/>
          </p:nvPr>
        </p:nvSpPr>
        <p:spPr bwMode="auto">
          <a:noFill/>
        </p:spPr>
        <p:txBody>
          <a:bodyPr wrap="square" numCol="1" anchor="t" anchorCtr="0" compatLnSpc="1">
            <a:prstTxWarp prst="textNoShape">
              <a:avLst/>
            </a:prstTxWarp>
          </a:bodyPr>
          <a:lstStyle/>
          <a:p>
            <a:r>
              <a:rPr lang="tr-TR" altLang="tr-TR" b="1" smtClean="0"/>
              <a:t>Kaynağa Olan Mesafe: </a:t>
            </a:r>
            <a:r>
              <a:rPr lang="tr-TR" altLang="tr-TR" smtClean="0"/>
              <a:t>Radyasyon kaynağından uzaklaştıkça, maruz kalınabilecek doz miktarı azaltılabilir. Radyasyon, kaynağından uzaklaştıkça çevreye yayılır ve şiddetini kaybeder.</a:t>
            </a:r>
          </a:p>
          <a:p>
            <a:endParaRPr lang="tr-TR" altLang="tr-TR" smtClean="0"/>
          </a:p>
          <a:p>
            <a:r>
              <a:rPr lang="tr-TR" altLang="tr-TR" b="1" smtClean="0"/>
              <a:t>Zırhlama: </a:t>
            </a:r>
            <a:r>
              <a:rPr lang="tr-TR" altLang="tr-TR" smtClean="0"/>
              <a:t>Radyasyon dozunu azaltan diğer bir yöntem, radyasyon kaynağı ile kişi arasına bir engel konulmasıdır. Bu engeli oluşturan malzeme zırh olarak adlandırılır. Genel olarak, yüksek yoğunluklu maddelerden yapılmış malzemeler özellikle X ve gama ışınlarına karşı etkili bir korunma sağlarlar.</a:t>
            </a:r>
          </a:p>
          <a:p>
            <a:r>
              <a:rPr lang="tr-TR" altLang="tr-TR" smtClean="0"/>
              <a:t>Uranyum metali, X ve gama ışınları için en etkili zırh malzemesidir(Şekil 8.2). Tungsten de çok iyidir. Kurşun iyi, çelik ise kabul edilebilir bir zırh malzemesidir. Beton, bu malzemeler kadar iyi olmasa da maliyetinin ucuzluğu ve yapımının kolay olmasından dolayı yaygın bir şekilde kullanılmaktadır. Kalın bir beton duvar yeterince kalın yapılmış ise, ince bir uranyum veya kurşun duvar kadar etkili olabilir.</a:t>
            </a:r>
          </a:p>
          <a:p>
            <a:endParaRPr lang="tr-TR" altLang="tr-TR" smtClean="0"/>
          </a:p>
          <a:p>
            <a:r>
              <a:rPr lang="tr-TR" altLang="tr-TR" b="1" smtClean="0"/>
              <a:t>Kaynak Yakınında Harcanan Zaman: </a:t>
            </a:r>
            <a:r>
              <a:rPr lang="tr-TR" altLang="tr-TR" smtClean="0"/>
              <a:t>Radyoaktif kaynağın yakınında ne kadar az zaman geçirilirse o kadar az doza maruz kalınır.</a:t>
            </a:r>
          </a:p>
        </p:txBody>
      </p:sp>
      <p:sp>
        <p:nvSpPr>
          <p:cNvPr id="4" name="3 Slayt Numarası Yer Tutucusu"/>
          <p:cNvSpPr>
            <a:spLocks noGrp="1"/>
          </p:cNvSpPr>
          <p:nvPr>
            <p:ph type="sldNum" sz="quarter" idx="5"/>
          </p:nvPr>
        </p:nvSpPr>
        <p:spPr/>
        <p:txBody>
          <a:bodyPr/>
          <a:lstStyle/>
          <a:p>
            <a:pPr>
              <a:defRPr/>
            </a:pPr>
            <a:fld id="{DA816C93-9FFD-4266-BB2F-BABE65C90876}" type="slidenum">
              <a:rPr lang="tr-TR" smtClean="0"/>
              <a:pPr>
                <a:defRPr/>
              </a:pPr>
              <a:t>9</a:t>
            </a:fld>
            <a:endParaRPr lang="tr-TR" dirty="0"/>
          </a:p>
        </p:txBody>
      </p:sp>
      <p:sp>
        <p:nvSpPr>
          <p:cNvPr id="5" name="4 Üstbilgi Yer Tutucusu"/>
          <p:cNvSpPr>
            <a:spLocks noGrp="1"/>
          </p:cNvSpPr>
          <p:nvPr>
            <p:ph type="hdr" sz="quarter"/>
          </p:nvPr>
        </p:nvSpPr>
        <p:spPr/>
        <p:txBody>
          <a:bodyPr/>
          <a:lstStyle/>
          <a:p>
            <a:pPr>
              <a:defRPr/>
            </a:pPr>
            <a:r>
              <a:rPr lang="tr-TR"/>
              <a:t>www.afad.gov.tr</a:t>
            </a:r>
          </a:p>
        </p:txBody>
      </p:sp>
    </p:spTree>
    <p:extLst>
      <p:ext uri="{BB962C8B-B14F-4D97-AF65-F5344CB8AC3E}">
        <p14:creationId xmlns:p14="http://schemas.microsoft.com/office/powerpoint/2010/main" val="2827137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46175" y="688975"/>
            <a:ext cx="4565650" cy="3424238"/>
          </a:xfrm>
          <a:ln cap="flat"/>
        </p:spPr>
      </p:sp>
      <p:sp>
        <p:nvSpPr>
          <p:cNvPr id="49155" name="Rectangle 3"/>
          <p:cNvSpPr>
            <a:spLocks noGrp="1" noChangeArrowheads="1"/>
          </p:cNvSpPr>
          <p:nvPr>
            <p:ph type="body" idx="1"/>
          </p:nvPr>
        </p:nvSpPr>
        <p:spPr>
          <a:xfrm>
            <a:off x="915359" y="4342050"/>
            <a:ext cx="5027282" cy="4114289"/>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79" tIns="45490" rIns="90979" bIns="45490"/>
          <a:lstStyle/>
          <a:p>
            <a:endParaRPr lang="tr-TR" smtClean="0"/>
          </a:p>
        </p:txBody>
      </p:sp>
    </p:spTree>
    <p:extLst>
      <p:ext uri="{BB962C8B-B14F-4D97-AF65-F5344CB8AC3E}">
        <p14:creationId xmlns:p14="http://schemas.microsoft.com/office/powerpoint/2010/main" val="4217647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44588" y="685800"/>
            <a:ext cx="4572000" cy="3429000"/>
          </a:xfrm>
          <a:ln/>
        </p:spPr>
      </p:sp>
      <p:sp>
        <p:nvSpPr>
          <p:cNvPr id="50179" name="Rectangle 3"/>
          <p:cNvSpPr>
            <a:spLocks noGrp="1" noChangeArrowheads="1"/>
          </p:cNvSpPr>
          <p:nvPr>
            <p:ph type="body" idx="1"/>
          </p:nvPr>
        </p:nvSpPr>
        <p:spPr>
          <a:xfrm>
            <a:off x="685321" y="4343510"/>
            <a:ext cx="5487358" cy="4114289"/>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extLst>
      <p:ext uri="{BB962C8B-B14F-4D97-AF65-F5344CB8AC3E}">
        <p14:creationId xmlns:p14="http://schemas.microsoft.com/office/powerpoint/2010/main" val="1983986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98659"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
        <p:nvSpPr>
          <p:cNvPr id="4" name="3 Slayt Numarası Yer Tutucusu"/>
          <p:cNvSpPr>
            <a:spLocks noGrp="1"/>
          </p:cNvSpPr>
          <p:nvPr>
            <p:ph type="sldNum" sz="quarter" idx="5"/>
          </p:nvPr>
        </p:nvSpPr>
        <p:spPr/>
        <p:txBody>
          <a:bodyPr/>
          <a:lstStyle/>
          <a:p>
            <a:pPr>
              <a:defRPr/>
            </a:pPr>
            <a:fld id="{E3F71DD9-60F3-47A8-8777-E154284096AD}" type="slidenum">
              <a:rPr lang="tr-TR" smtClean="0"/>
              <a:pPr>
                <a:defRPr/>
              </a:pPr>
              <a:t>21</a:t>
            </a:fld>
            <a:endParaRPr lang="tr-TR"/>
          </a:p>
        </p:txBody>
      </p:sp>
      <p:sp>
        <p:nvSpPr>
          <p:cNvPr id="5" name="4 Üstbilgi Yer Tutucusu"/>
          <p:cNvSpPr>
            <a:spLocks noGrp="1"/>
          </p:cNvSpPr>
          <p:nvPr>
            <p:ph type="hdr" sz="quarter"/>
          </p:nvPr>
        </p:nvSpPr>
        <p:spPr/>
        <p:txBody>
          <a:bodyPr/>
          <a:lstStyle/>
          <a:p>
            <a:pPr>
              <a:defRPr/>
            </a:pPr>
            <a:r>
              <a:rPr lang="tr-TR"/>
              <a:t>www.afad.gov.tr</a:t>
            </a:r>
          </a:p>
        </p:txBody>
      </p:sp>
    </p:spTree>
    <p:extLst>
      <p:ext uri="{BB962C8B-B14F-4D97-AF65-F5344CB8AC3E}">
        <p14:creationId xmlns:p14="http://schemas.microsoft.com/office/powerpoint/2010/main" val="1243457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indent="0" algn="just">
              <a:lnSpc>
                <a:spcPct val="90000"/>
              </a:lnSpc>
              <a:buNone/>
            </a:pPr>
            <a:r>
              <a:rPr lang="tr-TR" sz="1200" dirty="0" smtClean="0"/>
              <a:t>Her taraf toz toprak olur. İşte bu toz toprak tehlikelidir. Bunların hepsi de zararlı ışın yayar hale gelmişlerdir. Bunlardan korunmak gerekir.</a:t>
            </a:r>
          </a:p>
          <a:p>
            <a:pPr marL="0" indent="0" algn="just">
              <a:lnSpc>
                <a:spcPct val="90000"/>
              </a:lnSpc>
              <a:buNone/>
            </a:pPr>
            <a:r>
              <a:rPr lang="tr-TR" sz="1200" dirty="0" smtClean="0"/>
              <a:t>Tehlikenin bize ulaşması 30-60 dk. sürecek. Bu nedenle gerekli hazırlıklar için vaktimiz var.</a:t>
            </a:r>
          </a:p>
          <a:p>
            <a:endParaRPr lang="en-US" dirty="0"/>
          </a:p>
        </p:txBody>
      </p:sp>
      <p:sp>
        <p:nvSpPr>
          <p:cNvPr id="4" name="Slayt Numarası Yer Tutucusu 3"/>
          <p:cNvSpPr>
            <a:spLocks noGrp="1"/>
          </p:cNvSpPr>
          <p:nvPr>
            <p:ph type="sldNum" sz="quarter" idx="10"/>
          </p:nvPr>
        </p:nvSpPr>
        <p:spPr/>
        <p:txBody>
          <a:bodyPr/>
          <a:lstStyle/>
          <a:p>
            <a:fld id="{EFF31527-46A3-4D6D-B386-D0A7094C6D48}" type="slidenum">
              <a:rPr lang="en-US" smtClean="0"/>
              <a:pPr/>
              <a:t>32</a:t>
            </a:fld>
            <a:endParaRPr lang="en-US"/>
          </a:p>
        </p:txBody>
      </p:sp>
    </p:spTree>
    <p:extLst>
      <p:ext uri="{BB962C8B-B14F-4D97-AF65-F5344CB8AC3E}">
        <p14:creationId xmlns:p14="http://schemas.microsoft.com/office/powerpoint/2010/main" val="573467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 name="2 Not Yer Tutucusu"/>
          <p:cNvSpPr>
            <a:spLocks noGrp="1"/>
          </p:cNvSpPr>
          <p:nvPr>
            <p:ph type="body" idx="1"/>
          </p:nvPr>
        </p:nvSpPr>
        <p:spPr/>
        <p:txBody>
          <a:bodyPr>
            <a:normAutofit fontScale="92500" lnSpcReduction="20000"/>
          </a:bodyPr>
          <a:lstStyle/>
          <a:p>
            <a:pPr>
              <a:defRPr/>
            </a:pPr>
            <a:r>
              <a:rPr lang="tr-TR" dirty="0" smtClean="0"/>
              <a:t>Nükleer silahların (Atom ve Hidrojen Silahları)  patlatılması sonucu iki aşamalı etki oluşur;</a:t>
            </a:r>
          </a:p>
          <a:p>
            <a:pPr>
              <a:defRPr/>
            </a:pPr>
            <a:r>
              <a:rPr lang="tr-TR" b="1" dirty="0" smtClean="0"/>
              <a:t>I. Aşama:</a:t>
            </a:r>
            <a:r>
              <a:rPr lang="tr-TR" dirty="0" smtClean="0"/>
              <a:t> Patlar patlamaz başlar ve etkisi 1 dakika kadar sürer.</a:t>
            </a:r>
          </a:p>
          <a:p>
            <a:pPr>
              <a:defRPr/>
            </a:pPr>
            <a:r>
              <a:rPr lang="tr-TR" b="1" dirty="0" smtClean="0"/>
              <a:t>II. Aşama:</a:t>
            </a:r>
            <a:r>
              <a:rPr lang="tr-TR" dirty="0" smtClean="0"/>
              <a:t> I. aşamadan sonraki ilk 30-60 dakika sonra başlar, 48 saatte kadar devam edebilir.</a:t>
            </a:r>
          </a:p>
          <a:p>
            <a:pPr>
              <a:defRPr/>
            </a:pPr>
            <a:endParaRPr lang="tr-TR" dirty="0" smtClean="0"/>
          </a:p>
          <a:p>
            <a:pPr>
              <a:defRPr/>
            </a:pPr>
            <a:r>
              <a:rPr lang="tr-TR" b="1" dirty="0" smtClean="0"/>
              <a:t>9.1. I. Aşama (1 dakika)</a:t>
            </a:r>
            <a:endParaRPr lang="tr-TR" dirty="0" smtClean="0"/>
          </a:p>
          <a:p>
            <a:pPr>
              <a:defRPr/>
            </a:pPr>
            <a:r>
              <a:rPr lang="tr-TR" dirty="0" smtClean="0"/>
              <a:t>Bomba patlayınca etrafa güneşten daha parlak bir ışık saçılır. Her yer, gündüz de olsa çok kuvvetli bir ışıkla aydınlanır (flaş gibi). Aynı anda çok güçlü bir basınç ve kuvvetli rüzgar birçok bina ve direkleri yıkar. Bu arada etraf ısınır. Sıcaklık yükselir. Yanabilen bazı maddeler ve giysiler alev alır. Zararlı ışınlar yayan parçacıklar etrafa yayılır. Elektronik cihazları çalışmaz hale getiren manyetik dalgalar oluşur.</a:t>
            </a:r>
          </a:p>
          <a:p>
            <a:pPr>
              <a:defRPr/>
            </a:pPr>
            <a:r>
              <a:rPr lang="tr-TR" dirty="0" smtClean="0"/>
              <a:t>Bütün bunlar 1 dakika içinde olur ve geçer. Bu 1 dakika içinde yapılması gerekenler şunlardır:</a:t>
            </a:r>
          </a:p>
          <a:p>
            <a:pPr>
              <a:defRPr/>
            </a:pPr>
            <a:r>
              <a:rPr lang="tr-TR" b="1" dirty="0" smtClean="0"/>
              <a:t> </a:t>
            </a:r>
            <a:endParaRPr lang="tr-TR" dirty="0" smtClean="0"/>
          </a:p>
          <a:p>
            <a:pPr>
              <a:defRPr/>
            </a:pPr>
            <a:r>
              <a:rPr lang="tr-TR" b="1" dirty="0" smtClean="0"/>
              <a:t>Önceden ikaz verilmişse;</a:t>
            </a:r>
            <a:endParaRPr lang="tr-TR" dirty="0" smtClean="0"/>
          </a:p>
          <a:p>
            <a:pPr>
              <a:defRPr/>
            </a:pPr>
            <a:r>
              <a:rPr lang="tr-TR" dirty="0" smtClean="0"/>
              <a:t>Tüm hazırlıklar yapılıp sığınağa gidilmeli,</a:t>
            </a:r>
          </a:p>
          <a:p>
            <a:pPr>
              <a:defRPr/>
            </a:pPr>
            <a:r>
              <a:rPr lang="tr-TR" dirty="0" smtClean="0"/>
              <a:t>Elektromanyetik dalgalara karşı elektronik cihazların kapatılmalıdır.</a:t>
            </a:r>
          </a:p>
          <a:p>
            <a:pPr>
              <a:defRPr/>
            </a:pPr>
            <a:r>
              <a:rPr lang="tr-TR" dirty="0" smtClean="0"/>
              <a:t> </a:t>
            </a:r>
          </a:p>
          <a:p>
            <a:pPr>
              <a:defRPr/>
            </a:pPr>
            <a:r>
              <a:rPr lang="tr-TR" b="1" dirty="0" smtClean="0"/>
              <a:t>Önceden ikaz verilmemişse;</a:t>
            </a:r>
            <a:endParaRPr lang="tr-TR" dirty="0" smtClean="0"/>
          </a:p>
          <a:p>
            <a:pPr>
              <a:defRPr/>
            </a:pPr>
            <a:r>
              <a:rPr lang="tr-TR" b="1" dirty="0" smtClean="0"/>
              <a:t>Dışarıda</a:t>
            </a:r>
            <a:endParaRPr lang="tr-TR" dirty="0" smtClean="0"/>
          </a:p>
          <a:p>
            <a:pPr>
              <a:defRPr/>
            </a:pPr>
            <a:r>
              <a:rPr lang="tr-TR" b="1" dirty="0" smtClean="0"/>
              <a:t>YAT, KAPAN, ÖRTÜN!</a:t>
            </a:r>
            <a:endParaRPr lang="tr-TR" dirty="0" smtClean="0"/>
          </a:p>
          <a:p>
            <a:pPr>
              <a:defRPr/>
            </a:pPr>
            <a:r>
              <a:rPr lang="tr-TR" dirty="0" smtClean="0"/>
              <a:t>Parlak ışık görülür görülmez;</a:t>
            </a:r>
          </a:p>
          <a:p>
            <a:pPr>
              <a:defRPr/>
            </a:pPr>
            <a:r>
              <a:rPr lang="tr-TR" b="1" dirty="0" smtClean="0"/>
              <a:t>YAT</a:t>
            </a:r>
            <a:r>
              <a:rPr lang="tr-TR" dirty="0" smtClean="0"/>
              <a:t> (Kuvvetli ışık, bombanın patladığının habercisidir. Bu ışığı görür görmez, hemen varsa çukur bir yere veya duvar dibine ya da kuytu bir yere yatar</a:t>
            </a:r>
            <a:r>
              <a:rPr lang="tr-TR" b="1" dirty="0" smtClean="0"/>
              <a:t> </a:t>
            </a:r>
            <a:r>
              <a:rPr lang="tr-TR" dirty="0" smtClean="0"/>
              <a:t>pozisyon alınmalıdır.)</a:t>
            </a:r>
          </a:p>
          <a:p>
            <a:pPr>
              <a:defRPr/>
            </a:pPr>
            <a:r>
              <a:rPr lang="tr-TR" dirty="0" smtClean="0"/>
              <a:t>Kollar, baş üstünde kavuşturulmalı, ışık girmeyecek şekilde gözler kapatılmalıdır.</a:t>
            </a:r>
          </a:p>
          <a:p>
            <a:pPr>
              <a:defRPr/>
            </a:pPr>
            <a:r>
              <a:rPr lang="tr-TR" b="1" dirty="0" smtClean="0"/>
              <a:t>KAPAN</a:t>
            </a:r>
            <a:r>
              <a:rPr lang="tr-TR" dirty="0" smtClean="0"/>
              <a:t> (Dizler karna doğru çekilip hacim küçültülmelidir.)	</a:t>
            </a:r>
          </a:p>
          <a:p>
            <a:pPr>
              <a:defRPr/>
            </a:pPr>
            <a:r>
              <a:rPr lang="tr-TR" b="1" dirty="0" smtClean="0"/>
              <a:t>ÖRTÜN</a:t>
            </a:r>
            <a:r>
              <a:rPr lang="tr-TR" dirty="0" smtClean="0"/>
              <a:t> (Açık yerler örtülmelidir.)</a:t>
            </a:r>
          </a:p>
          <a:p>
            <a:pPr>
              <a:defRPr/>
            </a:pPr>
            <a:r>
              <a:rPr lang="tr-TR" dirty="0" smtClean="0"/>
              <a:t>Bu durum ışık, yakıcı hava hareketi ve yıkımlar sona erene kadar korunmalıdır (1 dakika). Daha sonra paniğe kapılmadan en yakın sığınağa gidilmelidir.</a:t>
            </a:r>
          </a:p>
          <a:p>
            <a:pPr>
              <a:defRPr/>
            </a:pPr>
            <a:endParaRPr lang="tr-TR" dirty="0" smtClean="0"/>
          </a:p>
        </p:txBody>
      </p:sp>
      <p:sp>
        <p:nvSpPr>
          <p:cNvPr id="4" name="3 Slayt Numarası Yer Tutucusu"/>
          <p:cNvSpPr>
            <a:spLocks noGrp="1"/>
          </p:cNvSpPr>
          <p:nvPr>
            <p:ph type="sldNum" sz="quarter" idx="5"/>
          </p:nvPr>
        </p:nvSpPr>
        <p:spPr/>
        <p:txBody>
          <a:bodyPr/>
          <a:lstStyle/>
          <a:p>
            <a:pPr>
              <a:defRPr/>
            </a:pPr>
            <a:fld id="{F46D7E3B-7ABD-4C7A-B601-19A8EC5393C3}" type="slidenum">
              <a:rPr lang="tr-TR" smtClean="0"/>
              <a:pPr>
                <a:defRPr/>
              </a:pPr>
              <a:t>36</a:t>
            </a:fld>
            <a:endParaRPr lang="tr-TR"/>
          </a:p>
        </p:txBody>
      </p:sp>
      <p:sp>
        <p:nvSpPr>
          <p:cNvPr id="5" name="4 Üstbilgi Yer Tutucusu"/>
          <p:cNvSpPr>
            <a:spLocks noGrp="1"/>
          </p:cNvSpPr>
          <p:nvPr>
            <p:ph type="hdr" sz="quarter"/>
          </p:nvPr>
        </p:nvSpPr>
        <p:spPr/>
        <p:txBody>
          <a:bodyPr/>
          <a:lstStyle/>
          <a:p>
            <a:pPr>
              <a:defRPr/>
            </a:pPr>
            <a:r>
              <a:rPr lang="tr-TR"/>
              <a:t>www.afad.gov.tr</a:t>
            </a:r>
          </a:p>
        </p:txBody>
      </p:sp>
    </p:spTree>
    <p:extLst>
      <p:ext uri="{BB962C8B-B14F-4D97-AF65-F5344CB8AC3E}">
        <p14:creationId xmlns:p14="http://schemas.microsoft.com/office/powerpoint/2010/main" val="2917199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 name="2 Not Yer Tutucusu"/>
          <p:cNvSpPr>
            <a:spLocks noGrp="1"/>
          </p:cNvSpPr>
          <p:nvPr>
            <p:ph type="body" idx="1"/>
          </p:nvPr>
        </p:nvSpPr>
        <p:spPr/>
        <p:txBody>
          <a:bodyPr>
            <a:normAutofit fontScale="92500" lnSpcReduction="10000"/>
          </a:bodyPr>
          <a:lstStyle/>
          <a:p>
            <a:pPr>
              <a:defRPr/>
            </a:pPr>
            <a:r>
              <a:rPr lang="tr-TR" b="1" dirty="0" smtClean="0"/>
              <a:t>9.2. II. Aşama (Serpinti Etkisinden Korunma)</a:t>
            </a:r>
            <a:endParaRPr lang="tr-TR" dirty="0" smtClean="0"/>
          </a:p>
          <a:p>
            <a:pPr>
              <a:defRPr/>
            </a:pPr>
            <a:r>
              <a:rPr lang="tr-TR" dirty="0" smtClean="0"/>
              <a:t>Patlamadan sonraki I. aşamayı takip eden ilk 30-60 dakika sonra başlar. Bomba patlayınca bizi bekleyen tehlike; yerdeki taş, toprak, nikel, demir vb. maddeleri radyoaktif hale getirerek bir toz bulutu oluşturmasıdır. Bu toz bulutu göklere yükselir ve bir süre (30-60 dakika) sonra yere düşer ve rüzgârın etkisiyle savrulup geniş bir alana yayılır. Her taraf toz toprak olur. İşte bu toz toprak tehlikelidir. Bunların hepsi de zararlı ışın yayar hale gelmişlerdir. Bunlardan korunmak gerekir. Tehlikenin bize ulaşması 30-60 dakika sürecektir. Bu nedenle gerekli hazırlıklar için yeteri vakit vardır.</a:t>
            </a:r>
          </a:p>
          <a:p>
            <a:pPr>
              <a:defRPr/>
            </a:pPr>
            <a:r>
              <a:rPr lang="tr-TR" dirty="0" smtClean="0"/>
              <a:t> </a:t>
            </a:r>
          </a:p>
          <a:p>
            <a:pPr>
              <a:defRPr/>
            </a:pPr>
            <a:r>
              <a:rPr lang="tr-TR" b="1" dirty="0" smtClean="0"/>
              <a:t>Kalıntı (Serpinti) Etkisinden Korunma</a:t>
            </a:r>
            <a:endParaRPr lang="tr-TR" dirty="0" smtClean="0"/>
          </a:p>
          <a:p>
            <a:pPr>
              <a:defRPr/>
            </a:pPr>
            <a:r>
              <a:rPr lang="tr-TR" dirty="0" smtClean="0"/>
              <a:t>Yiyeceklerin ve kullanılacak eşyaların üzerleri, zararlı tozlardan korunmak için örtülmeli, dolaplarda saklanmalıdır.</a:t>
            </a:r>
          </a:p>
          <a:p>
            <a:pPr>
              <a:defRPr/>
            </a:pPr>
            <a:r>
              <a:rPr lang="tr-TR" dirty="0" smtClean="0"/>
              <a:t>Cilde ve elbiseye bulaşmış tozlar çırpılarak, yıkanarak veya fırçalanarak temizlenmelidir.</a:t>
            </a:r>
          </a:p>
          <a:p>
            <a:pPr>
              <a:defRPr/>
            </a:pPr>
            <a:r>
              <a:rPr lang="tr-TR" dirty="0" smtClean="0"/>
              <a:t>Temiz elbiseler giyilmeli, saçlar bol su ile yıkamalıdır. Bu temizlikler ve işlemler yapılmadan sığınağa girilmemelidir.</a:t>
            </a:r>
          </a:p>
          <a:p>
            <a:pPr>
              <a:defRPr/>
            </a:pPr>
            <a:r>
              <a:rPr lang="tr-TR" dirty="0" smtClean="0"/>
              <a:t>Gerekli hazırlıkları yapamayıp acilen sığınağa girmek gerekirse sığınağın dışında tüm elbiselerin çıkarılıp, yıkanıp içeri öyle girilmesi gerekir.</a:t>
            </a:r>
          </a:p>
          <a:p>
            <a:pPr>
              <a:defRPr/>
            </a:pPr>
            <a:r>
              <a:rPr lang="tr-TR" dirty="0" smtClean="0"/>
              <a:t>İçerde (sığınakta) temiz elbise giyilmeli veya örtü kullanılmalıdır. Kirli elbiseler ile asla sığınağa girilmemelidir. Bu kirli elbiseler bir poşete konulup poşetin ağzı bağlanmalıdır.</a:t>
            </a:r>
          </a:p>
          <a:p>
            <a:pPr>
              <a:defRPr/>
            </a:pPr>
            <a:r>
              <a:rPr lang="tr-TR" dirty="0" smtClean="0"/>
              <a:t>Açıkta kalan su ve yiyecekler içilmemeli ve yenilmemelidir.</a:t>
            </a:r>
          </a:p>
          <a:p>
            <a:pPr>
              <a:defRPr/>
            </a:pPr>
            <a:r>
              <a:rPr lang="tr-TR" dirty="0" smtClean="0"/>
              <a:t>Asla sigara içilmemelidir.</a:t>
            </a:r>
          </a:p>
          <a:p>
            <a:pPr>
              <a:defRPr/>
            </a:pPr>
            <a:r>
              <a:rPr lang="tr-TR" dirty="0" smtClean="0"/>
              <a:t>İlgililerin, yetkililerin talimatına göre hareket edilmelidir.</a:t>
            </a:r>
          </a:p>
          <a:p>
            <a:pPr>
              <a:defRPr/>
            </a:pPr>
            <a:r>
              <a:rPr lang="tr-TR" dirty="0" smtClean="0"/>
              <a:t>Mutlaka gerekirse; katı bitkiler veya yiyecekler, dış yüzeyleri (kabukları) kalınca soyularak iç kısımları tüketilmelidir.</a:t>
            </a:r>
          </a:p>
          <a:p>
            <a:pPr>
              <a:defRPr/>
            </a:pPr>
            <a:r>
              <a:rPr lang="tr-TR" dirty="0" smtClean="0"/>
              <a:t>Halsizlik, mide bulantısı, kusma vb. rahatsızlıklar görülürse ilgililere haber verilmelidir.</a:t>
            </a:r>
            <a:endParaRPr lang="tr-TR" dirty="0"/>
          </a:p>
        </p:txBody>
      </p:sp>
      <p:sp>
        <p:nvSpPr>
          <p:cNvPr id="4" name="3 Slayt Numarası Yer Tutucusu"/>
          <p:cNvSpPr>
            <a:spLocks noGrp="1"/>
          </p:cNvSpPr>
          <p:nvPr>
            <p:ph type="sldNum" sz="quarter" idx="5"/>
          </p:nvPr>
        </p:nvSpPr>
        <p:spPr/>
        <p:txBody>
          <a:bodyPr/>
          <a:lstStyle/>
          <a:p>
            <a:pPr>
              <a:defRPr/>
            </a:pPr>
            <a:fld id="{E4F2DD31-583A-4743-B8B4-CD4F89B7C900}" type="slidenum">
              <a:rPr lang="tr-TR" smtClean="0"/>
              <a:pPr>
                <a:defRPr/>
              </a:pPr>
              <a:t>37</a:t>
            </a:fld>
            <a:endParaRPr lang="tr-TR"/>
          </a:p>
        </p:txBody>
      </p:sp>
      <p:sp>
        <p:nvSpPr>
          <p:cNvPr id="5" name="4 Üstbilgi Yer Tutucusu"/>
          <p:cNvSpPr>
            <a:spLocks noGrp="1"/>
          </p:cNvSpPr>
          <p:nvPr>
            <p:ph type="hdr" sz="quarter"/>
          </p:nvPr>
        </p:nvSpPr>
        <p:spPr/>
        <p:txBody>
          <a:bodyPr/>
          <a:lstStyle/>
          <a:p>
            <a:pPr>
              <a:defRPr/>
            </a:pPr>
            <a:r>
              <a:rPr lang="tr-TR"/>
              <a:t>www.afad.gov.tr</a:t>
            </a:r>
          </a:p>
        </p:txBody>
      </p:sp>
    </p:spTree>
    <p:extLst>
      <p:ext uri="{BB962C8B-B14F-4D97-AF65-F5344CB8AC3E}">
        <p14:creationId xmlns:p14="http://schemas.microsoft.com/office/powerpoint/2010/main" val="930796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04803"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
        <p:nvSpPr>
          <p:cNvPr id="4" name="3 Slayt Numarası Yer Tutucusu"/>
          <p:cNvSpPr>
            <a:spLocks noGrp="1"/>
          </p:cNvSpPr>
          <p:nvPr>
            <p:ph type="sldNum" sz="quarter" idx="5"/>
          </p:nvPr>
        </p:nvSpPr>
        <p:spPr/>
        <p:txBody>
          <a:bodyPr/>
          <a:lstStyle/>
          <a:p>
            <a:pPr>
              <a:defRPr/>
            </a:pPr>
            <a:fld id="{85ADAAA3-A8C2-4E28-8C75-B83B1B891BE7}" type="slidenum">
              <a:rPr lang="tr-TR" smtClean="0"/>
              <a:pPr>
                <a:defRPr/>
              </a:pPr>
              <a:t>38</a:t>
            </a:fld>
            <a:endParaRPr lang="tr-TR"/>
          </a:p>
        </p:txBody>
      </p:sp>
      <p:sp>
        <p:nvSpPr>
          <p:cNvPr id="5" name="4 Üstbilgi Yer Tutucusu"/>
          <p:cNvSpPr>
            <a:spLocks noGrp="1"/>
          </p:cNvSpPr>
          <p:nvPr>
            <p:ph type="hdr" sz="quarter"/>
          </p:nvPr>
        </p:nvSpPr>
        <p:spPr/>
        <p:txBody>
          <a:bodyPr/>
          <a:lstStyle/>
          <a:p>
            <a:pPr>
              <a:defRPr/>
            </a:pPr>
            <a:r>
              <a:rPr lang="tr-TR"/>
              <a:t>www.afad.gov.tr</a:t>
            </a:r>
          </a:p>
        </p:txBody>
      </p:sp>
    </p:spTree>
    <p:extLst>
      <p:ext uri="{BB962C8B-B14F-4D97-AF65-F5344CB8AC3E}">
        <p14:creationId xmlns:p14="http://schemas.microsoft.com/office/powerpoint/2010/main" val="4277859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29.01.2019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29.01.2019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29.01.2019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çerik">
    <p:spTree>
      <p:nvGrpSpPr>
        <p:cNvPr id="1" name=""/>
        <p:cNvGrpSpPr/>
        <p:nvPr/>
      </p:nvGrpSpPr>
      <p:grpSpPr>
        <a:xfrm>
          <a:off x="0" y="0"/>
          <a:ext cx="0" cy="0"/>
          <a:chOff x="0" y="0"/>
          <a:chExt cx="0" cy="0"/>
        </a:xfrm>
      </p:grpSpPr>
      <p:sp>
        <p:nvSpPr>
          <p:cNvPr id="4" name="3 Dikdörtgen"/>
          <p:cNvSpPr/>
          <p:nvPr userDrawn="1"/>
        </p:nvSpPr>
        <p:spPr>
          <a:xfrm>
            <a:off x="0" y="1143000"/>
            <a:ext cx="8863013" cy="457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dirty="0">
              <a:solidFill>
                <a:prstClr val="white"/>
              </a:solidFill>
            </a:endParaRPr>
          </a:p>
        </p:txBody>
      </p:sp>
      <p:pic>
        <p:nvPicPr>
          <p:cNvPr id="5" name="7 Resim" descr="4.png"/>
          <p:cNvPicPr>
            <a:picLocks noChangeAspect="1"/>
          </p:cNvPicPr>
          <p:nvPr userDrawn="1"/>
        </p:nvPicPr>
        <p:blipFill>
          <a:blip r:embed="rId2"/>
          <a:srcRect/>
          <a:stretch>
            <a:fillRect/>
          </a:stretch>
        </p:blipFill>
        <p:spPr bwMode="auto">
          <a:xfrm>
            <a:off x="0" y="5857875"/>
            <a:ext cx="8863013" cy="719138"/>
          </a:xfrm>
          <a:prstGeom prst="rect">
            <a:avLst/>
          </a:prstGeom>
          <a:noFill/>
          <a:ln w="9525">
            <a:noFill/>
            <a:miter lim="800000"/>
            <a:headEnd/>
            <a:tailEnd/>
          </a:ln>
        </p:spPr>
      </p:pic>
      <p:pic>
        <p:nvPicPr>
          <p:cNvPr id="6" name="8 Resim" descr="6.png"/>
          <p:cNvPicPr>
            <a:picLocks noChangeAspect="1"/>
          </p:cNvPicPr>
          <p:nvPr userDrawn="1"/>
        </p:nvPicPr>
        <p:blipFill>
          <a:blip r:embed="rId3"/>
          <a:srcRect/>
          <a:stretch>
            <a:fillRect/>
          </a:stretch>
        </p:blipFill>
        <p:spPr bwMode="auto">
          <a:xfrm>
            <a:off x="0" y="285750"/>
            <a:ext cx="8863013" cy="719138"/>
          </a:xfrm>
          <a:prstGeom prst="rect">
            <a:avLst/>
          </a:prstGeom>
          <a:noFill/>
          <a:ln w="9525">
            <a:noFill/>
            <a:miter lim="800000"/>
            <a:headEnd/>
            <a:tailEnd/>
          </a:ln>
        </p:spPr>
      </p:pic>
      <p:sp>
        <p:nvSpPr>
          <p:cNvPr id="7" name="2 Alt Başlık"/>
          <p:cNvSpPr txBox="1">
            <a:spLocks/>
          </p:cNvSpPr>
          <p:nvPr userDrawn="1"/>
        </p:nvSpPr>
        <p:spPr bwMode="auto">
          <a:xfrm>
            <a:off x="214313" y="2060575"/>
            <a:ext cx="5365750" cy="3168650"/>
          </a:xfrm>
          <a:prstGeom prst="rect">
            <a:avLst/>
          </a:prstGeom>
          <a:noFill/>
          <a:ln>
            <a:noFill/>
          </a:ln>
          <a:extLst/>
        </p:spPr>
        <p:txBody>
          <a:bodyPr/>
          <a:lstStyle>
            <a:lvl1pPr defTabSz="528638" eaLnBrk="0" hangingPunct="0">
              <a:tabLst>
                <a:tab pos="528638" algn="l"/>
              </a:tabLst>
              <a:defRPr>
                <a:solidFill>
                  <a:schemeClr val="tx1"/>
                </a:solidFill>
                <a:latin typeface="Arial" pitchFamily="34" charset="0"/>
                <a:cs typeface="Arial" pitchFamily="34" charset="0"/>
              </a:defRPr>
            </a:lvl1pPr>
            <a:lvl2pPr marL="742950" indent="-285750" defTabSz="528638" eaLnBrk="0" hangingPunct="0">
              <a:tabLst>
                <a:tab pos="528638" algn="l"/>
              </a:tabLst>
              <a:defRPr>
                <a:solidFill>
                  <a:schemeClr val="tx1"/>
                </a:solidFill>
                <a:latin typeface="Arial" pitchFamily="34" charset="0"/>
                <a:cs typeface="Arial" pitchFamily="34" charset="0"/>
              </a:defRPr>
            </a:lvl2pPr>
            <a:lvl3pPr marL="1143000" indent="-228600" defTabSz="528638" eaLnBrk="0" hangingPunct="0">
              <a:tabLst>
                <a:tab pos="528638" algn="l"/>
              </a:tabLst>
              <a:defRPr>
                <a:solidFill>
                  <a:schemeClr val="tx1"/>
                </a:solidFill>
                <a:latin typeface="Arial" pitchFamily="34" charset="0"/>
                <a:cs typeface="Arial" pitchFamily="34" charset="0"/>
              </a:defRPr>
            </a:lvl3pPr>
            <a:lvl4pPr marL="1600200" indent="-228600" defTabSz="528638" eaLnBrk="0" hangingPunct="0">
              <a:tabLst>
                <a:tab pos="528638" algn="l"/>
              </a:tabLst>
              <a:defRPr>
                <a:solidFill>
                  <a:schemeClr val="tx1"/>
                </a:solidFill>
                <a:latin typeface="Arial" pitchFamily="34" charset="0"/>
                <a:cs typeface="Arial" pitchFamily="34" charset="0"/>
              </a:defRPr>
            </a:lvl4pPr>
            <a:lvl5pPr marL="2057400" indent="-228600" defTabSz="528638" eaLnBrk="0" hangingPunct="0">
              <a:tabLst>
                <a:tab pos="528638" algn="l"/>
              </a:tabLst>
              <a:defRPr>
                <a:solidFill>
                  <a:schemeClr val="tx1"/>
                </a:solidFill>
                <a:latin typeface="Arial" pitchFamily="34" charset="0"/>
                <a:cs typeface="Arial" pitchFamily="34" charset="0"/>
              </a:defRPr>
            </a:lvl5pPr>
            <a:lvl6pPr marL="2514600" indent="-228600" defTabSz="528638" eaLnBrk="0" fontAlgn="base" hangingPunct="0">
              <a:spcBef>
                <a:spcPct val="0"/>
              </a:spcBef>
              <a:spcAft>
                <a:spcPct val="0"/>
              </a:spcAft>
              <a:tabLst>
                <a:tab pos="528638" algn="l"/>
              </a:tabLst>
              <a:defRPr>
                <a:solidFill>
                  <a:schemeClr val="tx1"/>
                </a:solidFill>
                <a:latin typeface="Arial" pitchFamily="34" charset="0"/>
                <a:cs typeface="Arial" pitchFamily="34" charset="0"/>
              </a:defRPr>
            </a:lvl6pPr>
            <a:lvl7pPr marL="2971800" indent="-228600" defTabSz="528638" eaLnBrk="0" fontAlgn="base" hangingPunct="0">
              <a:spcBef>
                <a:spcPct val="0"/>
              </a:spcBef>
              <a:spcAft>
                <a:spcPct val="0"/>
              </a:spcAft>
              <a:tabLst>
                <a:tab pos="528638" algn="l"/>
              </a:tabLst>
              <a:defRPr>
                <a:solidFill>
                  <a:schemeClr val="tx1"/>
                </a:solidFill>
                <a:latin typeface="Arial" pitchFamily="34" charset="0"/>
                <a:cs typeface="Arial" pitchFamily="34" charset="0"/>
              </a:defRPr>
            </a:lvl7pPr>
            <a:lvl8pPr marL="3429000" indent="-228600" defTabSz="528638" eaLnBrk="0" fontAlgn="base" hangingPunct="0">
              <a:spcBef>
                <a:spcPct val="0"/>
              </a:spcBef>
              <a:spcAft>
                <a:spcPct val="0"/>
              </a:spcAft>
              <a:tabLst>
                <a:tab pos="528638" algn="l"/>
              </a:tabLst>
              <a:defRPr>
                <a:solidFill>
                  <a:schemeClr val="tx1"/>
                </a:solidFill>
                <a:latin typeface="Arial" pitchFamily="34" charset="0"/>
                <a:cs typeface="Arial" pitchFamily="34" charset="0"/>
              </a:defRPr>
            </a:lvl8pPr>
            <a:lvl9pPr marL="3886200" indent="-228600" defTabSz="528638" eaLnBrk="0" fontAlgn="base" hangingPunct="0">
              <a:spcBef>
                <a:spcPct val="0"/>
              </a:spcBef>
              <a:spcAft>
                <a:spcPct val="0"/>
              </a:spcAft>
              <a:tabLst>
                <a:tab pos="528638" algn="l"/>
              </a:tabLst>
              <a:defRPr>
                <a:solidFill>
                  <a:schemeClr val="tx1"/>
                </a:solidFill>
                <a:latin typeface="Arial" pitchFamily="34" charset="0"/>
                <a:cs typeface="Arial" pitchFamily="34" charset="0"/>
              </a:defRPr>
            </a:lvl9pPr>
          </a:lstStyle>
          <a:p>
            <a:pPr algn="just" eaLnBrk="1" hangingPunct="1">
              <a:lnSpc>
                <a:spcPct val="125000"/>
              </a:lnSpc>
              <a:spcBef>
                <a:spcPts val="600"/>
              </a:spcBef>
              <a:spcAft>
                <a:spcPts val="600"/>
              </a:spcAft>
              <a:defRPr/>
            </a:pPr>
            <a:endParaRPr lang="tr-TR" altLang="tr-TR" sz="2600" smtClean="0">
              <a:solidFill>
                <a:srgbClr val="1E1C11"/>
              </a:solidFill>
              <a:latin typeface="Myriad Pro"/>
            </a:endParaRPr>
          </a:p>
        </p:txBody>
      </p:sp>
      <p:sp>
        <p:nvSpPr>
          <p:cNvPr id="8" name="Slayt Numarası Yer Tutucusu 4"/>
          <p:cNvSpPr txBox="1">
            <a:spLocks/>
          </p:cNvSpPr>
          <p:nvPr userDrawn="1"/>
        </p:nvSpPr>
        <p:spPr bwMode="auto">
          <a:xfrm>
            <a:off x="6686550" y="6519863"/>
            <a:ext cx="2133600" cy="365125"/>
          </a:xfrm>
          <a:prstGeom prst="rect">
            <a:avLst/>
          </a:prstGeom>
          <a:noFill/>
          <a:ln>
            <a:noFill/>
          </a:ln>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defRPr/>
            </a:pPr>
            <a:fld id="{F36FB255-5512-41BF-ABDD-43227742BC46}" type="slidenum">
              <a:rPr lang="tr-TR" altLang="tr-TR" sz="1400" smtClean="0">
                <a:solidFill>
                  <a:srgbClr val="002060"/>
                </a:solidFill>
              </a:rPr>
              <a:pPr algn="r" eaLnBrk="1" hangingPunct="1">
                <a:defRPr/>
              </a:pPr>
              <a:t>‹#›</a:t>
            </a:fld>
            <a:endParaRPr lang="tr-TR" altLang="tr-TR" sz="1400" smtClean="0">
              <a:solidFill>
                <a:srgbClr val="002060"/>
              </a:solidFill>
            </a:endParaRPr>
          </a:p>
        </p:txBody>
      </p:sp>
      <p:sp>
        <p:nvSpPr>
          <p:cNvPr id="10" name="1 Başlık"/>
          <p:cNvSpPr>
            <a:spLocks noGrp="1"/>
          </p:cNvSpPr>
          <p:nvPr>
            <p:ph type="ctrTitle"/>
          </p:nvPr>
        </p:nvSpPr>
        <p:spPr>
          <a:xfrm>
            <a:off x="214282" y="285728"/>
            <a:ext cx="8243918" cy="714380"/>
          </a:xfrm>
          <a:noFill/>
          <a:ln>
            <a:noFill/>
          </a:ln>
        </p:spPr>
        <p:txBody>
          <a:bodyPr>
            <a:normAutofit fontScale="90000"/>
          </a:bodyPr>
          <a:lstStyle/>
          <a:p>
            <a:endParaRPr lang="tr-TR" dirty="0"/>
          </a:p>
        </p:txBody>
      </p:sp>
      <p:sp>
        <p:nvSpPr>
          <p:cNvPr id="11" name="2 Alt Başlık"/>
          <p:cNvSpPr>
            <a:spLocks noGrp="1"/>
          </p:cNvSpPr>
          <p:nvPr>
            <p:ph type="subTitle" idx="1"/>
          </p:nvPr>
        </p:nvSpPr>
        <p:spPr>
          <a:xfrm>
            <a:off x="214282" y="5857892"/>
            <a:ext cx="8715436" cy="714380"/>
          </a:xfrm>
        </p:spPr>
        <p:txBody>
          <a:bodyPr>
            <a:normAutofit/>
          </a:bodyPr>
          <a:lstStyle>
            <a:lvl1pPr>
              <a:buNone/>
              <a:defRPr/>
            </a:lvl1pPr>
          </a:lstStyle>
          <a:p>
            <a:endParaRPr lang="tr-TR" dirty="0"/>
          </a:p>
        </p:txBody>
      </p:sp>
    </p:spTree>
  </p:cSld>
  <p:clrMapOvr>
    <a:masterClrMapping/>
  </p:clrMapOvr>
  <p:transition spd="med" advClick="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pPr>
              <a:defRPr/>
            </a:pPr>
            <a:endParaRPr lang="tr-TR"/>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pPr>
              <a:defRPr/>
            </a:pPr>
            <a:endParaRPr lang="tr-TR"/>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pPr>
              <a:defRPr/>
            </a:pPr>
            <a:fld id="{41AA6450-1F83-4F34-963C-F793203E9CB5}" type="slidenum">
              <a:rPr lang="tr-TR" altLang="tr-TR"/>
              <a:pPr>
                <a:defRPr/>
              </a:pPr>
              <a:t>‹#›</a:t>
            </a:fld>
            <a:endParaRPr lang="tr-TR" alt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1_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74638"/>
            <a:ext cx="82296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2 Veri Yer Tutucusu"/>
          <p:cNvSpPr>
            <a:spLocks noGrp="1"/>
          </p:cNvSpPr>
          <p:nvPr>
            <p:ph type="dt" sz="half" idx="10"/>
          </p:nvPr>
        </p:nvSpPr>
        <p:spPr>
          <a:xfrm>
            <a:off x="457200" y="6245225"/>
            <a:ext cx="2133600" cy="476250"/>
          </a:xfrm>
        </p:spPr>
        <p:txBody>
          <a:bodyPr/>
          <a:lstStyle>
            <a:lvl1pPr>
              <a:defRPr/>
            </a:lvl1pPr>
          </a:lstStyle>
          <a:p>
            <a:pPr>
              <a:defRPr/>
            </a:pPr>
            <a:fld id="{55F9115F-3E01-4C38-98C3-C0F9B2A226E0}" type="datetime1">
              <a:rPr lang="tr-TR"/>
              <a:pPr>
                <a:defRPr/>
              </a:pPr>
              <a:t>29.01.2019</a:t>
            </a:fld>
            <a:endParaRPr lang="tr-TR"/>
          </a:p>
        </p:txBody>
      </p:sp>
      <p:sp>
        <p:nvSpPr>
          <p:cNvPr id="4" name="3 Altbilgi Yer Tutucusu"/>
          <p:cNvSpPr>
            <a:spLocks noGrp="1"/>
          </p:cNvSpPr>
          <p:nvPr>
            <p:ph type="ftr" sz="quarter" idx="11"/>
          </p:nvPr>
        </p:nvSpPr>
        <p:spPr>
          <a:xfrm>
            <a:off x="3124200" y="6245225"/>
            <a:ext cx="2895600" cy="476250"/>
          </a:xfrm>
        </p:spPr>
        <p:txBody>
          <a:bodyPr/>
          <a:lstStyle>
            <a:lvl1pPr>
              <a:defRPr/>
            </a:lvl1pPr>
          </a:lstStyle>
          <a:p>
            <a:pPr>
              <a:defRPr/>
            </a:pPr>
            <a:endParaRPr lang="tr-TR"/>
          </a:p>
        </p:txBody>
      </p:sp>
      <p:sp>
        <p:nvSpPr>
          <p:cNvPr id="5" name="4 Slayt Numarası Yer Tutucusu"/>
          <p:cNvSpPr>
            <a:spLocks noGrp="1"/>
          </p:cNvSpPr>
          <p:nvPr>
            <p:ph type="sldNum" sz="quarter" idx="12"/>
          </p:nvPr>
        </p:nvSpPr>
        <p:spPr>
          <a:xfrm>
            <a:off x="6553200" y="6245225"/>
            <a:ext cx="2133600" cy="476250"/>
          </a:xfrm>
        </p:spPr>
        <p:txBody>
          <a:bodyPr/>
          <a:lstStyle>
            <a:lvl1pPr>
              <a:defRPr/>
            </a:lvl1pPr>
          </a:lstStyle>
          <a:p>
            <a:pPr>
              <a:defRPr/>
            </a:pPr>
            <a:fld id="{8D135389-1C6A-4CFD-9C43-71BC8635187A}" type="slidenum">
              <a:rPr lang="tr-TR"/>
              <a:pPr>
                <a:defRPr/>
              </a:pPr>
              <a:t>‹#›</a:t>
            </a:fld>
            <a:endParaRPr lang="tr-TR"/>
          </a:p>
        </p:txBody>
      </p:sp>
    </p:spTree>
    <p:extLst>
      <p:ext uri="{BB962C8B-B14F-4D97-AF65-F5344CB8AC3E}">
        <p14:creationId xmlns:p14="http://schemas.microsoft.com/office/powerpoint/2010/main" val="453920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29.01.2019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29.01.2019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29.01.2019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29.01.2019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29.01.2019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29.01.2019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29.01.2019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29.01.2019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29.01.2019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8" r:id="rId12"/>
    <p:sldLayoutId id="2147483679" r:id="rId13"/>
    <p:sldLayoutId id="2147483680" r:id="rId14"/>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3.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500174"/>
            <a:ext cx="8229600" cy="1143000"/>
          </a:xfrm>
        </p:spPr>
        <p:txBody>
          <a:bodyPr>
            <a:normAutofit fontScale="90000"/>
          </a:bodyPr>
          <a:lstStyle/>
          <a:p>
            <a:pPr algn="ctr"/>
            <a:r>
              <a:rPr lang="tr-TR" dirty="0" smtClean="0"/>
              <a:t>RADYOLOJİK VE NÜKLEER TEHLİKELER</a:t>
            </a:r>
            <a:endParaRPr lang="tr-TR" dirty="0"/>
          </a:p>
        </p:txBody>
      </p:sp>
      <p:sp>
        <p:nvSpPr>
          <p:cNvPr id="3" name="2 İçerik Yer Tutucusu"/>
          <p:cNvSpPr>
            <a:spLocks noGrp="1"/>
          </p:cNvSpPr>
          <p:nvPr>
            <p:ph idx="1"/>
          </p:nvPr>
        </p:nvSpPr>
        <p:spPr>
          <a:xfrm>
            <a:off x="500034" y="3429000"/>
            <a:ext cx="8229600" cy="1752592"/>
          </a:xfrm>
        </p:spPr>
        <p:txBody>
          <a:bodyPr>
            <a:normAutofit/>
          </a:bodyPr>
          <a:lstStyle/>
          <a:p>
            <a:pPr algn="ctr">
              <a:buNone/>
            </a:pPr>
            <a:r>
              <a:rPr lang="tr-TR" sz="2800" b="1" dirty="0" smtClean="0">
                <a:ln w="10541" cmpd="sng">
                  <a:solidFill>
                    <a:schemeClr val="accent1">
                      <a:shade val="88000"/>
                      <a:satMod val="110000"/>
                    </a:schemeClr>
                  </a:solidFill>
                  <a:prstDash val="solid"/>
                </a:ln>
              </a:rPr>
              <a:t>ULUSLARARASI </a:t>
            </a:r>
            <a:r>
              <a:rPr lang="tr-TR" sz="2800" b="1" dirty="0" smtClean="0">
                <a:ln w="10541" cmpd="sng">
                  <a:solidFill>
                    <a:schemeClr val="accent1">
                      <a:shade val="88000"/>
                      <a:satMod val="110000"/>
                    </a:schemeClr>
                  </a:solidFill>
                  <a:prstDash val="solid"/>
                </a:ln>
              </a:rPr>
              <a:t>İLİŞKİLER VE ACİL SAĞLIK HİZMETLERİ DAİRE BAŞKANLIĞI</a:t>
            </a:r>
          </a:p>
          <a:p>
            <a:pPr algn="ct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8"/>
          <p:cNvSpPr>
            <a:spLocks noChangeArrowheads="1"/>
          </p:cNvSpPr>
          <p:nvPr/>
        </p:nvSpPr>
        <p:spPr bwMode="auto">
          <a:xfrm>
            <a:off x="622300" y="1905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tr-TR" sz="2800" b="1" dirty="0">
                <a:latin typeface="Arial" charset="0"/>
              </a:rPr>
              <a:t>RADYASYONDAN KORUNMA </a:t>
            </a:r>
          </a:p>
        </p:txBody>
      </p:sp>
      <p:pic>
        <p:nvPicPr>
          <p:cNvPr id="46083" name="Picture 10" descr="image003"/>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236538" y="2147888"/>
            <a:ext cx="2716212" cy="3262312"/>
          </a:xfrm>
          <a:noFill/>
        </p:spPr>
      </p:pic>
      <p:sp>
        <p:nvSpPr>
          <p:cNvPr id="46084" name="6 Dikdörtgen"/>
          <p:cNvSpPr>
            <a:spLocks noChangeArrowheads="1"/>
          </p:cNvSpPr>
          <p:nvPr/>
        </p:nvSpPr>
        <p:spPr bwMode="auto">
          <a:xfrm>
            <a:off x="3797300" y="2108200"/>
            <a:ext cx="45720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tr-TR" sz="2000" dirty="0">
                <a:latin typeface="Arial" charset="0"/>
                <a:cs typeface="Arial" charset="0"/>
              </a:rPr>
              <a:t>	</a:t>
            </a:r>
            <a:r>
              <a:rPr lang="tr-TR" sz="2000" b="1" dirty="0">
                <a:latin typeface="Arial" charset="0"/>
                <a:cs typeface="Arial" charset="0"/>
              </a:rPr>
              <a:t>Noktasal kaynaklardan yayınlanan radyasyon şiddetleri kaynaktan olan uzaklığın karesiyle azaldığından, uzaklık iyi bir korunma aracı olmaktadır.</a:t>
            </a:r>
          </a:p>
          <a:p>
            <a:pPr algn="just"/>
            <a:endParaRPr lang="tr-TR" sz="2000" b="1" dirty="0">
              <a:latin typeface="Arial" charset="0"/>
              <a:cs typeface="Arial" charset="0"/>
            </a:endParaRPr>
          </a:p>
          <a:p>
            <a:pPr algn="just"/>
            <a:r>
              <a:rPr lang="tr-TR" sz="2000" b="1" dirty="0">
                <a:latin typeface="Arial" charset="0"/>
                <a:cs typeface="Arial" charset="0"/>
              </a:rPr>
              <a:t>	Örneğin; doz hızı 1 m de 100 </a:t>
            </a:r>
            <a:r>
              <a:rPr lang="tr-TR" sz="2000" b="1" dirty="0" err="1">
                <a:latin typeface="Arial" charset="0"/>
                <a:cs typeface="Arial" charset="0"/>
              </a:rPr>
              <a:t>mR</a:t>
            </a:r>
            <a:r>
              <a:rPr lang="tr-TR" sz="2000" b="1" dirty="0">
                <a:latin typeface="Arial" charset="0"/>
                <a:cs typeface="Arial" charset="0"/>
              </a:rPr>
              <a:t>/s ise 10 m deki doz hızı 1 </a:t>
            </a:r>
            <a:r>
              <a:rPr lang="tr-TR" sz="2000" b="1" dirty="0" err="1">
                <a:latin typeface="Arial" charset="0"/>
                <a:cs typeface="Arial" charset="0"/>
              </a:rPr>
              <a:t>mR</a:t>
            </a:r>
            <a:r>
              <a:rPr lang="tr-TR" sz="2000" b="1" dirty="0">
                <a:latin typeface="Arial" charset="0"/>
                <a:cs typeface="Arial" charset="0"/>
              </a:rPr>
              <a:t>/s </a:t>
            </a:r>
            <a:r>
              <a:rPr lang="tr-TR" sz="2000" b="1" dirty="0" err="1">
                <a:latin typeface="Arial" charset="0"/>
                <a:cs typeface="Arial" charset="0"/>
              </a:rPr>
              <a:t>dir</a:t>
            </a:r>
            <a:r>
              <a:rPr lang="tr-TR" sz="2000" b="1" dirty="0">
                <a:latin typeface="Arial" charset="0"/>
                <a:cs typeface="Arial" charset="0"/>
              </a:rPr>
              <a:t>. Tahliyenin sebebi halkı mümkün olduğunca kaynaktan uzak tutmaktır.</a:t>
            </a:r>
          </a:p>
        </p:txBody>
      </p:sp>
    </p:spTree>
    <p:extLst>
      <p:ext uri="{BB962C8B-B14F-4D97-AF65-F5344CB8AC3E}">
        <p14:creationId xmlns:p14="http://schemas.microsoft.com/office/powerpoint/2010/main" val="228571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8"/>
          <p:cNvSpPr>
            <a:spLocks noChangeArrowheads="1"/>
          </p:cNvSpPr>
          <p:nvPr/>
        </p:nvSpPr>
        <p:spPr bwMode="auto">
          <a:xfrm>
            <a:off x="622300" y="1905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tr-TR" sz="2800" b="1" dirty="0">
                <a:latin typeface="Arial" charset="0"/>
              </a:rPr>
              <a:t>RADYASYONDAN KORUNMA </a:t>
            </a:r>
          </a:p>
        </p:txBody>
      </p:sp>
      <p:pic>
        <p:nvPicPr>
          <p:cNvPr id="47107" name="Picture 7" descr="image005"/>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225425" y="2178050"/>
            <a:ext cx="2873375" cy="3308350"/>
          </a:xfrm>
          <a:noFill/>
        </p:spPr>
      </p:pic>
      <p:sp>
        <p:nvSpPr>
          <p:cNvPr id="47108" name="7 Dikdörtgen"/>
          <p:cNvSpPr>
            <a:spLocks noChangeArrowheads="1"/>
          </p:cNvSpPr>
          <p:nvPr/>
        </p:nvSpPr>
        <p:spPr bwMode="auto">
          <a:xfrm>
            <a:off x="3873500" y="2349500"/>
            <a:ext cx="45720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tr-TR" sz="2000" dirty="0">
                <a:latin typeface="Arial" charset="0"/>
                <a:cs typeface="Arial" charset="0"/>
              </a:rPr>
              <a:t>	</a:t>
            </a:r>
            <a:r>
              <a:rPr lang="tr-TR" sz="2000" b="1" dirty="0">
                <a:latin typeface="Arial" charset="0"/>
                <a:cs typeface="Arial" charset="0"/>
              </a:rPr>
              <a:t>Dış radyasyon tehlikelerinden korunmanın en etkin yöntemi </a:t>
            </a:r>
            <a:r>
              <a:rPr lang="tr-TR" sz="2000" b="1" dirty="0" err="1">
                <a:latin typeface="Arial" charset="0"/>
                <a:cs typeface="Arial" charset="0"/>
              </a:rPr>
              <a:t>zırhlama</a:t>
            </a:r>
            <a:r>
              <a:rPr lang="tr-TR" sz="2000" b="1" dirty="0">
                <a:latin typeface="Arial" charset="0"/>
                <a:cs typeface="Arial" charset="0"/>
              </a:rPr>
              <a:t> olup radyasyonun şiddetini azaltmak için radyasyon kaynağı ile kişi arasına uygun özelliklerde koruyucu engel konulmalıdır.</a:t>
            </a:r>
          </a:p>
          <a:p>
            <a:pPr algn="just"/>
            <a:endParaRPr lang="tr-TR" sz="2000" b="1" dirty="0">
              <a:latin typeface="Arial" charset="0"/>
              <a:cs typeface="Arial" charset="0"/>
            </a:endParaRPr>
          </a:p>
          <a:p>
            <a:pPr algn="just"/>
            <a:r>
              <a:rPr lang="tr-TR" sz="2000" b="1" dirty="0">
                <a:latin typeface="Arial" charset="0"/>
                <a:cs typeface="Arial" charset="0"/>
              </a:rPr>
              <a:t>	</a:t>
            </a:r>
            <a:r>
              <a:rPr lang="en-US" sz="2000" b="1" dirty="0">
                <a:latin typeface="Arial" charset="0"/>
                <a:cs typeface="Arial" charset="0"/>
              </a:rPr>
              <a:t>En </a:t>
            </a:r>
            <a:r>
              <a:rPr lang="tr-TR" sz="2000" b="1" dirty="0">
                <a:latin typeface="Arial" charset="0"/>
                <a:cs typeface="Arial" charset="0"/>
              </a:rPr>
              <a:t>yaygın </a:t>
            </a:r>
            <a:r>
              <a:rPr lang="tr-TR" sz="2000" b="1" dirty="0" err="1">
                <a:latin typeface="Arial" charset="0"/>
                <a:cs typeface="Arial" charset="0"/>
              </a:rPr>
              <a:t>zırhlama</a:t>
            </a:r>
            <a:r>
              <a:rPr lang="tr-TR" sz="2000" b="1" dirty="0">
                <a:latin typeface="Arial" charset="0"/>
                <a:cs typeface="Arial" charset="0"/>
              </a:rPr>
              <a:t> malzemesi beton ve kurşundur.</a:t>
            </a:r>
          </a:p>
          <a:p>
            <a:pPr algn="just"/>
            <a:endParaRPr lang="tr-TR" sz="2000" b="1" dirty="0">
              <a:solidFill>
                <a:srgbClr val="FFFFFF"/>
              </a:solidFill>
              <a:latin typeface="Arial" charset="0"/>
              <a:cs typeface="Arial" charset="0"/>
            </a:endParaRPr>
          </a:p>
        </p:txBody>
      </p:sp>
    </p:spTree>
    <p:extLst>
      <p:ext uri="{BB962C8B-B14F-4D97-AF65-F5344CB8AC3E}">
        <p14:creationId xmlns:p14="http://schemas.microsoft.com/office/powerpoint/2010/main" val="3425413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bwMode="auto">
          <a:xfrm>
            <a:off x="0" y="427038"/>
            <a:ext cx="9144000" cy="914400"/>
          </a:xfrm>
        </p:spPr>
        <p:txBody>
          <a:bodyPr wrap="square" numCol="1" anchorCtr="0" compatLnSpc="1">
            <a:prstTxWarp prst="textNoShape">
              <a:avLst/>
            </a:prstTxWarp>
          </a:bodyPr>
          <a:lstStyle/>
          <a:p>
            <a:pPr eaLnBrk="1" hangingPunct="1"/>
            <a:r>
              <a:rPr lang="tr-TR" altLang="tr-TR" sz="3200" b="1" cap="none" smtClean="0">
                <a:latin typeface="Comic Sans MS" pitchFamily="66" charset="0"/>
                <a:ea typeface="ＭＳ Ｐゴシック" pitchFamily="34" charset="-128"/>
              </a:rPr>
              <a:t>Radyasyon Çeşitlerine Göre Zırhlama</a:t>
            </a:r>
          </a:p>
        </p:txBody>
      </p:sp>
      <p:pic>
        <p:nvPicPr>
          <p:cNvPr id="6" name="Picture 2"/>
          <p:cNvPicPr>
            <a:picLocks noGrp="1" noChangeAspect="1" noChangeArrowheads="1"/>
          </p:cNvPicPr>
          <p:nvPr>
            <p:ph sz="half" idx="1"/>
          </p:nvPr>
        </p:nvPicPr>
        <p:blipFill>
          <a:blip r:embed="rId2"/>
          <a:srcRect/>
          <a:stretch>
            <a:fillRect/>
          </a:stretch>
        </p:blipFill>
        <p:spPr bwMode="auto">
          <a:xfrm>
            <a:off x="357158" y="1285860"/>
            <a:ext cx="4000528" cy="3929090"/>
          </a:xfrm>
          <a:prstGeom prst="rect">
            <a:avLst/>
          </a:prstGeom>
          <a:noFill/>
          <a:ln w="9525">
            <a:noFill/>
            <a:miter lim="800000"/>
            <a:headEnd/>
            <a:tailEnd/>
          </a:ln>
          <a:effectLst/>
        </p:spPr>
      </p:pic>
      <p:pic>
        <p:nvPicPr>
          <p:cNvPr id="72708" name="Picture 8" descr="rad"/>
          <p:cNvPicPr>
            <a:picLocks noGrp="1" noChangeAspect="1" noChangeArrowheads="1"/>
          </p:cNvPicPr>
          <p:nvPr>
            <p:ph sz="quarter" idx="2"/>
          </p:nvPr>
        </p:nvPicPr>
        <p:blipFill>
          <a:blip r:embed="rId3"/>
          <a:srcRect/>
          <a:stretch>
            <a:fillRect/>
          </a:stretch>
        </p:blipFill>
        <p:spPr>
          <a:xfrm>
            <a:off x="4572000" y="1916113"/>
            <a:ext cx="4140200" cy="2951162"/>
          </a:xfrm>
        </p:spPr>
      </p:pic>
      <p:pic>
        <p:nvPicPr>
          <p:cNvPr id="72709" name="Picture 11" descr="iaea_logo"/>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8320088" y="6137275"/>
            <a:ext cx="823912" cy="72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8"/>
          <p:cNvSpPr>
            <a:spLocks noChangeArrowheads="1"/>
          </p:cNvSpPr>
          <p:nvPr/>
        </p:nvSpPr>
        <p:spPr bwMode="auto">
          <a:xfrm>
            <a:off x="622300" y="1905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tr-TR" sz="2800" b="1" dirty="0">
                <a:latin typeface="Arial" charset="0"/>
              </a:rPr>
              <a:t>RADYASYONDAN KORUNMA </a:t>
            </a:r>
          </a:p>
        </p:txBody>
      </p:sp>
      <p:sp>
        <p:nvSpPr>
          <p:cNvPr id="48131" name="5 Dikdörtgen"/>
          <p:cNvSpPr>
            <a:spLocks noChangeArrowheads="1"/>
          </p:cNvSpPr>
          <p:nvPr/>
        </p:nvSpPr>
        <p:spPr bwMode="auto">
          <a:xfrm>
            <a:off x="3937000" y="2282825"/>
            <a:ext cx="44196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tr-TR" sz="2000" dirty="0">
                <a:solidFill>
                  <a:srgbClr val="FFFFFF"/>
                </a:solidFill>
                <a:latin typeface="Arial" charset="0"/>
                <a:cs typeface="Arial" charset="0"/>
              </a:rPr>
              <a:t>	</a:t>
            </a:r>
            <a:r>
              <a:rPr lang="tr-TR" sz="2000" b="1" dirty="0">
                <a:latin typeface="Arial" charset="0"/>
                <a:cs typeface="Arial" charset="0"/>
              </a:rPr>
              <a:t>Radyasyon dozu miktarı radyasyon kaynağının yanında geçirilecek süre ile orantılı olarak arttığından kaynak yakınında mümkün olabildiğince kısa süre kalınmalıdır.</a:t>
            </a:r>
          </a:p>
          <a:p>
            <a:pPr algn="just"/>
            <a:endParaRPr lang="tr-TR" sz="2000" b="1" dirty="0">
              <a:latin typeface="Arial" charset="0"/>
              <a:cs typeface="Arial" charset="0"/>
            </a:endParaRPr>
          </a:p>
          <a:p>
            <a:pPr algn="just"/>
            <a:r>
              <a:rPr lang="tr-TR" sz="2000" b="1" dirty="0">
                <a:latin typeface="Arial" charset="0"/>
                <a:cs typeface="Arial" charset="0"/>
              </a:rPr>
              <a:t>	Yani doz hızı 500 </a:t>
            </a:r>
            <a:r>
              <a:rPr lang="tr-TR" sz="2000" b="1" dirty="0" err="1">
                <a:latin typeface="Arial" charset="0"/>
                <a:cs typeface="Arial" charset="0"/>
              </a:rPr>
              <a:t>mR</a:t>
            </a:r>
            <a:r>
              <a:rPr lang="tr-TR" sz="2000" b="1" dirty="0">
                <a:latin typeface="Arial" charset="0"/>
                <a:cs typeface="Arial" charset="0"/>
              </a:rPr>
              <a:t>/s ise bu alanda 1 s kalınırsa 500 </a:t>
            </a:r>
            <a:r>
              <a:rPr lang="tr-TR" sz="2000" b="1" dirty="0" err="1">
                <a:latin typeface="Arial" charset="0"/>
                <a:cs typeface="Arial" charset="0"/>
              </a:rPr>
              <a:t>mR</a:t>
            </a:r>
            <a:r>
              <a:rPr lang="tr-TR" sz="2000" b="1" dirty="0">
                <a:latin typeface="Arial" charset="0"/>
                <a:cs typeface="Arial" charset="0"/>
              </a:rPr>
              <a:t> , 10 s kalınırsa 5000 </a:t>
            </a:r>
            <a:r>
              <a:rPr lang="tr-TR" sz="2000" b="1" dirty="0" err="1">
                <a:latin typeface="Arial" charset="0"/>
                <a:cs typeface="Arial" charset="0"/>
              </a:rPr>
              <a:t>mR</a:t>
            </a:r>
            <a:r>
              <a:rPr lang="tr-TR" sz="2000" b="1" dirty="0">
                <a:latin typeface="Arial" charset="0"/>
                <a:cs typeface="Arial" charset="0"/>
              </a:rPr>
              <a:t> doz alınır.</a:t>
            </a:r>
          </a:p>
          <a:p>
            <a:pPr algn="just"/>
            <a:endParaRPr lang="tr-TR" sz="2000" dirty="0">
              <a:latin typeface="Arial" charset="0"/>
              <a:cs typeface="Arial" charset="0"/>
            </a:endParaRPr>
          </a:p>
        </p:txBody>
      </p:sp>
      <p:pic>
        <p:nvPicPr>
          <p:cNvPr id="48132" name="Picture 9" descr="image007"/>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114300" y="1987550"/>
            <a:ext cx="3225800" cy="3600450"/>
          </a:xfrm>
          <a:noFill/>
        </p:spPr>
      </p:pic>
    </p:spTree>
    <p:extLst>
      <p:ext uri="{BB962C8B-B14F-4D97-AF65-F5344CB8AC3E}">
        <p14:creationId xmlns:p14="http://schemas.microsoft.com/office/powerpoint/2010/main" val="730028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592138" y="1450975"/>
            <a:ext cx="8244069" cy="5283200"/>
            <a:chOff x="420" y="914"/>
            <a:chExt cx="5841" cy="3328"/>
          </a:xfrm>
        </p:grpSpPr>
        <p:sp>
          <p:nvSpPr>
            <p:cNvPr id="24581" name="Freeform 4"/>
            <p:cNvSpPr>
              <a:spLocks/>
            </p:cNvSpPr>
            <p:nvPr/>
          </p:nvSpPr>
          <p:spPr bwMode="auto">
            <a:xfrm>
              <a:off x="2691" y="1735"/>
              <a:ext cx="1116" cy="2507"/>
            </a:xfrm>
            <a:custGeom>
              <a:avLst/>
              <a:gdLst>
                <a:gd name="T0" fmla="*/ 317 w 1116"/>
                <a:gd name="T1" fmla="*/ 135 h 2507"/>
                <a:gd name="T2" fmla="*/ 156 w 1116"/>
                <a:gd name="T3" fmla="*/ 236 h 2507"/>
                <a:gd name="T4" fmla="*/ 122 w 1116"/>
                <a:gd name="T5" fmla="*/ 409 h 2507"/>
                <a:gd name="T6" fmla="*/ 80 w 1116"/>
                <a:gd name="T7" fmla="*/ 644 h 2507"/>
                <a:gd name="T8" fmla="*/ 23 w 1116"/>
                <a:gd name="T9" fmla="*/ 865 h 2507"/>
                <a:gd name="T10" fmla="*/ 16 w 1116"/>
                <a:gd name="T11" fmla="*/ 1177 h 2507"/>
                <a:gd name="T12" fmla="*/ 86 w 1116"/>
                <a:gd name="T13" fmla="*/ 1397 h 2507"/>
                <a:gd name="T14" fmla="*/ 137 w 1116"/>
                <a:gd name="T15" fmla="*/ 1355 h 2507"/>
                <a:gd name="T16" fmla="*/ 83 w 1116"/>
                <a:gd name="T17" fmla="*/ 1264 h 2507"/>
                <a:gd name="T18" fmla="*/ 147 w 1116"/>
                <a:gd name="T19" fmla="*/ 1322 h 2507"/>
                <a:gd name="T20" fmla="*/ 130 w 1116"/>
                <a:gd name="T21" fmla="*/ 1227 h 2507"/>
                <a:gd name="T22" fmla="*/ 107 w 1116"/>
                <a:gd name="T23" fmla="*/ 1040 h 2507"/>
                <a:gd name="T24" fmla="*/ 198 w 1116"/>
                <a:gd name="T25" fmla="*/ 816 h 2507"/>
                <a:gd name="T26" fmla="*/ 228 w 1116"/>
                <a:gd name="T27" fmla="*/ 654 h 2507"/>
                <a:gd name="T28" fmla="*/ 283 w 1116"/>
                <a:gd name="T29" fmla="*/ 653 h 2507"/>
                <a:gd name="T30" fmla="*/ 309 w 1116"/>
                <a:gd name="T31" fmla="*/ 875 h 2507"/>
                <a:gd name="T32" fmla="*/ 273 w 1116"/>
                <a:gd name="T33" fmla="*/ 1057 h 2507"/>
                <a:gd name="T34" fmla="*/ 289 w 1116"/>
                <a:gd name="T35" fmla="*/ 1414 h 2507"/>
                <a:gd name="T36" fmla="*/ 354 w 1116"/>
                <a:gd name="T37" fmla="*/ 1705 h 2507"/>
                <a:gd name="T38" fmla="*/ 322 w 1116"/>
                <a:gd name="T39" fmla="*/ 2005 h 2507"/>
                <a:gd name="T40" fmla="*/ 394 w 1116"/>
                <a:gd name="T41" fmla="*/ 2347 h 2507"/>
                <a:gd name="T42" fmla="*/ 354 w 1116"/>
                <a:gd name="T43" fmla="*/ 2444 h 2507"/>
                <a:gd name="T44" fmla="*/ 434 w 1116"/>
                <a:gd name="T45" fmla="*/ 2506 h 2507"/>
                <a:gd name="T46" fmla="*/ 522 w 1116"/>
                <a:gd name="T47" fmla="*/ 2486 h 2507"/>
                <a:gd name="T48" fmla="*/ 485 w 1116"/>
                <a:gd name="T49" fmla="*/ 2305 h 2507"/>
                <a:gd name="T50" fmla="*/ 517 w 1116"/>
                <a:gd name="T51" fmla="*/ 1981 h 2507"/>
                <a:gd name="T52" fmla="*/ 535 w 1116"/>
                <a:gd name="T53" fmla="*/ 1745 h 2507"/>
                <a:gd name="T54" fmla="*/ 541 w 1116"/>
                <a:gd name="T55" fmla="*/ 1574 h 2507"/>
                <a:gd name="T56" fmla="*/ 579 w 1116"/>
                <a:gd name="T57" fmla="*/ 1478 h 2507"/>
                <a:gd name="T58" fmla="*/ 579 w 1116"/>
                <a:gd name="T59" fmla="*/ 1721 h 2507"/>
                <a:gd name="T60" fmla="*/ 600 w 1116"/>
                <a:gd name="T61" fmla="*/ 1961 h 2507"/>
                <a:gd name="T62" fmla="*/ 632 w 1116"/>
                <a:gd name="T63" fmla="*/ 2298 h 2507"/>
                <a:gd name="T64" fmla="*/ 596 w 1116"/>
                <a:gd name="T65" fmla="*/ 2467 h 2507"/>
                <a:gd name="T66" fmla="*/ 648 w 1116"/>
                <a:gd name="T67" fmla="*/ 2496 h 2507"/>
                <a:gd name="T68" fmla="*/ 775 w 1116"/>
                <a:gd name="T69" fmla="*/ 2468 h 2507"/>
                <a:gd name="T70" fmla="*/ 727 w 1116"/>
                <a:gd name="T71" fmla="*/ 2370 h 2507"/>
                <a:gd name="T72" fmla="*/ 767 w 1116"/>
                <a:gd name="T73" fmla="*/ 2099 h 2507"/>
                <a:gd name="T74" fmla="*/ 767 w 1116"/>
                <a:gd name="T75" fmla="*/ 1792 h 2507"/>
                <a:gd name="T76" fmla="*/ 801 w 1116"/>
                <a:gd name="T77" fmla="*/ 1522 h 2507"/>
                <a:gd name="T78" fmla="*/ 850 w 1116"/>
                <a:gd name="T79" fmla="*/ 1142 h 2507"/>
                <a:gd name="T80" fmla="*/ 809 w 1116"/>
                <a:gd name="T81" fmla="*/ 927 h 2507"/>
                <a:gd name="T82" fmla="*/ 788 w 1116"/>
                <a:gd name="T83" fmla="*/ 791 h 2507"/>
                <a:gd name="T84" fmla="*/ 831 w 1116"/>
                <a:gd name="T85" fmla="*/ 653 h 2507"/>
                <a:gd name="T86" fmla="*/ 865 w 1116"/>
                <a:gd name="T87" fmla="*/ 585 h 2507"/>
                <a:gd name="T88" fmla="*/ 901 w 1116"/>
                <a:gd name="T89" fmla="*/ 682 h 2507"/>
                <a:gd name="T90" fmla="*/ 919 w 1116"/>
                <a:gd name="T91" fmla="*/ 827 h 2507"/>
                <a:gd name="T92" fmla="*/ 1001 w 1116"/>
                <a:gd name="T93" fmla="*/ 1018 h 2507"/>
                <a:gd name="T94" fmla="*/ 989 w 1116"/>
                <a:gd name="T95" fmla="*/ 1208 h 2507"/>
                <a:gd name="T96" fmla="*/ 956 w 1116"/>
                <a:gd name="T97" fmla="*/ 1313 h 2507"/>
                <a:gd name="T98" fmla="*/ 1007 w 1116"/>
                <a:gd name="T99" fmla="*/ 1281 h 2507"/>
                <a:gd name="T100" fmla="*/ 982 w 1116"/>
                <a:gd name="T101" fmla="*/ 1342 h 2507"/>
                <a:gd name="T102" fmla="*/ 981 w 1116"/>
                <a:gd name="T103" fmla="*/ 1384 h 2507"/>
                <a:gd name="T104" fmla="*/ 1112 w 1116"/>
                <a:gd name="T105" fmla="*/ 1246 h 2507"/>
                <a:gd name="T106" fmla="*/ 1101 w 1116"/>
                <a:gd name="T107" fmla="*/ 1030 h 2507"/>
                <a:gd name="T108" fmla="*/ 1073 w 1116"/>
                <a:gd name="T109" fmla="*/ 761 h 2507"/>
                <a:gd name="T110" fmla="*/ 1035 w 1116"/>
                <a:gd name="T111" fmla="*/ 644 h 2507"/>
                <a:gd name="T112" fmla="*/ 1020 w 1116"/>
                <a:gd name="T113" fmla="*/ 496 h 2507"/>
                <a:gd name="T114" fmla="*/ 993 w 1116"/>
                <a:gd name="T115" fmla="*/ 362 h 2507"/>
                <a:gd name="T116" fmla="*/ 970 w 1116"/>
                <a:gd name="T117" fmla="*/ 246 h 2507"/>
                <a:gd name="T118" fmla="*/ 871 w 1116"/>
                <a:gd name="T119" fmla="*/ 166 h 2507"/>
                <a:gd name="T120" fmla="*/ 668 w 1116"/>
                <a:gd name="T121" fmla="*/ 88 h 250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16"/>
                <a:gd name="T184" fmla="*/ 0 h 2507"/>
                <a:gd name="T185" fmla="*/ 1116 w 1116"/>
                <a:gd name="T186" fmla="*/ 2507 h 250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16" h="2507">
                  <a:moveTo>
                    <a:pt x="455" y="7"/>
                  </a:moveTo>
                  <a:lnTo>
                    <a:pt x="459" y="43"/>
                  </a:lnTo>
                  <a:lnTo>
                    <a:pt x="456" y="71"/>
                  </a:lnTo>
                  <a:lnTo>
                    <a:pt x="448" y="88"/>
                  </a:lnTo>
                  <a:lnTo>
                    <a:pt x="426" y="96"/>
                  </a:lnTo>
                  <a:lnTo>
                    <a:pt x="406" y="99"/>
                  </a:lnTo>
                  <a:lnTo>
                    <a:pt x="379" y="109"/>
                  </a:lnTo>
                  <a:lnTo>
                    <a:pt x="349" y="118"/>
                  </a:lnTo>
                  <a:lnTo>
                    <a:pt x="317" y="135"/>
                  </a:lnTo>
                  <a:lnTo>
                    <a:pt x="292" y="145"/>
                  </a:lnTo>
                  <a:lnTo>
                    <a:pt x="273" y="154"/>
                  </a:lnTo>
                  <a:lnTo>
                    <a:pt x="246" y="166"/>
                  </a:lnTo>
                  <a:lnTo>
                    <a:pt x="221" y="172"/>
                  </a:lnTo>
                  <a:lnTo>
                    <a:pt x="209" y="181"/>
                  </a:lnTo>
                  <a:lnTo>
                    <a:pt x="191" y="191"/>
                  </a:lnTo>
                  <a:lnTo>
                    <a:pt x="180" y="209"/>
                  </a:lnTo>
                  <a:lnTo>
                    <a:pt x="169" y="222"/>
                  </a:lnTo>
                  <a:lnTo>
                    <a:pt x="156" y="236"/>
                  </a:lnTo>
                  <a:lnTo>
                    <a:pt x="145" y="248"/>
                  </a:lnTo>
                  <a:lnTo>
                    <a:pt x="140" y="261"/>
                  </a:lnTo>
                  <a:lnTo>
                    <a:pt x="133" y="282"/>
                  </a:lnTo>
                  <a:lnTo>
                    <a:pt x="124" y="310"/>
                  </a:lnTo>
                  <a:lnTo>
                    <a:pt x="121" y="330"/>
                  </a:lnTo>
                  <a:lnTo>
                    <a:pt x="121" y="346"/>
                  </a:lnTo>
                  <a:lnTo>
                    <a:pt x="124" y="374"/>
                  </a:lnTo>
                  <a:lnTo>
                    <a:pt x="127" y="389"/>
                  </a:lnTo>
                  <a:lnTo>
                    <a:pt x="122" y="409"/>
                  </a:lnTo>
                  <a:lnTo>
                    <a:pt x="116" y="424"/>
                  </a:lnTo>
                  <a:lnTo>
                    <a:pt x="106" y="451"/>
                  </a:lnTo>
                  <a:lnTo>
                    <a:pt x="102" y="464"/>
                  </a:lnTo>
                  <a:lnTo>
                    <a:pt x="96" y="491"/>
                  </a:lnTo>
                  <a:lnTo>
                    <a:pt x="90" y="514"/>
                  </a:lnTo>
                  <a:lnTo>
                    <a:pt x="85" y="546"/>
                  </a:lnTo>
                  <a:lnTo>
                    <a:pt x="82" y="580"/>
                  </a:lnTo>
                  <a:lnTo>
                    <a:pt x="79" y="609"/>
                  </a:lnTo>
                  <a:lnTo>
                    <a:pt x="80" y="644"/>
                  </a:lnTo>
                  <a:lnTo>
                    <a:pt x="83" y="676"/>
                  </a:lnTo>
                  <a:lnTo>
                    <a:pt x="76" y="688"/>
                  </a:lnTo>
                  <a:lnTo>
                    <a:pt x="64" y="705"/>
                  </a:lnTo>
                  <a:lnTo>
                    <a:pt x="56" y="725"/>
                  </a:lnTo>
                  <a:lnTo>
                    <a:pt x="44" y="749"/>
                  </a:lnTo>
                  <a:lnTo>
                    <a:pt x="39" y="769"/>
                  </a:lnTo>
                  <a:lnTo>
                    <a:pt x="32" y="792"/>
                  </a:lnTo>
                  <a:lnTo>
                    <a:pt x="28" y="821"/>
                  </a:lnTo>
                  <a:lnTo>
                    <a:pt x="23" y="865"/>
                  </a:lnTo>
                  <a:lnTo>
                    <a:pt x="21" y="913"/>
                  </a:lnTo>
                  <a:lnTo>
                    <a:pt x="17" y="961"/>
                  </a:lnTo>
                  <a:lnTo>
                    <a:pt x="15" y="1007"/>
                  </a:lnTo>
                  <a:lnTo>
                    <a:pt x="11" y="1079"/>
                  </a:lnTo>
                  <a:lnTo>
                    <a:pt x="8" y="1119"/>
                  </a:lnTo>
                  <a:lnTo>
                    <a:pt x="7" y="1135"/>
                  </a:lnTo>
                  <a:lnTo>
                    <a:pt x="9" y="1149"/>
                  </a:lnTo>
                  <a:lnTo>
                    <a:pt x="11" y="1166"/>
                  </a:lnTo>
                  <a:lnTo>
                    <a:pt x="16" y="1177"/>
                  </a:lnTo>
                  <a:lnTo>
                    <a:pt x="7" y="1215"/>
                  </a:lnTo>
                  <a:lnTo>
                    <a:pt x="3" y="1244"/>
                  </a:lnTo>
                  <a:lnTo>
                    <a:pt x="0" y="1273"/>
                  </a:lnTo>
                  <a:lnTo>
                    <a:pt x="5" y="1295"/>
                  </a:lnTo>
                  <a:lnTo>
                    <a:pt x="15" y="1317"/>
                  </a:lnTo>
                  <a:lnTo>
                    <a:pt x="25" y="1343"/>
                  </a:lnTo>
                  <a:lnTo>
                    <a:pt x="32" y="1358"/>
                  </a:lnTo>
                  <a:lnTo>
                    <a:pt x="61" y="1384"/>
                  </a:lnTo>
                  <a:lnTo>
                    <a:pt x="86" y="1397"/>
                  </a:lnTo>
                  <a:lnTo>
                    <a:pt x="104" y="1401"/>
                  </a:lnTo>
                  <a:lnTo>
                    <a:pt x="122" y="1398"/>
                  </a:lnTo>
                  <a:lnTo>
                    <a:pt x="133" y="1389"/>
                  </a:lnTo>
                  <a:lnTo>
                    <a:pt x="139" y="1386"/>
                  </a:lnTo>
                  <a:lnTo>
                    <a:pt x="142" y="1379"/>
                  </a:lnTo>
                  <a:lnTo>
                    <a:pt x="144" y="1373"/>
                  </a:lnTo>
                  <a:lnTo>
                    <a:pt x="141" y="1368"/>
                  </a:lnTo>
                  <a:lnTo>
                    <a:pt x="135" y="1361"/>
                  </a:lnTo>
                  <a:lnTo>
                    <a:pt x="137" y="1355"/>
                  </a:lnTo>
                  <a:lnTo>
                    <a:pt x="136" y="1350"/>
                  </a:lnTo>
                  <a:lnTo>
                    <a:pt x="131" y="1343"/>
                  </a:lnTo>
                  <a:lnTo>
                    <a:pt x="122" y="1340"/>
                  </a:lnTo>
                  <a:lnTo>
                    <a:pt x="109" y="1334"/>
                  </a:lnTo>
                  <a:lnTo>
                    <a:pt x="101" y="1320"/>
                  </a:lnTo>
                  <a:lnTo>
                    <a:pt x="90" y="1313"/>
                  </a:lnTo>
                  <a:lnTo>
                    <a:pt x="85" y="1298"/>
                  </a:lnTo>
                  <a:lnTo>
                    <a:pt x="82" y="1276"/>
                  </a:lnTo>
                  <a:lnTo>
                    <a:pt x="83" y="1264"/>
                  </a:lnTo>
                  <a:lnTo>
                    <a:pt x="89" y="1262"/>
                  </a:lnTo>
                  <a:lnTo>
                    <a:pt x="97" y="1267"/>
                  </a:lnTo>
                  <a:lnTo>
                    <a:pt x="109" y="1281"/>
                  </a:lnTo>
                  <a:lnTo>
                    <a:pt x="114" y="1299"/>
                  </a:lnTo>
                  <a:lnTo>
                    <a:pt x="118" y="1307"/>
                  </a:lnTo>
                  <a:lnTo>
                    <a:pt x="124" y="1315"/>
                  </a:lnTo>
                  <a:lnTo>
                    <a:pt x="131" y="1318"/>
                  </a:lnTo>
                  <a:lnTo>
                    <a:pt x="138" y="1321"/>
                  </a:lnTo>
                  <a:lnTo>
                    <a:pt x="147" y="1322"/>
                  </a:lnTo>
                  <a:lnTo>
                    <a:pt x="153" y="1319"/>
                  </a:lnTo>
                  <a:lnTo>
                    <a:pt x="158" y="1313"/>
                  </a:lnTo>
                  <a:lnTo>
                    <a:pt x="159" y="1306"/>
                  </a:lnTo>
                  <a:lnTo>
                    <a:pt x="158" y="1295"/>
                  </a:lnTo>
                  <a:lnTo>
                    <a:pt x="156" y="1285"/>
                  </a:lnTo>
                  <a:lnTo>
                    <a:pt x="149" y="1269"/>
                  </a:lnTo>
                  <a:lnTo>
                    <a:pt x="137" y="1254"/>
                  </a:lnTo>
                  <a:lnTo>
                    <a:pt x="131" y="1243"/>
                  </a:lnTo>
                  <a:lnTo>
                    <a:pt x="130" y="1227"/>
                  </a:lnTo>
                  <a:lnTo>
                    <a:pt x="127" y="1208"/>
                  </a:lnTo>
                  <a:lnTo>
                    <a:pt x="118" y="1193"/>
                  </a:lnTo>
                  <a:lnTo>
                    <a:pt x="111" y="1182"/>
                  </a:lnTo>
                  <a:lnTo>
                    <a:pt x="102" y="1168"/>
                  </a:lnTo>
                  <a:lnTo>
                    <a:pt x="91" y="1163"/>
                  </a:lnTo>
                  <a:lnTo>
                    <a:pt x="86" y="1139"/>
                  </a:lnTo>
                  <a:lnTo>
                    <a:pt x="86" y="1110"/>
                  </a:lnTo>
                  <a:lnTo>
                    <a:pt x="97" y="1071"/>
                  </a:lnTo>
                  <a:lnTo>
                    <a:pt x="107" y="1040"/>
                  </a:lnTo>
                  <a:lnTo>
                    <a:pt x="122" y="1001"/>
                  </a:lnTo>
                  <a:lnTo>
                    <a:pt x="139" y="965"/>
                  </a:lnTo>
                  <a:lnTo>
                    <a:pt x="152" y="944"/>
                  </a:lnTo>
                  <a:lnTo>
                    <a:pt x="163" y="923"/>
                  </a:lnTo>
                  <a:lnTo>
                    <a:pt x="175" y="903"/>
                  </a:lnTo>
                  <a:lnTo>
                    <a:pt x="183" y="886"/>
                  </a:lnTo>
                  <a:lnTo>
                    <a:pt x="189" y="867"/>
                  </a:lnTo>
                  <a:lnTo>
                    <a:pt x="193" y="848"/>
                  </a:lnTo>
                  <a:lnTo>
                    <a:pt x="198" y="816"/>
                  </a:lnTo>
                  <a:lnTo>
                    <a:pt x="197" y="787"/>
                  </a:lnTo>
                  <a:lnTo>
                    <a:pt x="198" y="755"/>
                  </a:lnTo>
                  <a:lnTo>
                    <a:pt x="198" y="736"/>
                  </a:lnTo>
                  <a:lnTo>
                    <a:pt x="196" y="713"/>
                  </a:lnTo>
                  <a:lnTo>
                    <a:pt x="206" y="705"/>
                  </a:lnTo>
                  <a:lnTo>
                    <a:pt x="212" y="694"/>
                  </a:lnTo>
                  <a:lnTo>
                    <a:pt x="216" y="681"/>
                  </a:lnTo>
                  <a:lnTo>
                    <a:pt x="218" y="663"/>
                  </a:lnTo>
                  <a:lnTo>
                    <a:pt x="228" y="654"/>
                  </a:lnTo>
                  <a:lnTo>
                    <a:pt x="237" y="642"/>
                  </a:lnTo>
                  <a:lnTo>
                    <a:pt x="245" y="625"/>
                  </a:lnTo>
                  <a:lnTo>
                    <a:pt x="249" y="600"/>
                  </a:lnTo>
                  <a:lnTo>
                    <a:pt x="251" y="573"/>
                  </a:lnTo>
                  <a:lnTo>
                    <a:pt x="256" y="549"/>
                  </a:lnTo>
                  <a:lnTo>
                    <a:pt x="264" y="590"/>
                  </a:lnTo>
                  <a:lnTo>
                    <a:pt x="269" y="610"/>
                  </a:lnTo>
                  <a:lnTo>
                    <a:pt x="276" y="636"/>
                  </a:lnTo>
                  <a:lnTo>
                    <a:pt x="283" y="653"/>
                  </a:lnTo>
                  <a:lnTo>
                    <a:pt x="292" y="674"/>
                  </a:lnTo>
                  <a:lnTo>
                    <a:pt x="302" y="701"/>
                  </a:lnTo>
                  <a:lnTo>
                    <a:pt x="317" y="727"/>
                  </a:lnTo>
                  <a:lnTo>
                    <a:pt x="330" y="761"/>
                  </a:lnTo>
                  <a:lnTo>
                    <a:pt x="327" y="784"/>
                  </a:lnTo>
                  <a:lnTo>
                    <a:pt x="327" y="812"/>
                  </a:lnTo>
                  <a:lnTo>
                    <a:pt x="321" y="828"/>
                  </a:lnTo>
                  <a:lnTo>
                    <a:pt x="311" y="856"/>
                  </a:lnTo>
                  <a:lnTo>
                    <a:pt x="309" y="875"/>
                  </a:lnTo>
                  <a:lnTo>
                    <a:pt x="309" y="890"/>
                  </a:lnTo>
                  <a:lnTo>
                    <a:pt x="312" y="912"/>
                  </a:lnTo>
                  <a:lnTo>
                    <a:pt x="303" y="931"/>
                  </a:lnTo>
                  <a:lnTo>
                    <a:pt x="296" y="946"/>
                  </a:lnTo>
                  <a:lnTo>
                    <a:pt x="291" y="961"/>
                  </a:lnTo>
                  <a:lnTo>
                    <a:pt x="285" y="981"/>
                  </a:lnTo>
                  <a:lnTo>
                    <a:pt x="282" y="1002"/>
                  </a:lnTo>
                  <a:lnTo>
                    <a:pt x="278" y="1027"/>
                  </a:lnTo>
                  <a:lnTo>
                    <a:pt x="273" y="1057"/>
                  </a:lnTo>
                  <a:lnTo>
                    <a:pt x="269" y="1087"/>
                  </a:lnTo>
                  <a:lnTo>
                    <a:pt x="265" y="1123"/>
                  </a:lnTo>
                  <a:lnTo>
                    <a:pt x="265" y="1164"/>
                  </a:lnTo>
                  <a:lnTo>
                    <a:pt x="265" y="1207"/>
                  </a:lnTo>
                  <a:lnTo>
                    <a:pt x="271" y="1250"/>
                  </a:lnTo>
                  <a:lnTo>
                    <a:pt x="276" y="1299"/>
                  </a:lnTo>
                  <a:lnTo>
                    <a:pt x="280" y="1333"/>
                  </a:lnTo>
                  <a:lnTo>
                    <a:pt x="283" y="1373"/>
                  </a:lnTo>
                  <a:lnTo>
                    <a:pt x="289" y="1414"/>
                  </a:lnTo>
                  <a:lnTo>
                    <a:pt x="295" y="1456"/>
                  </a:lnTo>
                  <a:lnTo>
                    <a:pt x="307" y="1495"/>
                  </a:lnTo>
                  <a:lnTo>
                    <a:pt x="316" y="1535"/>
                  </a:lnTo>
                  <a:lnTo>
                    <a:pt x="324" y="1571"/>
                  </a:lnTo>
                  <a:lnTo>
                    <a:pt x="334" y="1591"/>
                  </a:lnTo>
                  <a:lnTo>
                    <a:pt x="342" y="1616"/>
                  </a:lnTo>
                  <a:lnTo>
                    <a:pt x="351" y="1633"/>
                  </a:lnTo>
                  <a:lnTo>
                    <a:pt x="355" y="1673"/>
                  </a:lnTo>
                  <a:lnTo>
                    <a:pt x="354" y="1705"/>
                  </a:lnTo>
                  <a:lnTo>
                    <a:pt x="353" y="1779"/>
                  </a:lnTo>
                  <a:lnTo>
                    <a:pt x="345" y="1807"/>
                  </a:lnTo>
                  <a:lnTo>
                    <a:pt x="337" y="1834"/>
                  </a:lnTo>
                  <a:lnTo>
                    <a:pt x="330" y="1867"/>
                  </a:lnTo>
                  <a:lnTo>
                    <a:pt x="326" y="1897"/>
                  </a:lnTo>
                  <a:lnTo>
                    <a:pt x="323" y="1923"/>
                  </a:lnTo>
                  <a:lnTo>
                    <a:pt x="321" y="1951"/>
                  </a:lnTo>
                  <a:lnTo>
                    <a:pt x="321" y="1975"/>
                  </a:lnTo>
                  <a:lnTo>
                    <a:pt x="322" y="2005"/>
                  </a:lnTo>
                  <a:lnTo>
                    <a:pt x="330" y="2041"/>
                  </a:lnTo>
                  <a:lnTo>
                    <a:pt x="342" y="2078"/>
                  </a:lnTo>
                  <a:lnTo>
                    <a:pt x="363" y="2142"/>
                  </a:lnTo>
                  <a:lnTo>
                    <a:pt x="375" y="2185"/>
                  </a:lnTo>
                  <a:lnTo>
                    <a:pt x="387" y="2225"/>
                  </a:lnTo>
                  <a:lnTo>
                    <a:pt x="398" y="2279"/>
                  </a:lnTo>
                  <a:lnTo>
                    <a:pt x="402" y="2316"/>
                  </a:lnTo>
                  <a:lnTo>
                    <a:pt x="400" y="2336"/>
                  </a:lnTo>
                  <a:lnTo>
                    <a:pt x="394" y="2347"/>
                  </a:lnTo>
                  <a:lnTo>
                    <a:pt x="391" y="2359"/>
                  </a:lnTo>
                  <a:lnTo>
                    <a:pt x="389" y="2371"/>
                  </a:lnTo>
                  <a:lnTo>
                    <a:pt x="391" y="2384"/>
                  </a:lnTo>
                  <a:lnTo>
                    <a:pt x="390" y="2389"/>
                  </a:lnTo>
                  <a:lnTo>
                    <a:pt x="386" y="2404"/>
                  </a:lnTo>
                  <a:lnTo>
                    <a:pt x="376" y="2415"/>
                  </a:lnTo>
                  <a:lnTo>
                    <a:pt x="367" y="2420"/>
                  </a:lnTo>
                  <a:lnTo>
                    <a:pt x="359" y="2433"/>
                  </a:lnTo>
                  <a:lnTo>
                    <a:pt x="354" y="2444"/>
                  </a:lnTo>
                  <a:lnTo>
                    <a:pt x="348" y="2458"/>
                  </a:lnTo>
                  <a:lnTo>
                    <a:pt x="341" y="2468"/>
                  </a:lnTo>
                  <a:lnTo>
                    <a:pt x="340" y="2475"/>
                  </a:lnTo>
                  <a:lnTo>
                    <a:pt x="350" y="2486"/>
                  </a:lnTo>
                  <a:lnTo>
                    <a:pt x="366" y="2491"/>
                  </a:lnTo>
                  <a:lnTo>
                    <a:pt x="381" y="2495"/>
                  </a:lnTo>
                  <a:lnTo>
                    <a:pt x="398" y="2499"/>
                  </a:lnTo>
                  <a:lnTo>
                    <a:pt x="416" y="2505"/>
                  </a:lnTo>
                  <a:lnTo>
                    <a:pt x="434" y="2506"/>
                  </a:lnTo>
                  <a:lnTo>
                    <a:pt x="455" y="2505"/>
                  </a:lnTo>
                  <a:lnTo>
                    <a:pt x="469" y="2495"/>
                  </a:lnTo>
                  <a:lnTo>
                    <a:pt x="476" y="2501"/>
                  </a:lnTo>
                  <a:lnTo>
                    <a:pt x="486" y="2506"/>
                  </a:lnTo>
                  <a:lnTo>
                    <a:pt x="495" y="2506"/>
                  </a:lnTo>
                  <a:lnTo>
                    <a:pt x="505" y="2503"/>
                  </a:lnTo>
                  <a:lnTo>
                    <a:pt x="511" y="2499"/>
                  </a:lnTo>
                  <a:lnTo>
                    <a:pt x="517" y="2493"/>
                  </a:lnTo>
                  <a:lnTo>
                    <a:pt x="522" y="2486"/>
                  </a:lnTo>
                  <a:lnTo>
                    <a:pt x="522" y="2477"/>
                  </a:lnTo>
                  <a:lnTo>
                    <a:pt x="516" y="2456"/>
                  </a:lnTo>
                  <a:lnTo>
                    <a:pt x="511" y="2438"/>
                  </a:lnTo>
                  <a:lnTo>
                    <a:pt x="507" y="2413"/>
                  </a:lnTo>
                  <a:lnTo>
                    <a:pt x="499" y="2397"/>
                  </a:lnTo>
                  <a:lnTo>
                    <a:pt x="503" y="2357"/>
                  </a:lnTo>
                  <a:lnTo>
                    <a:pt x="496" y="2339"/>
                  </a:lnTo>
                  <a:lnTo>
                    <a:pt x="487" y="2324"/>
                  </a:lnTo>
                  <a:lnTo>
                    <a:pt x="485" y="2305"/>
                  </a:lnTo>
                  <a:lnTo>
                    <a:pt x="481" y="2272"/>
                  </a:lnTo>
                  <a:lnTo>
                    <a:pt x="486" y="2239"/>
                  </a:lnTo>
                  <a:lnTo>
                    <a:pt x="488" y="2198"/>
                  </a:lnTo>
                  <a:lnTo>
                    <a:pt x="497" y="2153"/>
                  </a:lnTo>
                  <a:lnTo>
                    <a:pt x="499" y="2132"/>
                  </a:lnTo>
                  <a:lnTo>
                    <a:pt x="516" y="2086"/>
                  </a:lnTo>
                  <a:lnTo>
                    <a:pt x="520" y="2043"/>
                  </a:lnTo>
                  <a:lnTo>
                    <a:pt x="519" y="2013"/>
                  </a:lnTo>
                  <a:lnTo>
                    <a:pt x="517" y="1981"/>
                  </a:lnTo>
                  <a:lnTo>
                    <a:pt x="514" y="1955"/>
                  </a:lnTo>
                  <a:lnTo>
                    <a:pt x="508" y="1922"/>
                  </a:lnTo>
                  <a:lnTo>
                    <a:pt x="505" y="1889"/>
                  </a:lnTo>
                  <a:lnTo>
                    <a:pt x="507" y="1852"/>
                  </a:lnTo>
                  <a:lnTo>
                    <a:pt x="517" y="1833"/>
                  </a:lnTo>
                  <a:lnTo>
                    <a:pt x="525" y="1816"/>
                  </a:lnTo>
                  <a:lnTo>
                    <a:pt x="530" y="1792"/>
                  </a:lnTo>
                  <a:lnTo>
                    <a:pt x="534" y="1769"/>
                  </a:lnTo>
                  <a:lnTo>
                    <a:pt x="535" y="1745"/>
                  </a:lnTo>
                  <a:lnTo>
                    <a:pt x="536" y="1725"/>
                  </a:lnTo>
                  <a:lnTo>
                    <a:pt x="533" y="1713"/>
                  </a:lnTo>
                  <a:lnTo>
                    <a:pt x="532" y="1697"/>
                  </a:lnTo>
                  <a:lnTo>
                    <a:pt x="532" y="1676"/>
                  </a:lnTo>
                  <a:lnTo>
                    <a:pt x="533" y="1653"/>
                  </a:lnTo>
                  <a:lnTo>
                    <a:pt x="540" y="1632"/>
                  </a:lnTo>
                  <a:lnTo>
                    <a:pt x="542" y="1612"/>
                  </a:lnTo>
                  <a:lnTo>
                    <a:pt x="545" y="1595"/>
                  </a:lnTo>
                  <a:lnTo>
                    <a:pt x="541" y="1574"/>
                  </a:lnTo>
                  <a:lnTo>
                    <a:pt x="535" y="1551"/>
                  </a:lnTo>
                  <a:lnTo>
                    <a:pt x="533" y="1507"/>
                  </a:lnTo>
                  <a:lnTo>
                    <a:pt x="536" y="1478"/>
                  </a:lnTo>
                  <a:lnTo>
                    <a:pt x="543" y="1425"/>
                  </a:lnTo>
                  <a:lnTo>
                    <a:pt x="550" y="1387"/>
                  </a:lnTo>
                  <a:lnTo>
                    <a:pt x="557" y="1332"/>
                  </a:lnTo>
                  <a:lnTo>
                    <a:pt x="565" y="1386"/>
                  </a:lnTo>
                  <a:lnTo>
                    <a:pt x="572" y="1423"/>
                  </a:lnTo>
                  <a:lnTo>
                    <a:pt x="579" y="1478"/>
                  </a:lnTo>
                  <a:lnTo>
                    <a:pt x="583" y="1507"/>
                  </a:lnTo>
                  <a:lnTo>
                    <a:pt x="580" y="1545"/>
                  </a:lnTo>
                  <a:lnTo>
                    <a:pt x="574" y="1574"/>
                  </a:lnTo>
                  <a:lnTo>
                    <a:pt x="569" y="1593"/>
                  </a:lnTo>
                  <a:lnTo>
                    <a:pt x="573" y="1618"/>
                  </a:lnTo>
                  <a:lnTo>
                    <a:pt x="578" y="1640"/>
                  </a:lnTo>
                  <a:lnTo>
                    <a:pt x="584" y="1666"/>
                  </a:lnTo>
                  <a:lnTo>
                    <a:pt x="585" y="1701"/>
                  </a:lnTo>
                  <a:lnTo>
                    <a:pt x="579" y="1721"/>
                  </a:lnTo>
                  <a:lnTo>
                    <a:pt x="578" y="1739"/>
                  </a:lnTo>
                  <a:lnTo>
                    <a:pt x="580" y="1767"/>
                  </a:lnTo>
                  <a:lnTo>
                    <a:pt x="585" y="1792"/>
                  </a:lnTo>
                  <a:lnTo>
                    <a:pt x="591" y="1815"/>
                  </a:lnTo>
                  <a:lnTo>
                    <a:pt x="602" y="1837"/>
                  </a:lnTo>
                  <a:lnTo>
                    <a:pt x="609" y="1856"/>
                  </a:lnTo>
                  <a:lnTo>
                    <a:pt x="609" y="1885"/>
                  </a:lnTo>
                  <a:lnTo>
                    <a:pt x="607" y="1918"/>
                  </a:lnTo>
                  <a:lnTo>
                    <a:pt x="600" y="1961"/>
                  </a:lnTo>
                  <a:lnTo>
                    <a:pt x="599" y="1995"/>
                  </a:lnTo>
                  <a:lnTo>
                    <a:pt x="596" y="2024"/>
                  </a:lnTo>
                  <a:lnTo>
                    <a:pt x="596" y="2052"/>
                  </a:lnTo>
                  <a:lnTo>
                    <a:pt x="598" y="2086"/>
                  </a:lnTo>
                  <a:lnTo>
                    <a:pt x="614" y="2124"/>
                  </a:lnTo>
                  <a:lnTo>
                    <a:pt x="622" y="2173"/>
                  </a:lnTo>
                  <a:lnTo>
                    <a:pt x="629" y="2233"/>
                  </a:lnTo>
                  <a:lnTo>
                    <a:pt x="634" y="2270"/>
                  </a:lnTo>
                  <a:lnTo>
                    <a:pt x="632" y="2298"/>
                  </a:lnTo>
                  <a:lnTo>
                    <a:pt x="628" y="2324"/>
                  </a:lnTo>
                  <a:lnTo>
                    <a:pt x="619" y="2342"/>
                  </a:lnTo>
                  <a:lnTo>
                    <a:pt x="613" y="2358"/>
                  </a:lnTo>
                  <a:lnTo>
                    <a:pt x="614" y="2373"/>
                  </a:lnTo>
                  <a:lnTo>
                    <a:pt x="615" y="2397"/>
                  </a:lnTo>
                  <a:lnTo>
                    <a:pt x="609" y="2413"/>
                  </a:lnTo>
                  <a:lnTo>
                    <a:pt x="605" y="2434"/>
                  </a:lnTo>
                  <a:lnTo>
                    <a:pt x="601" y="2451"/>
                  </a:lnTo>
                  <a:lnTo>
                    <a:pt x="596" y="2467"/>
                  </a:lnTo>
                  <a:lnTo>
                    <a:pt x="594" y="2476"/>
                  </a:lnTo>
                  <a:lnTo>
                    <a:pt x="594" y="2485"/>
                  </a:lnTo>
                  <a:lnTo>
                    <a:pt x="596" y="2492"/>
                  </a:lnTo>
                  <a:lnTo>
                    <a:pt x="603" y="2498"/>
                  </a:lnTo>
                  <a:lnTo>
                    <a:pt x="610" y="2503"/>
                  </a:lnTo>
                  <a:lnTo>
                    <a:pt x="616" y="2505"/>
                  </a:lnTo>
                  <a:lnTo>
                    <a:pt x="626" y="2505"/>
                  </a:lnTo>
                  <a:lnTo>
                    <a:pt x="635" y="2503"/>
                  </a:lnTo>
                  <a:lnTo>
                    <a:pt x="648" y="2496"/>
                  </a:lnTo>
                  <a:lnTo>
                    <a:pt x="659" y="2505"/>
                  </a:lnTo>
                  <a:lnTo>
                    <a:pt x="691" y="2505"/>
                  </a:lnTo>
                  <a:lnTo>
                    <a:pt x="712" y="2503"/>
                  </a:lnTo>
                  <a:lnTo>
                    <a:pt x="728" y="2496"/>
                  </a:lnTo>
                  <a:lnTo>
                    <a:pt x="745" y="2491"/>
                  </a:lnTo>
                  <a:lnTo>
                    <a:pt x="761" y="2488"/>
                  </a:lnTo>
                  <a:lnTo>
                    <a:pt x="770" y="2484"/>
                  </a:lnTo>
                  <a:lnTo>
                    <a:pt x="774" y="2477"/>
                  </a:lnTo>
                  <a:lnTo>
                    <a:pt x="775" y="2468"/>
                  </a:lnTo>
                  <a:lnTo>
                    <a:pt x="770" y="2464"/>
                  </a:lnTo>
                  <a:lnTo>
                    <a:pt x="762" y="2449"/>
                  </a:lnTo>
                  <a:lnTo>
                    <a:pt x="755" y="2430"/>
                  </a:lnTo>
                  <a:lnTo>
                    <a:pt x="745" y="2417"/>
                  </a:lnTo>
                  <a:lnTo>
                    <a:pt x="738" y="2413"/>
                  </a:lnTo>
                  <a:lnTo>
                    <a:pt x="731" y="2403"/>
                  </a:lnTo>
                  <a:lnTo>
                    <a:pt x="727" y="2394"/>
                  </a:lnTo>
                  <a:lnTo>
                    <a:pt x="725" y="2379"/>
                  </a:lnTo>
                  <a:lnTo>
                    <a:pt x="727" y="2370"/>
                  </a:lnTo>
                  <a:lnTo>
                    <a:pt x="725" y="2362"/>
                  </a:lnTo>
                  <a:lnTo>
                    <a:pt x="721" y="2347"/>
                  </a:lnTo>
                  <a:lnTo>
                    <a:pt x="713" y="2333"/>
                  </a:lnTo>
                  <a:lnTo>
                    <a:pt x="712" y="2313"/>
                  </a:lnTo>
                  <a:lnTo>
                    <a:pt x="716" y="2288"/>
                  </a:lnTo>
                  <a:lnTo>
                    <a:pt x="722" y="2252"/>
                  </a:lnTo>
                  <a:lnTo>
                    <a:pt x="732" y="2209"/>
                  </a:lnTo>
                  <a:lnTo>
                    <a:pt x="750" y="2147"/>
                  </a:lnTo>
                  <a:lnTo>
                    <a:pt x="767" y="2099"/>
                  </a:lnTo>
                  <a:lnTo>
                    <a:pt x="782" y="2046"/>
                  </a:lnTo>
                  <a:lnTo>
                    <a:pt x="793" y="2005"/>
                  </a:lnTo>
                  <a:lnTo>
                    <a:pt x="793" y="1968"/>
                  </a:lnTo>
                  <a:lnTo>
                    <a:pt x="793" y="1935"/>
                  </a:lnTo>
                  <a:lnTo>
                    <a:pt x="790" y="1906"/>
                  </a:lnTo>
                  <a:lnTo>
                    <a:pt x="786" y="1879"/>
                  </a:lnTo>
                  <a:lnTo>
                    <a:pt x="781" y="1849"/>
                  </a:lnTo>
                  <a:lnTo>
                    <a:pt x="773" y="1816"/>
                  </a:lnTo>
                  <a:lnTo>
                    <a:pt x="767" y="1792"/>
                  </a:lnTo>
                  <a:lnTo>
                    <a:pt x="764" y="1776"/>
                  </a:lnTo>
                  <a:lnTo>
                    <a:pt x="760" y="1732"/>
                  </a:lnTo>
                  <a:lnTo>
                    <a:pt x="762" y="1700"/>
                  </a:lnTo>
                  <a:lnTo>
                    <a:pt x="760" y="1673"/>
                  </a:lnTo>
                  <a:lnTo>
                    <a:pt x="762" y="1635"/>
                  </a:lnTo>
                  <a:lnTo>
                    <a:pt x="771" y="1618"/>
                  </a:lnTo>
                  <a:lnTo>
                    <a:pt x="781" y="1592"/>
                  </a:lnTo>
                  <a:lnTo>
                    <a:pt x="790" y="1573"/>
                  </a:lnTo>
                  <a:lnTo>
                    <a:pt x="801" y="1522"/>
                  </a:lnTo>
                  <a:lnTo>
                    <a:pt x="812" y="1477"/>
                  </a:lnTo>
                  <a:lnTo>
                    <a:pt x="821" y="1424"/>
                  </a:lnTo>
                  <a:lnTo>
                    <a:pt x="831" y="1371"/>
                  </a:lnTo>
                  <a:lnTo>
                    <a:pt x="838" y="1299"/>
                  </a:lnTo>
                  <a:lnTo>
                    <a:pt x="845" y="1246"/>
                  </a:lnTo>
                  <a:lnTo>
                    <a:pt x="849" y="1213"/>
                  </a:lnTo>
                  <a:lnTo>
                    <a:pt x="850" y="1189"/>
                  </a:lnTo>
                  <a:lnTo>
                    <a:pt x="851" y="1163"/>
                  </a:lnTo>
                  <a:lnTo>
                    <a:pt x="850" y="1142"/>
                  </a:lnTo>
                  <a:lnTo>
                    <a:pt x="849" y="1112"/>
                  </a:lnTo>
                  <a:lnTo>
                    <a:pt x="846" y="1077"/>
                  </a:lnTo>
                  <a:lnTo>
                    <a:pt x="841" y="1048"/>
                  </a:lnTo>
                  <a:lnTo>
                    <a:pt x="837" y="1025"/>
                  </a:lnTo>
                  <a:lnTo>
                    <a:pt x="832" y="994"/>
                  </a:lnTo>
                  <a:lnTo>
                    <a:pt x="829" y="973"/>
                  </a:lnTo>
                  <a:lnTo>
                    <a:pt x="825" y="959"/>
                  </a:lnTo>
                  <a:lnTo>
                    <a:pt x="820" y="946"/>
                  </a:lnTo>
                  <a:lnTo>
                    <a:pt x="809" y="927"/>
                  </a:lnTo>
                  <a:lnTo>
                    <a:pt x="802" y="910"/>
                  </a:lnTo>
                  <a:lnTo>
                    <a:pt x="807" y="890"/>
                  </a:lnTo>
                  <a:lnTo>
                    <a:pt x="807" y="878"/>
                  </a:lnTo>
                  <a:lnTo>
                    <a:pt x="806" y="862"/>
                  </a:lnTo>
                  <a:lnTo>
                    <a:pt x="803" y="852"/>
                  </a:lnTo>
                  <a:lnTo>
                    <a:pt x="798" y="838"/>
                  </a:lnTo>
                  <a:lnTo>
                    <a:pt x="792" y="823"/>
                  </a:lnTo>
                  <a:lnTo>
                    <a:pt x="788" y="811"/>
                  </a:lnTo>
                  <a:lnTo>
                    <a:pt x="788" y="791"/>
                  </a:lnTo>
                  <a:lnTo>
                    <a:pt x="788" y="778"/>
                  </a:lnTo>
                  <a:lnTo>
                    <a:pt x="785" y="766"/>
                  </a:lnTo>
                  <a:lnTo>
                    <a:pt x="785" y="757"/>
                  </a:lnTo>
                  <a:lnTo>
                    <a:pt x="792" y="743"/>
                  </a:lnTo>
                  <a:lnTo>
                    <a:pt x="801" y="721"/>
                  </a:lnTo>
                  <a:lnTo>
                    <a:pt x="811" y="705"/>
                  </a:lnTo>
                  <a:lnTo>
                    <a:pt x="815" y="695"/>
                  </a:lnTo>
                  <a:lnTo>
                    <a:pt x="822" y="673"/>
                  </a:lnTo>
                  <a:lnTo>
                    <a:pt x="831" y="653"/>
                  </a:lnTo>
                  <a:lnTo>
                    <a:pt x="837" y="641"/>
                  </a:lnTo>
                  <a:lnTo>
                    <a:pt x="841" y="626"/>
                  </a:lnTo>
                  <a:lnTo>
                    <a:pt x="847" y="608"/>
                  </a:lnTo>
                  <a:lnTo>
                    <a:pt x="852" y="587"/>
                  </a:lnTo>
                  <a:lnTo>
                    <a:pt x="855" y="572"/>
                  </a:lnTo>
                  <a:lnTo>
                    <a:pt x="857" y="557"/>
                  </a:lnTo>
                  <a:lnTo>
                    <a:pt x="860" y="548"/>
                  </a:lnTo>
                  <a:lnTo>
                    <a:pt x="865" y="572"/>
                  </a:lnTo>
                  <a:lnTo>
                    <a:pt x="865" y="585"/>
                  </a:lnTo>
                  <a:lnTo>
                    <a:pt x="866" y="599"/>
                  </a:lnTo>
                  <a:lnTo>
                    <a:pt x="868" y="610"/>
                  </a:lnTo>
                  <a:lnTo>
                    <a:pt x="870" y="620"/>
                  </a:lnTo>
                  <a:lnTo>
                    <a:pt x="874" y="630"/>
                  </a:lnTo>
                  <a:lnTo>
                    <a:pt x="880" y="642"/>
                  </a:lnTo>
                  <a:lnTo>
                    <a:pt x="888" y="654"/>
                  </a:lnTo>
                  <a:lnTo>
                    <a:pt x="898" y="663"/>
                  </a:lnTo>
                  <a:lnTo>
                    <a:pt x="900" y="676"/>
                  </a:lnTo>
                  <a:lnTo>
                    <a:pt x="901" y="682"/>
                  </a:lnTo>
                  <a:lnTo>
                    <a:pt x="904" y="689"/>
                  </a:lnTo>
                  <a:lnTo>
                    <a:pt x="908" y="695"/>
                  </a:lnTo>
                  <a:lnTo>
                    <a:pt x="919" y="712"/>
                  </a:lnTo>
                  <a:lnTo>
                    <a:pt x="918" y="734"/>
                  </a:lnTo>
                  <a:lnTo>
                    <a:pt x="918" y="750"/>
                  </a:lnTo>
                  <a:lnTo>
                    <a:pt x="918" y="771"/>
                  </a:lnTo>
                  <a:lnTo>
                    <a:pt x="918" y="802"/>
                  </a:lnTo>
                  <a:lnTo>
                    <a:pt x="918" y="816"/>
                  </a:lnTo>
                  <a:lnTo>
                    <a:pt x="919" y="827"/>
                  </a:lnTo>
                  <a:lnTo>
                    <a:pt x="921" y="843"/>
                  </a:lnTo>
                  <a:lnTo>
                    <a:pt x="925" y="855"/>
                  </a:lnTo>
                  <a:lnTo>
                    <a:pt x="929" y="872"/>
                  </a:lnTo>
                  <a:lnTo>
                    <a:pt x="933" y="883"/>
                  </a:lnTo>
                  <a:lnTo>
                    <a:pt x="944" y="904"/>
                  </a:lnTo>
                  <a:lnTo>
                    <a:pt x="966" y="947"/>
                  </a:lnTo>
                  <a:lnTo>
                    <a:pt x="985" y="982"/>
                  </a:lnTo>
                  <a:lnTo>
                    <a:pt x="994" y="1000"/>
                  </a:lnTo>
                  <a:lnTo>
                    <a:pt x="1001" y="1018"/>
                  </a:lnTo>
                  <a:lnTo>
                    <a:pt x="1008" y="1036"/>
                  </a:lnTo>
                  <a:lnTo>
                    <a:pt x="1012" y="1050"/>
                  </a:lnTo>
                  <a:lnTo>
                    <a:pt x="1024" y="1086"/>
                  </a:lnTo>
                  <a:lnTo>
                    <a:pt x="1029" y="1108"/>
                  </a:lnTo>
                  <a:lnTo>
                    <a:pt x="1030" y="1140"/>
                  </a:lnTo>
                  <a:lnTo>
                    <a:pt x="1024" y="1161"/>
                  </a:lnTo>
                  <a:lnTo>
                    <a:pt x="1014" y="1167"/>
                  </a:lnTo>
                  <a:lnTo>
                    <a:pt x="999" y="1191"/>
                  </a:lnTo>
                  <a:lnTo>
                    <a:pt x="989" y="1208"/>
                  </a:lnTo>
                  <a:lnTo>
                    <a:pt x="984" y="1242"/>
                  </a:lnTo>
                  <a:lnTo>
                    <a:pt x="979" y="1254"/>
                  </a:lnTo>
                  <a:lnTo>
                    <a:pt x="967" y="1268"/>
                  </a:lnTo>
                  <a:lnTo>
                    <a:pt x="962" y="1278"/>
                  </a:lnTo>
                  <a:lnTo>
                    <a:pt x="958" y="1287"/>
                  </a:lnTo>
                  <a:lnTo>
                    <a:pt x="956" y="1295"/>
                  </a:lnTo>
                  <a:lnTo>
                    <a:pt x="955" y="1301"/>
                  </a:lnTo>
                  <a:lnTo>
                    <a:pt x="955" y="1307"/>
                  </a:lnTo>
                  <a:lnTo>
                    <a:pt x="956" y="1313"/>
                  </a:lnTo>
                  <a:lnTo>
                    <a:pt x="959" y="1317"/>
                  </a:lnTo>
                  <a:lnTo>
                    <a:pt x="963" y="1320"/>
                  </a:lnTo>
                  <a:lnTo>
                    <a:pt x="971" y="1321"/>
                  </a:lnTo>
                  <a:lnTo>
                    <a:pt x="976" y="1321"/>
                  </a:lnTo>
                  <a:lnTo>
                    <a:pt x="981" y="1320"/>
                  </a:lnTo>
                  <a:lnTo>
                    <a:pt x="989" y="1317"/>
                  </a:lnTo>
                  <a:lnTo>
                    <a:pt x="994" y="1310"/>
                  </a:lnTo>
                  <a:lnTo>
                    <a:pt x="1000" y="1298"/>
                  </a:lnTo>
                  <a:lnTo>
                    <a:pt x="1007" y="1281"/>
                  </a:lnTo>
                  <a:lnTo>
                    <a:pt x="1023" y="1262"/>
                  </a:lnTo>
                  <a:lnTo>
                    <a:pt x="1032" y="1261"/>
                  </a:lnTo>
                  <a:lnTo>
                    <a:pt x="1031" y="1276"/>
                  </a:lnTo>
                  <a:lnTo>
                    <a:pt x="1029" y="1294"/>
                  </a:lnTo>
                  <a:lnTo>
                    <a:pt x="1027" y="1312"/>
                  </a:lnTo>
                  <a:lnTo>
                    <a:pt x="1018" y="1323"/>
                  </a:lnTo>
                  <a:lnTo>
                    <a:pt x="1008" y="1332"/>
                  </a:lnTo>
                  <a:lnTo>
                    <a:pt x="990" y="1340"/>
                  </a:lnTo>
                  <a:lnTo>
                    <a:pt x="982" y="1342"/>
                  </a:lnTo>
                  <a:lnTo>
                    <a:pt x="980" y="1347"/>
                  </a:lnTo>
                  <a:lnTo>
                    <a:pt x="980" y="1353"/>
                  </a:lnTo>
                  <a:lnTo>
                    <a:pt x="983" y="1357"/>
                  </a:lnTo>
                  <a:lnTo>
                    <a:pt x="977" y="1360"/>
                  </a:lnTo>
                  <a:lnTo>
                    <a:pt x="973" y="1365"/>
                  </a:lnTo>
                  <a:lnTo>
                    <a:pt x="970" y="1369"/>
                  </a:lnTo>
                  <a:lnTo>
                    <a:pt x="970" y="1374"/>
                  </a:lnTo>
                  <a:lnTo>
                    <a:pt x="973" y="1379"/>
                  </a:lnTo>
                  <a:lnTo>
                    <a:pt x="981" y="1384"/>
                  </a:lnTo>
                  <a:lnTo>
                    <a:pt x="993" y="1396"/>
                  </a:lnTo>
                  <a:lnTo>
                    <a:pt x="1011" y="1398"/>
                  </a:lnTo>
                  <a:lnTo>
                    <a:pt x="1028" y="1396"/>
                  </a:lnTo>
                  <a:lnTo>
                    <a:pt x="1053" y="1383"/>
                  </a:lnTo>
                  <a:lnTo>
                    <a:pt x="1082" y="1357"/>
                  </a:lnTo>
                  <a:lnTo>
                    <a:pt x="1097" y="1324"/>
                  </a:lnTo>
                  <a:lnTo>
                    <a:pt x="1107" y="1300"/>
                  </a:lnTo>
                  <a:lnTo>
                    <a:pt x="1115" y="1272"/>
                  </a:lnTo>
                  <a:lnTo>
                    <a:pt x="1112" y="1246"/>
                  </a:lnTo>
                  <a:lnTo>
                    <a:pt x="1106" y="1210"/>
                  </a:lnTo>
                  <a:lnTo>
                    <a:pt x="1099" y="1175"/>
                  </a:lnTo>
                  <a:lnTo>
                    <a:pt x="1103" y="1169"/>
                  </a:lnTo>
                  <a:lnTo>
                    <a:pt x="1105" y="1157"/>
                  </a:lnTo>
                  <a:lnTo>
                    <a:pt x="1106" y="1148"/>
                  </a:lnTo>
                  <a:lnTo>
                    <a:pt x="1107" y="1133"/>
                  </a:lnTo>
                  <a:lnTo>
                    <a:pt x="1106" y="1110"/>
                  </a:lnTo>
                  <a:lnTo>
                    <a:pt x="1104" y="1085"/>
                  </a:lnTo>
                  <a:lnTo>
                    <a:pt x="1101" y="1030"/>
                  </a:lnTo>
                  <a:lnTo>
                    <a:pt x="1100" y="1000"/>
                  </a:lnTo>
                  <a:lnTo>
                    <a:pt x="1098" y="972"/>
                  </a:lnTo>
                  <a:lnTo>
                    <a:pt x="1095" y="908"/>
                  </a:lnTo>
                  <a:lnTo>
                    <a:pt x="1091" y="857"/>
                  </a:lnTo>
                  <a:lnTo>
                    <a:pt x="1088" y="826"/>
                  </a:lnTo>
                  <a:lnTo>
                    <a:pt x="1086" y="804"/>
                  </a:lnTo>
                  <a:lnTo>
                    <a:pt x="1083" y="789"/>
                  </a:lnTo>
                  <a:lnTo>
                    <a:pt x="1078" y="772"/>
                  </a:lnTo>
                  <a:lnTo>
                    <a:pt x="1073" y="761"/>
                  </a:lnTo>
                  <a:lnTo>
                    <a:pt x="1071" y="749"/>
                  </a:lnTo>
                  <a:lnTo>
                    <a:pt x="1062" y="730"/>
                  </a:lnTo>
                  <a:lnTo>
                    <a:pt x="1057" y="717"/>
                  </a:lnTo>
                  <a:lnTo>
                    <a:pt x="1053" y="705"/>
                  </a:lnTo>
                  <a:lnTo>
                    <a:pt x="1044" y="694"/>
                  </a:lnTo>
                  <a:lnTo>
                    <a:pt x="1037" y="682"/>
                  </a:lnTo>
                  <a:lnTo>
                    <a:pt x="1032" y="676"/>
                  </a:lnTo>
                  <a:lnTo>
                    <a:pt x="1034" y="659"/>
                  </a:lnTo>
                  <a:lnTo>
                    <a:pt x="1035" y="644"/>
                  </a:lnTo>
                  <a:lnTo>
                    <a:pt x="1035" y="627"/>
                  </a:lnTo>
                  <a:lnTo>
                    <a:pt x="1036" y="612"/>
                  </a:lnTo>
                  <a:lnTo>
                    <a:pt x="1035" y="596"/>
                  </a:lnTo>
                  <a:lnTo>
                    <a:pt x="1033" y="574"/>
                  </a:lnTo>
                  <a:lnTo>
                    <a:pt x="1032" y="557"/>
                  </a:lnTo>
                  <a:lnTo>
                    <a:pt x="1030" y="542"/>
                  </a:lnTo>
                  <a:lnTo>
                    <a:pt x="1027" y="525"/>
                  </a:lnTo>
                  <a:lnTo>
                    <a:pt x="1025" y="510"/>
                  </a:lnTo>
                  <a:lnTo>
                    <a:pt x="1020" y="496"/>
                  </a:lnTo>
                  <a:lnTo>
                    <a:pt x="1017" y="481"/>
                  </a:lnTo>
                  <a:lnTo>
                    <a:pt x="1014" y="465"/>
                  </a:lnTo>
                  <a:lnTo>
                    <a:pt x="1010" y="453"/>
                  </a:lnTo>
                  <a:lnTo>
                    <a:pt x="1005" y="439"/>
                  </a:lnTo>
                  <a:lnTo>
                    <a:pt x="999" y="423"/>
                  </a:lnTo>
                  <a:lnTo>
                    <a:pt x="993" y="410"/>
                  </a:lnTo>
                  <a:lnTo>
                    <a:pt x="990" y="400"/>
                  </a:lnTo>
                  <a:lnTo>
                    <a:pt x="989" y="387"/>
                  </a:lnTo>
                  <a:lnTo>
                    <a:pt x="993" y="362"/>
                  </a:lnTo>
                  <a:lnTo>
                    <a:pt x="994" y="348"/>
                  </a:lnTo>
                  <a:lnTo>
                    <a:pt x="994" y="340"/>
                  </a:lnTo>
                  <a:lnTo>
                    <a:pt x="994" y="328"/>
                  </a:lnTo>
                  <a:lnTo>
                    <a:pt x="990" y="308"/>
                  </a:lnTo>
                  <a:lnTo>
                    <a:pt x="987" y="298"/>
                  </a:lnTo>
                  <a:lnTo>
                    <a:pt x="982" y="282"/>
                  </a:lnTo>
                  <a:lnTo>
                    <a:pt x="979" y="270"/>
                  </a:lnTo>
                  <a:lnTo>
                    <a:pt x="974" y="258"/>
                  </a:lnTo>
                  <a:lnTo>
                    <a:pt x="970" y="246"/>
                  </a:lnTo>
                  <a:lnTo>
                    <a:pt x="961" y="236"/>
                  </a:lnTo>
                  <a:lnTo>
                    <a:pt x="955" y="230"/>
                  </a:lnTo>
                  <a:lnTo>
                    <a:pt x="946" y="222"/>
                  </a:lnTo>
                  <a:lnTo>
                    <a:pt x="937" y="212"/>
                  </a:lnTo>
                  <a:lnTo>
                    <a:pt x="930" y="200"/>
                  </a:lnTo>
                  <a:lnTo>
                    <a:pt x="924" y="190"/>
                  </a:lnTo>
                  <a:lnTo>
                    <a:pt x="909" y="182"/>
                  </a:lnTo>
                  <a:lnTo>
                    <a:pt x="894" y="171"/>
                  </a:lnTo>
                  <a:lnTo>
                    <a:pt x="871" y="166"/>
                  </a:lnTo>
                  <a:lnTo>
                    <a:pt x="844" y="154"/>
                  </a:lnTo>
                  <a:lnTo>
                    <a:pt x="823" y="143"/>
                  </a:lnTo>
                  <a:lnTo>
                    <a:pt x="798" y="133"/>
                  </a:lnTo>
                  <a:lnTo>
                    <a:pt x="768" y="120"/>
                  </a:lnTo>
                  <a:lnTo>
                    <a:pt x="740" y="109"/>
                  </a:lnTo>
                  <a:lnTo>
                    <a:pt x="727" y="105"/>
                  </a:lnTo>
                  <a:lnTo>
                    <a:pt x="703" y="97"/>
                  </a:lnTo>
                  <a:lnTo>
                    <a:pt x="687" y="93"/>
                  </a:lnTo>
                  <a:lnTo>
                    <a:pt x="668" y="88"/>
                  </a:lnTo>
                  <a:lnTo>
                    <a:pt x="659" y="68"/>
                  </a:lnTo>
                  <a:lnTo>
                    <a:pt x="655" y="40"/>
                  </a:lnTo>
                  <a:lnTo>
                    <a:pt x="658" y="6"/>
                  </a:lnTo>
                  <a:lnTo>
                    <a:pt x="555" y="0"/>
                  </a:lnTo>
                  <a:lnTo>
                    <a:pt x="455" y="7"/>
                  </a:lnTo>
                </a:path>
              </a:pathLst>
            </a:custGeom>
            <a:solidFill>
              <a:srgbClr val="FFDFBF"/>
            </a:solidFill>
            <a:ln w="12700" cap="rnd">
              <a:solidFill>
                <a:srgbClr val="000000"/>
              </a:solidFill>
              <a:round/>
              <a:headEnd/>
              <a:tailEnd/>
            </a:ln>
          </p:spPr>
          <p:txBody>
            <a:bodyPr/>
            <a:lstStyle/>
            <a:p>
              <a:pPr algn="ctr" eaLnBrk="0" fontAlgn="base" hangingPunct="0">
                <a:spcBef>
                  <a:spcPct val="0"/>
                </a:spcBef>
                <a:spcAft>
                  <a:spcPct val="0"/>
                </a:spcAft>
              </a:pPr>
              <a:endParaRPr lang="tr-TR" sz="2400">
                <a:solidFill>
                  <a:srgbClr val="000000"/>
                </a:solidFill>
              </a:endParaRPr>
            </a:p>
          </p:txBody>
        </p:sp>
        <p:sp>
          <p:nvSpPr>
            <p:cNvPr id="24582" name="Freeform 5"/>
            <p:cNvSpPr>
              <a:spLocks/>
            </p:cNvSpPr>
            <p:nvPr/>
          </p:nvSpPr>
          <p:spPr bwMode="auto">
            <a:xfrm>
              <a:off x="3087" y="1390"/>
              <a:ext cx="312" cy="435"/>
            </a:xfrm>
            <a:custGeom>
              <a:avLst/>
              <a:gdLst>
                <a:gd name="T0" fmla="*/ 186 w 312"/>
                <a:gd name="T1" fmla="*/ 2 h 435"/>
                <a:gd name="T2" fmla="*/ 223 w 312"/>
                <a:gd name="T3" fmla="*/ 12 h 435"/>
                <a:gd name="T4" fmla="*/ 255 w 312"/>
                <a:gd name="T5" fmla="*/ 33 h 435"/>
                <a:gd name="T6" fmla="*/ 277 w 312"/>
                <a:gd name="T7" fmla="*/ 58 h 435"/>
                <a:gd name="T8" fmla="*/ 291 w 312"/>
                <a:gd name="T9" fmla="*/ 88 h 435"/>
                <a:gd name="T10" fmla="*/ 294 w 312"/>
                <a:gd name="T11" fmla="*/ 115 h 435"/>
                <a:gd name="T12" fmla="*/ 295 w 312"/>
                <a:gd name="T13" fmla="*/ 187 h 435"/>
                <a:gd name="T14" fmla="*/ 305 w 312"/>
                <a:gd name="T15" fmla="*/ 182 h 435"/>
                <a:gd name="T16" fmla="*/ 311 w 312"/>
                <a:gd name="T17" fmla="*/ 195 h 435"/>
                <a:gd name="T18" fmla="*/ 305 w 312"/>
                <a:gd name="T19" fmla="*/ 215 h 435"/>
                <a:gd name="T20" fmla="*/ 293 w 312"/>
                <a:gd name="T21" fmla="*/ 237 h 435"/>
                <a:gd name="T22" fmla="*/ 292 w 312"/>
                <a:gd name="T23" fmla="*/ 271 h 435"/>
                <a:gd name="T24" fmla="*/ 287 w 312"/>
                <a:gd name="T25" fmla="*/ 286 h 435"/>
                <a:gd name="T26" fmla="*/ 274 w 312"/>
                <a:gd name="T27" fmla="*/ 294 h 435"/>
                <a:gd name="T28" fmla="*/ 269 w 312"/>
                <a:gd name="T29" fmla="*/ 333 h 435"/>
                <a:gd name="T30" fmla="*/ 257 w 312"/>
                <a:gd name="T31" fmla="*/ 368 h 435"/>
                <a:gd name="T32" fmla="*/ 228 w 312"/>
                <a:gd name="T33" fmla="*/ 398 h 435"/>
                <a:gd name="T34" fmla="*/ 198 w 312"/>
                <a:gd name="T35" fmla="*/ 419 h 435"/>
                <a:gd name="T36" fmla="*/ 172 w 312"/>
                <a:gd name="T37" fmla="*/ 433 h 435"/>
                <a:gd name="T38" fmla="*/ 141 w 312"/>
                <a:gd name="T39" fmla="*/ 432 h 435"/>
                <a:gd name="T40" fmla="*/ 112 w 312"/>
                <a:gd name="T41" fmla="*/ 419 h 435"/>
                <a:gd name="T42" fmla="*/ 100 w 312"/>
                <a:gd name="T43" fmla="*/ 410 h 435"/>
                <a:gd name="T44" fmla="*/ 81 w 312"/>
                <a:gd name="T45" fmla="*/ 395 h 435"/>
                <a:gd name="T46" fmla="*/ 61 w 312"/>
                <a:gd name="T47" fmla="*/ 375 h 435"/>
                <a:gd name="T48" fmla="*/ 45 w 312"/>
                <a:gd name="T49" fmla="*/ 337 h 435"/>
                <a:gd name="T50" fmla="*/ 38 w 312"/>
                <a:gd name="T51" fmla="*/ 293 h 435"/>
                <a:gd name="T52" fmla="*/ 26 w 312"/>
                <a:gd name="T53" fmla="*/ 289 h 435"/>
                <a:gd name="T54" fmla="*/ 21 w 312"/>
                <a:gd name="T55" fmla="*/ 280 h 435"/>
                <a:gd name="T56" fmla="*/ 17 w 312"/>
                <a:gd name="T57" fmla="*/ 240 h 435"/>
                <a:gd name="T58" fmla="*/ 8 w 312"/>
                <a:gd name="T59" fmla="*/ 220 h 435"/>
                <a:gd name="T60" fmla="*/ 0 w 312"/>
                <a:gd name="T61" fmla="*/ 197 h 435"/>
                <a:gd name="T62" fmla="*/ 3 w 312"/>
                <a:gd name="T63" fmla="*/ 185 h 435"/>
                <a:gd name="T64" fmla="*/ 17 w 312"/>
                <a:gd name="T65" fmla="*/ 187 h 435"/>
                <a:gd name="T66" fmla="*/ 19 w 312"/>
                <a:gd name="T67" fmla="*/ 116 h 435"/>
                <a:gd name="T68" fmla="*/ 23 w 312"/>
                <a:gd name="T69" fmla="*/ 87 h 435"/>
                <a:gd name="T70" fmla="*/ 40 w 312"/>
                <a:gd name="T71" fmla="*/ 54 h 435"/>
                <a:gd name="T72" fmla="*/ 64 w 312"/>
                <a:gd name="T73" fmla="*/ 29 h 435"/>
                <a:gd name="T74" fmla="*/ 104 w 312"/>
                <a:gd name="T75" fmla="*/ 9 h 435"/>
                <a:gd name="T76" fmla="*/ 144 w 312"/>
                <a:gd name="T77" fmla="*/ 1 h 43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12"/>
                <a:gd name="T118" fmla="*/ 0 h 435"/>
                <a:gd name="T119" fmla="*/ 312 w 312"/>
                <a:gd name="T120" fmla="*/ 435 h 43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12" h="435">
                  <a:moveTo>
                    <a:pt x="162" y="0"/>
                  </a:moveTo>
                  <a:lnTo>
                    <a:pt x="186" y="2"/>
                  </a:lnTo>
                  <a:lnTo>
                    <a:pt x="207" y="6"/>
                  </a:lnTo>
                  <a:lnTo>
                    <a:pt x="223" y="12"/>
                  </a:lnTo>
                  <a:lnTo>
                    <a:pt x="239" y="21"/>
                  </a:lnTo>
                  <a:lnTo>
                    <a:pt x="255" y="33"/>
                  </a:lnTo>
                  <a:lnTo>
                    <a:pt x="266" y="45"/>
                  </a:lnTo>
                  <a:lnTo>
                    <a:pt x="277" y="58"/>
                  </a:lnTo>
                  <a:lnTo>
                    <a:pt x="284" y="72"/>
                  </a:lnTo>
                  <a:lnTo>
                    <a:pt x="291" y="88"/>
                  </a:lnTo>
                  <a:lnTo>
                    <a:pt x="293" y="100"/>
                  </a:lnTo>
                  <a:lnTo>
                    <a:pt x="294" y="115"/>
                  </a:lnTo>
                  <a:lnTo>
                    <a:pt x="295" y="132"/>
                  </a:lnTo>
                  <a:lnTo>
                    <a:pt x="295" y="187"/>
                  </a:lnTo>
                  <a:lnTo>
                    <a:pt x="299" y="182"/>
                  </a:lnTo>
                  <a:lnTo>
                    <a:pt x="305" y="182"/>
                  </a:lnTo>
                  <a:lnTo>
                    <a:pt x="309" y="185"/>
                  </a:lnTo>
                  <a:lnTo>
                    <a:pt x="311" y="195"/>
                  </a:lnTo>
                  <a:lnTo>
                    <a:pt x="309" y="207"/>
                  </a:lnTo>
                  <a:lnTo>
                    <a:pt x="305" y="215"/>
                  </a:lnTo>
                  <a:lnTo>
                    <a:pt x="297" y="229"/>
                  </a:lnTo>
                  <a:lnTo>
                    <a:pt x="293" y="237"/>
                  </a:lnTo>
                  <a:lnTo>
                    <a:pt x="292" y="247"/>
                  </a:lnTo>
                  <a:lnTo>
                    <a:pt x="292" y="271"/>
                  </a:lnTo>
                  <a:lnTo>
                    <a:pt x="291" y="280"/>
                  </a:lnTo>
                  <a:lnTo>
                    <a:pt x="287" y="286"/>
                  </a:lnTo>
                  <a:lnTo>
                    <a:pt x="283" y="291"/>
                  </a:lnTo>
                  <a:lnTo>
                    <a:pt x="274" y="294"/>
                  </a:lnTo>
                  <a:lnTo>
                    <a:pt x="274" y="313"/>
                  </a:lnTo>
                  <a:lnTo>
                    <a:pt x="269" y="333"/>
                  </a:lnTo>
                  <a:lnTo>
                    <a:pt x="264" y="352"/>
                  </a:lnTo>
                  <a:lnTo>
                    <a:pt x="257" y="368"/>
                  </a:lnTo>
                  <a:lnTo>
                    <a:pt x="247" y="382"/>
                  </a:lnTo>
                  <a:lnTo>
                    <a:pt x="228" y="398"/>
                  </a:lnTo>
                  <a:lnTo>
                    <a:pt x="216" y="407"/>
                  </a:lnTo>
                  <a:lnTo>
                    <a:pt x="198" y="419"/>
                  </a:lnTo>
                  <a:lnTo>
                    <a:pt x="181" y="429"/>
                  </a:lnTo>
                  <a:lnTo>
                    <a:pt x="172" y="433"/>
                  </a:lnTo>
                  <a:lnTo>
                    <a:pt x="158" y="434"/>
                  </a:lnTo>
                  <a:lnTo>
                    <a:pt x="141" y="432"/>
                  </a:lnTo>
                  <a:lnTo>
                    <a:pt x="126" y="428"/>
                  </a:lnTo>
                  <a:lnTo>
                    <a:pt x="112" y="419"/>
                  </a:lnTo>
                  <a:lnTo>
                    <a:pt x="106" y="414"/>
                  </a:lnTo>
                  <a:lnTo>
                    <a:pt x="100" y="410"/>
                  </a:lnTo>
                  <a:lnTo>
                    <a:pt x="90" y="402"/>
                  </a:lnTo>
                  <a:lnTo>
                    <a:pt x="81" y="395"/>
                  </a:lnTo>
                  <a:lnTo>
                    <a:pt x="69" y="385"/>
                  </a:lnTo>
                  <a:lnTo>
                    <a:pt x="61" y="375"/>
                  </a:lnTo>
                  <a:lnTo>
                    <a:pt x="51" y="357"/>
                  </a:lnTo>
                  <a:lnTo>
                    <a:pt x="45" y="337"/>
                  </a:lnTo>
                  <a:lnTo>
                    <a:pt x="40" y="315"/>
                  </a:lnTo>
                  <a:lnTo>
                    <a:pt x="38" y="293"/>
                  </a:lnTo>
                  <a:lnTo>
                    <a:pt x="31" y="292"/>
                  </a:lnTo>
                  <a:lnTo>
                    <a:pt x="26" y="289"/>
                  </a:lnTo>
                  <a:lnTo>
                    <a:pt x="23" y="286"/>
                  </a:lnTo>
                  <a:lnTo>
                    <a:pt x="21" y="280"/>
                  </a:lnTo>
                  <a:lnTo>
                    <a:pt x="20" y="272"/>
                  </a:lnTo>
                  <a:lnTo>
                    <a:pt x="17" y="240"/>
                  </a:lnTo>
                  <a:lnTo>
                    <a:pt x="12" y="230"/>
                  </a:lnTo>
                  <a:lnTo>
                    <a:pt x="8" y="220"/>
                  </a:lnTo>
                  <a:lnTo>
                    <a:pt x="2" y="206"/>
                  </a:lnTo>
                  <a:lnTo>
                    <a:pt x="0" y="197"/>
                  </a:lnTo>
                  <a:lnTo>
                    <a:pt x="1" y="190"/>
                  </a:lnTo>
                  <a:lnTo>
                    <a:pt x="3" y="185"/>
                  </a:lnTo>
                  <a:lnTo>
                    <a:pt x="10" y="184"/>
                  </a:lnTo>
                  <a:lnTo>
                    <a:pt x="17" y="187"/>
                  </a:lnTo>
                  <a:lnTo>
                    <a:pt x="17" y="134"/>
                  </a:lnTo>
                  <a:lnTo>
                    <a:pt x="19" y="116"/>
                  </a:lnTo>
                  <a:lnTo>
                    <a:pt x="20" y="100"/>
                  </a:lnTo>
                  <a:lnTo>
                    <a:pt x="23" y="87"/>
                  </a:lnTo>
                  <a:lnTo>
                    <a:pt x="29" y="71"/>
                  </a:lnTo>
                  <a:lnTo>
                    <a:pt x="40" y="54"/>
                  </a:lnTo>
                  <a:lnTo>
                    <a:pt x="49" y="43"/>
                  </a:lnTo>
                  <a:lnTo>
                    <a:pt x="64" y="29"/>
                  </a:lnTo>
                  <a:lnTo>
                    <a:pt x="84" y="17"/>
                  </a:lnTo>
                  <a:lnTo>
                    <a:pt x="104" y="9"/>
                  </a:lnTo>
                  <a:lnTo>
                    <a:pt x="126" y="4"/>
                  </a:lnTo>
                  <a:lnTo>
                    <a:pt x="144" y="1"/>
                  </a:lnTo>
                  <a:lnTo>
                    <a:pt x="162" y="0"/>
                  </a:lnTo>
                </a:path>
              </a:pathLst>
            </a:custGeom>
            <a:solidFill>
              <a:srgbClr val="FFDFB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algn="ctr" eaLnBrk="0" fontAlgn="base" hangingPunct="0">
                <a:spcBef>
                  <a:spcPct val="0"/>
                </a:spcBef>
                <a:spcAft>
                  <a:spcPct val="0"/>
                </a:spcAft>
              </a:pPr>
              <a:endParaRPr lang="tr-TR" sz="2400">
                <a:solidFill>
                  <a:srgbClr val="000000"/>
                </a:solidFill>
              </a:endParaRPr>
            </a:p>
          </p:txBody>
        </p:sp>
        <p:sp>
          <p:nvSpPr>
            <p:cNvPr id="24583" name="Freeform 6"/>
            <p:cNvSpPr>
              <a:spLocks/>
            </p:cNvSpPr>
            <p:nvPr/>
          </p:nvSpPr>
          <p:spPr bwMode="auto">
            <a:xfrm>
              <a:off x="3087" y="1392"/>
              <a:ext cx="320" cy="443"/>
            </a:xfrm>
            <a:custGeom>
              <a:avLst/>
              <a:gdLst>
                <a:gd name="T0" fmla="*/ 191 w 320"/>
                <a:gd name="T1" fmla="*/ 2 h 443"/>
                <a:gd name="T2" fmla="*/ 229 w 320"/>
                <a:gd name="T3" fmla="*/ 13 h 443"/>
                <a:gd name="T4" fmla="*/ 262 w 320"/>
                <a:gd name="T5" fmla="*/ 34 h 443"/>
                <a:gd name="T6" fmla="*/ 284 w 320"/>
                <a:gd name="T7" fmla="*/ 59 h 443"/>
                <a:gd name="T8" fmla="*/ 298 w 320"/>
                <a:gd name="T9" fmla="*/ 89 h 443"/>
                <a:gd name="T10" fmla="*/ 301 w 320"/>
                <a:gd name="T11" fmla="*/ 116 h 443"/>
                <a:gd name="T12" fmla="*/ 302 w 320"/>
                <a:gd name="T13" fmla="*/ 190 h 443"/>
                <a:gd name="T14" fmla="*/ 313 w 320"/>
                <a:gd name="T15" fmla="*/ 185 h 443"/>
                <a:gd name="T16" fmla="*/ 319 w 320"/>
                <a:gd name="T17" fmla="*/ 198 h 443"/>
                <a:gd name="T18" fmla="*/ 313 w 320"/>
                <a:gd name="T19" fmla="*/ 219 h 443"/>
                <a:gd name="T20" fmla="*/ 300 w 320"/>
                <a:gd name="T21" fmla="*/ 241 h 443"/>
                <a:gd name="T22" fmla="*/ 299 w 320"/>
                <a:gd name="T23" fmla="*/ 276 h 443"/>
                <a:gd name="T24" fmla="*/ 294 w 320"/>
                <a:gd name="T25" fmla="*/ 291 h 443"/>
                <a:gd name="T26" fmla="*/ 281 w 320"/>
                <a:gd name="T27" fmla="*/ 299 h 443"/>
                <a:gd name="T28" fmla="*/ 276 w 320"/>
                <a:gd name="T29" fmla="*/ 339 h 443"/>
                <a:gd name="T30" fmla="*/ 264 w 320"/>
                <a:gd name="T31" fmla="*/ 374 h 443"/>
                <a:gd name="T32" fmla="*/ 234 w 320"/>
                <a:gd name="T33" fmla="*/ 405 h 443"/>
                <a:gd name="T34" fmla="*/ 203 w 320"/>
                <a:gd name="T35" fmla="*/ 427 h 443"/>
                <a:gd name="T36" fmla="*/ 177 w 320"/>
                <a:gd name="T37" fmla="*/ 441 h 443"/>
                <a:gd name="T38" fmla="*/ 144 w 320"/>
                <a:gd name="T39" fmla="*/ 440 h 443"/>
                <a:gd name="T40" fmla="*/ 115 w 320"/>
                <a:gd name="T41" fmla="*/ 427 h 443"/>
                <a:gd name="T42" fmla="*/ 103 w 320"/>
                <a:gd name="T43" fmla="*/ 417 h 443"/>
                <a:gd name="T44" fmla="*/ 83 w 320"/>
                <a:gd name="T45" fmla="*/ 402 h 443"/>
                <a:gd name="T46" fmla="*/ 62 w 320"/>
                <a:gd name="T47" fmla="*/ 381 h 443"/>
                <a:gd name="T48" fmla="*/ 46 w 320"/>
                <a:gd name="T49" fmla="*/ 343 h 443"/>
                <a:gd name="T50" fmla="*/ 39 w 320"/>
                <a:gd name="T51" fmla="*/ 297 h 443"/>
                <a:gd name="T52" fmla="*/ 27 w 320"/>
                <a:gd name="T53" fmla="*/ 294 h 443"/>
                <a:gd name="T54" fmla="*/ 22 w 320"/>
                <a:gd name="T55" fmla="*/ 286 h 443"/>
                <a:gd name="T56" fmla="*/ 18 w 320"/>
                <a:gd name="T57" fmla="*/ 243 h 443"/>
                <a:gd name="T58" fmla="*/ 8 w 320"/>
                <a:gd name="T59" fmla="*/ 224 h 443"/>
                <a:gd name="T60" fmla="*/ 0 w 320"/>
                <a:gd name="T61" fmla="*/ 201 h 443"/>
                <a:gd name="T62" fmla="*/ 3 w 320"/>
                <a:gd name="T63" fmla="*/ 188 h 443"/>
                <a:gd name="T64" fmla="*/ 18 w 320"/>
                <a:gd name="T65" fmla="*/ 190 h 443"/>
                <a:gd name="T66" fmla="*/ 20 w 320"/>
                <a:gd name="T67" fmla="*/ 117 h 443"/>
                <a:gd name="T68" fmla="*/ 24 w 320"/>
                <a:gd name="T69" fmla="*/ 89 h 443"/>
                <a:gd name="T70" fmla="*/ 41 w 320"/>
                <a:gd name="T71" fmla="*/ 54 h 443"/>
                <a:gd name="T72" fmla="*/ 65 w 320"/>
                <a:gd name="T73" fmla="*/ 30 h 443"/>
                <a:gd name="T74" fmla="*/ 107 w 320"/>
                <a:gd name="T75" fmla="*/ 8 h 443"/>
                <a:gd name="T76" fmla="*/ 148 w 320"/>
                <a:gd name="T77" fmla="*/ 1 h 44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20"/>
                <a:gd name="T118" fmla="*/ 0 h 443"/>
                <a:gd name="T119" fmla="*/ 320 w 320"/>
                <a:gd name="T120" fmla="*/ 443 h 44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20" h="443">
                  <a:moveTo>
                    <a:pt x="166" y="0"/>
                  </a:moveTo>
                  <a:lnTo>
                    <a:pt x="191" y="2"/>
                  </a:lnTo>
                  <a:lnTo>
                    <a:pt x="212" y="6"/>
                  </a:lnTo>
                  <a:lnTo>
                    <a:pt x="229" y="13"/>
                  </a:lnTo>
                  <a:lnTo>
                    <a:pt x="245" y="21"/>
                  </a:lnTo>
                  <a:lnTo>
                    <a:pt x="262" y="34"/>
                  </a:lnTo>
                  <a:lnTo>
                    <a:pt x="273" y="44"/>
                  </a:lnTo>
                  <a:lnTo>
                    <a:pt x="284" y="59"/>
                  </a:lnTo>
                  <a:lnTo>
                    <a:pt x="291" y="72"/>
                  </a:lnTo>
                  <a:lnTo>
                    <a:pt x="298" y="89"/>
                  </a:lnTo>
                  <a:lnTo>
                    <a:pt x="300" y="102"/>
                  </a:lnTo>
                  <a:lnTo>
                    <a:pt x="301" y="116"/>
                  </a:lnTo>
                  <a:lnTo>
                    <a:pt x="302" y="134"/>
                  </a:lnTo>
                  <a:lnTo>
                    <a:pt x="302" y="190"/>
                  </a:lnTo>
                  <a:lnTo>
                    <a:pt x="307" y="185"/>
                  </a:lnTo>
                  <a:lnTo>
                    <a:pt x="313" y="185"/>
                  </a:lnTo>
                  <a:lnTo>
                    <a:pt x="317" y="188"/>
                  </a:lnTo>
                  <a:lnTo>
                    <a:pt x="319" y="198"/>
                  </a:lnTo>
                  <a:lnTo>
                    <a:pt x="317" y="210"/>
                  </a:lnTo>
                  <a:lnTo>
                    <a:pt x="313" y="219"/>
                  </a:lnTo>
                  <a:lnTo>
                    <a:pt x="304" y="234"/>
                  </a:lnTo>
                  <a:lnTo>
                    <a:pt x="300" y="241"/>
                  </a:lnTo>
                  <a:lnTo>
                    <a:pt x="299" y="252"/>
                  </a:lnTo>
                  <a:lnTo>
                    <a:pt x="299" y="276"/>
                  </a:lnTo>
                  <a:lnTo>
                    <a:pt x="298" y="286"/>
                  </a:lnTo>
                  <a:lnTo>
                    <a:pt x="294" y="291"/>
                  </a:lnTo>
                  <a:lnTo>
                    <a:pt x="290" y="296"/>
                  </a:lnTo>
                  <a:lnTo>
                    <a:pt x="281" y="299"/>
                  </a:lnTo>
                  <a:lnTo>
                    <a:pt x="281" y="317"/>
                  </a:lnTo>
                  <a:lnTo>
                    <a:pt x="276" y="339"/>
                  </a:lnTo>
                  <a:lnTo>
                    <a:pt x="271" y="358"/>
                  </a:lnTo>
                  <a:lnTo>
                    <a:pt x="264" y="374"/>
                  </a:lnTo>
                  <a:lnTo>
                    <a:pt x="254" y="388"/>
                  </a:lnTo>
                  <a:lnTo>
                    <a:pt x="234" y="405"/>
                  </a:lnTo>
                  <a:lnTo>
                    <a:pt x="221" y="415"/>
                  </a:lnTo>
                  <a:lnTo>
                    <a:pt x="203" y="427"/>
                  </a:lnTo>
                  <a:lnTo>
                    <a:pt x="186" y="437"/>
                  </a:lnTo>
                  <a:lnTo>
                    <a:pt x="177" y="441"/>
                  </a:lnTo>
                  <a:lnTo>
                    <a:pt x="162" y="442"/>
                  </a:lnTo>
                  <a:lnTo>
                    <a:pt x="144" y="440"/>
                  </a:lnTo>
                  <a:lnTo>
                    <a:pt x="129" y="435"/>
                  </a:lnTo>
                  <a:lnTo>
                    <a:pt x="115" y="427"/>
                  </a:lnTo>
                  <a:lnTo>
                    <a:pt x="109" y="422"/>
                  </a:lnTo>
                  <a:lnTo>
                    <a:pt x="103" y="417"/>
                  </a:lnTo>
                  <a:lnTo>
                    <a:pt x="92" y="409"/>
                  </a:lnTo>
                  <a:lnTo>
                    <a:pt x="83" y="402"/>
                  </a:lnTo>
                  <a:lnTo>
                    <a:pt x="71" y="392"/>
                  </a:lnTo>
                  <a:lnTo>
                    <a:pt x="62" y="381"/>
                  </a:lnTo>
                  <a:lnTo>
                    <a:pt x="52" y="363"/>
                  </a:lnTo>
                  <a:lnTo>
                    <a:pt x="46" y="343"/>
                  </a:lnTo>
                  <a:lnTo>
                    <a:pt x="41" y="320"/>
                  </a:lnTo>
                  <a:lnTo>
                    <a:pt x="39" y="297"/>
                  </a:lnTo>
                  <a:lnTo>
                    <a:pt x="32" y="297"/>
                  </a:lnTo>
                  <a:lnTo>
                    <a:pt x="27" y="294"/>
                  </a:lnTo>
                  <a:lnTo>
                    <a:pt x="24" y="291"/>
                  </a:lnTo>
                  <a:lnTo>
                    <a:pt x="22" y="286"/>
                  </a:lnTo>
                  <a:lnTo>
                    <a:pt x="21" y="277"/>
                  </a:lnTo>
                  <a:lnTo>
                    <a:pt x="18" y="243"/>
                  </a:lnTo>
                  <a:lnTo>
                    <a:pt x="12" y="234"/>
                  </a:lnTo>
                  <a:lnTo>
                    <a:pt x="8" y="224"/>
                  </a:lnTo>
                  <a:lnTo>
                    <a:pt x="2" y="209"/>
                  </a:lnTo>
                  <a:lnTo>
                    <a:pt x="0" y="201"/>
                  </a:lnTo>
                  <a:lnTo>
                    <a:pt x="1" y="194"/>
                  </a:lnTo>
                  <a:lnTo>
                    <a:pt x="3" y="188"/>
                  </a:lnTo>
                  <a:lnTo>
                    <a:pt x="10" y="187"/>
                  </a:lnTo>
                  <a:lnTo>
                    <a:pt x="18" y="190"/>
                  </a:lnTo>
                  <a:lnTo>
                    <a:pt x="18" y="136"/>
                  </a:lnTo>
                  <a:lnTo>
                    <a:pt x="20" y="117"/>
                  </a:lnTo>
                  <a:lnTo>
                    <a:pt x="21" y="102"/>
                  </a:lnTo>
                  <a:lnTo>
                    <a:pt x="24" y="89"/>
                  </a:lnTo>
                  <a:lnTo>
                    <a:pt x="30" y="71"/>
                  </a:lnTo>
                  <a:lnTo>
                    <a:pt x="41" y="54"/>
                  </a:lnTo>
                  <a:lnTo>
                    <a:pt x="50" y="43"/>
                  </a:lnTo>
                  <a:lnTo>
                    <a:pt x="65" y="30"/>
                  </a:lnTo>
                  <a:lnTo>
                    <a:pt x="86" y="16"/>
                  </a:lnTo>
                  <a:lnTo>
                    <a:pt x="107" y="8"/>
                  </a:lnTo>
                  <a:lnTo>
                    <a:pt x="129" y="4"/>
                  </a:lnTo>
                  <a:lnTo>
                    <a:pt x="148" y="1"/>
                  </a:lnTo>
                  <a:lnTo>
                    <a:pt x="166" y="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tr-TR" sz="2400">
                <a:solidFill>
                  <a:srgbClr val="000000"/>
                </a:solidFill>
              </a:endParaRPr>
            </a:p>
          </p:txBody>
        </p:sp>
        <p:grpSp>
          <p:nvGrpSpPr>
            <p:cNvPr id="3" name="Group 7"/>
            <p:cNvGrpSpPr>
              <a:grpSpLocks/>
            </p:cNvGrpSpPr>
            <p:nvPr/>
          </p:nvGrpSpPr>
          <p:grpSpPr bwMode="auto">
            <a:xfrm>
              <a:off x="3148" y="1562"/>
              <a:ext cx="207" cy="212"/>
              <a:chOff x="3148" y="1562"/>
              <a:chExt cx="207" cy="212"/>
            </a:xfrm>
          </p:grpSpPr>
          <p:grpSp>
            <p:nvGrpSpPr>
              <p:cNvPr id="4" name="Group 8"/>
              <p:cNvGrpSpPr>
                <a:grpSpLocks/>
              </p:cNvGrpSpPr>
              <p:nvPr/>
            </p:nvGrpSpPr>
            <p:grpSpPr bwMode="auto">
              <a:xfrm>
                <a:off x="3148" y="1562"/>
                <a:ext cx="207" cy="47"/>
                <a:chOff x="3148" y="1562"/>
                <a:chExt cx="207" cy="47"/>
              </a:xfrm>
            </p:grpSpPr>
            <p:grpSp>
              <p:nvGrpSpPr>
                <p:cNvPr id="5" name="Group 9"/>
                <p:cNvGrpSpPr>
                  <a:grpSpLocks/>
                </p:cNvGrpSpPr>
                <p:nvPr/>
              </p:nvGrpSpPr>
              <p:grpSpPr bwMode="auto">
                <a:xfrm>
                  <a:off x="3266" y="1563"/>
                  <a:ext cx="89" cy="46"/>
                  <a:chOff x="3266" y="1563"/>
                  <a:chExt cx="89" cy="46"/>
                </a:xfrm>
              </p:grpSpPr>
              <p:sp>
                <p:nvSpPr>
                  <p:cNvPr id="24620" name="Freeform 10"/>
                  <p:cNvSpPr>
                    <a:spLocks/>
                  </p:cNvSpPr>
                  <p:nvPr/>
                </p:nvSpPr>
                <p:spPr bwMode="auto">
                  <a:xfrm>
                    <a:off x="3266" y="1563"/>
                    <a:ext cx="89" cy="46"/>
                  </a:xfrm>
                  <a:custGeom>
                    <a:avLst/>
                    <a:gdLst>
                      <a:gd name="T0" fmla="*/ 0 w 89"/>
                      <a:gd name="T1" fmla="*/ 45 h 46"/>
                      <a:gd name="T2" fmla="*/ 3 w 89"/>
                      <a:gd name="T3" fmla="*/ 33 h 46"/>
                      <a:gd name="T4" fmla="*/ 6 w 89"/>
                      <a:gd name="T5" fmla="*/ 23 h 46"/>
                      <a:gd name="T6" fmla="*/ 9 w 89"/>
                      <a:gd name="T7" fmla="*/ 15 h 46"/>
                      <a:gd name="T8" fmla="*/ 11 w 89"/>
                      <a:gd name="T9" fmla="*/ 9 h 46"/>
                      <a:gd name="T10" fmla="*/ 16 w 89"/>
                      <a:gd name="T11" fmla="*/ 4 h 46"/>
                      <a:gd name="T12" fmla="*/ 22 w 89"/>
                      <a:gd name="T13" fmla="*/ 1 h 46"/>
                      <a:gd name="T14" fmla="*/ 30 w 89"/>
                      <a:gd name="T15" fmla="*/ 0 h 46"/>
                      <a:gd name="T16" fmla="*/ 39 w 89"/>
                      <a:gd name="T17" fmla="*/ 0 h 46"/>
                      <a:gd name="T18" fmla="*/ 52 w 89"/>
                      <a:gd name="T19" fmla="*/ 1 h 46"/>
                      <a:gd name="T20" fmla="*/ 65 w 89"/>
                      <a:gd name="T21" fmla="*/ 4 h 46"/>
                      <a:gd name="T22" fmla="*/ 78 w 89"/>
                      <a:gd name="T23" fmla="*/ 8 h 46"/>
                      <a:gd name="T24" fmla="*/ 88 w 89"/>
                      <a:gd name="T25" fmla="*/ 14 h 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9"/>
                      <a:gd name="T40" fmla="*/ 0 h 46"/>
                      <a:gd name="T41" fmla="*/ 89 w 89"/>
                      <a:gd name="T42" fmla="*/ 46 h 4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9" h="46">
                        <a:moveTo>
                          <a:pt x="0" y="45"/>
                        </a:moveTo>
                        <a:lnTo>
                          <a:pt x="3" y="33"/>
                        </a:lnTo>
                        <a:lnTo>
                          <a:pt x="6" y="23"/>
                        </a:lnTo>
                        <a:lnTo>
                          <a:pt x="9" y="15"/>
                        </a:lnTo>
                        <a:lnTo>
                          <a:pt x="11" y="9"/>
                        </a:lnTo>
                        <a:lnTo>
                          <a:pt x="16" y="4"/>
                        </a:lnTo>
                        <a:lnTo>
                          <a:pt x="22" y="1"/>
                        </a:lnTo>
                        <a:lnTo>
                          <a:pt x="30" y="0"/>
                        </a:lnTo>
                        <a:lnTo>
                          <a:pt x="39" y="0"/>
                        </a:lnTo>
                        <a:lnTo>
                          <a:pt x="52" y="1"/>
                        </a:lnTo>
                        <a:lnTo>
                          <a:pt x="65" y="4"/>
                        </a:lnTo>
                        <a:lnTo>
                          <a:pt x="78" y="8"/>
                        </a:lnTo>
                        <a:lnTo>
                          <a:pt x="88" y="1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tr-TR" sz="2400">
                      <a:solidFill>
                        <a:srgbClr val="000000"/>
                      </a:solidFill>
                    </a:endParaRPr>
                  </a:p>
                </p:txBody>
              </p:sp>
              <p:sp>
                <p:nvSpPr>
                  <p:cNvPr id="24621" name="Freeform 11"/>
                  <p:cNvSpPr>
                    <a:spLocks/>
                  </p:cNvSpPr>
                  <p:nvPr/>
                </p:nvSpPr>
                <p:spPr bwMode="auto">
                  <a:xfrm>
                    <a:off x="3282" y="1581"/>
                    <a:ext cx="63" cy="20"/>
                  </a:xfrm>
                  <a:custGeom>
                    <a:avLst/>
                    <a:gdLst>
                      <a:gd name="T0" fmla="*/ 0 w 63"/>
                      <a:gd name="T1" fmla="*/ 15 h 20"/>
                      <a:gd name="T2" fmla="*/ 5 w 63"/>
                      <a:gd name="T3" fmla="*/ 10 h 20"/>
                      <a:gd name="T4" fmla="*/ 11 w 63"/>
                      <a:gd name="T5" fmla="*/ 5 h 20"/>
                      <a:gd name="T6" fmla="*/ 17 w 63"/>
                      <a:gd name="T7" fmla="*/ 1 h 20"/>
                      <a:gd name="T8" fmla="*/ 23 w 63"/>
                      <a:gd name="T9" fmla="*/ 0 h 20"/>
                      <a:gd name="T10" fmla="*/ 33 w 63"/>
                      <a:gd name="T11" fmla="*/ 0 h 20"/>
                      <a:gd name="T12" fmla="*/ 44 w 63"/>
                      <a:gd name="T13" fmla="*/ 1 h 20"/>
                      <a:gd name="T14" fmla="*/ 50 w 63"/>
                      <a:gd name="T15" fmla="*/ 5 h 20"/>
                      <a:gd name="T16" fmla="*/ 58 w 63"/>
                      <a:gd name="T17" fmla="*/ 10 h 20"/>
                      <a:gd name="T18" fmla="*/ 62 w 63"/>
                      <a:gd name="T19" fmla="*/ 13 h 20"/>
                      <a:gd name="T20" fmla="*/ 56 w 63"/>
                      <a:gd name="T21" fmla="*/ 16 h 20"/>
                      <a:gd name="T22" fmla="*/ 45 w 63"/>
                      <a:gd name="T23" fmla="*/ 19 h 20"/>
                      <a:gd name="T24" fmla="*/ 34 w 63"/>
                      <a:gd name="T25" fmla="*/ 19 h 20"/>
                      <a:gd name="T26" fmla="*/ 22 w 63"/>
                      <a:gd name="T27" fmla="*/ 19 h 20"/>
                      <a:gd name="T28" fmla="*/ 12 w 63"/>
                      <a:gd name="T29" fmla="*/ 18 h 20"/>
                      <a:gd name="T30" fmla="*/ 0 w 63"/>
                      <a:gd name="T31" fmla="*/ 15 h 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3"/>
                      <a:gd name="T49" fmla="*/ 0 h 20"/>
                      <a:gd name="T50" fmla="*/ 63 w 63"/>
                      <a:gd name="T51" fmla="*/ 20 h 2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3" h="20">
                        <a:moveTo>
                          <a:pt x="0" y="15"/>
                        </a:moveTo>
                        <a:lnTo>
                          <a:pt x="5" y="10"/>
                        </a:lnTo>
                        <a:lnTo>
                          <a:pt x="11" y="5"/>
                        </a:lnTo>
                        <a:lnTo>
                          <a:pt x="17" y="1"/>
                        </a:lnTo>
                        <a:lnTo>
                          <a:pt x="23" y="0"/>
                        </a:lnTo>
                        <a:lnTo>
                          <a:pt x="33" y="0"/>
                        </a:lnTo>
                        <a:lnTo>
                          <a:pt x="44" y="1"/>
                        </a:lnTo>
                        <a:lnTo>
                          <a:pt x="50" y="5"/>
                        </a:lnTo>
                        <a:lnTo>
                          <a:pt x="58" y="10"/>
                        </a:lnTo>
                        <a:lnTo>
                          <a:pt x="62" y="13"/>
                        </a:lnTo>
                        <a:lnTo>
                          <a:pt x="56" y="16"/>
                        </a:lnTo>
                        <a:lnTo>
                          <a:pt x="45" y="19"/>
                        </a:lnTo>
                        <a:lnTo>
                          <a:pt x="34" y="19"/>
                        </a:lnTo>
                        <a:lnTo>
                          <a:pt x="22" y="19"/>
                        </a:lnTo>
                        <a:lnTo>
                          <a:pt x="12" y="18"/>
                        </a:lnTo>
                        <a:lnTo>
                          <a:pt x="0" y="15"/>
                        </a:lnTo>
                      </a:path>
                    </a:pathLst>
                  </a:custGeom>
                  <a:solidFill>
                    <a:srgbClr val="FFFFFF"/>
                  </a:solidFill>
                  <a:ln w="12700" cap="rnd">
                    <a:solidFill>
                      <a:srgbClr val="000000"/>
                    </a:solidFill>
                    <a:round/>
                    <a:headEnd/>
                    <a:tailEnd/>
                  </a:ln>
                </p:spPr>
                <p:txBody>
                  <a:bodyPr/>
                  <a:lstStyle/>
                  <a:p>
                    <a:pPr algn="ctr" eaLnBrk="0" fontAlgn="base" hangingPunct="0">
                      <a:spcBef>
                        <a:spcPct val="0"/>
                      </a:spcBef>
                      <a:spcAft>
                        <a:spcPct val="0"/>
                      </a:spcAft>
                    </a:pPr>
                    <a:endParaRPr lang="tr-TR" sz="2400">
                      <a:solidFill>
                        <a:srgbClr val="000000"/>
                      </a:solidFill>
                    </a:endParaRPr>
                  </a:p>
                </p:txBody>
              </p:sp>
            </p:grpSp>
            <p:grpSp>
              <p:nvGrpSpPr>
                <p:cNvPr id="6" name="Group 12"/>
                <p:cNvGrpSpPr>
                  <a:grpSpLocks/>
                </p:cNvGrpSpPr>
                <p:nvPr/>
              </p:nvGrpSpPr>
              <p:grpSpPr bwMode="auto">
                <a:xfrm>
                  <a:off x="3148" y="1562"/>
                  <a:ext cx="90" cy="47"/>
                  <a:chOff x="3148" y="1562"/>
                  <a:chExt cx="90" cy="47"/>
                </a:xfrm>
              </p:grpSpPr>
              <p:sp>
                <p:nvSpPr>
                  <p:cNvPr id="24618" name="Freeform 13"/>
                  <p:cNvSpPr>
                    <a:spLocks/>
                  </p:cNvSpPr>
                  <p:nvPr/>
                </p:nvSpPr>
                <p:spPr bwMode="auto">
                  <a:xfrm>
                    <a:off x="3148" y="1562"/>
                    <a:ext cx="90" cy="47"/>
                  </a:xfrm>
                  <a:custGeom>
                    <a:avLst/>
                    <a:gdLst>
                      <a:gd name="T0" fmla="*/ 89 w 90"/>
                      <a:gd name="T1" fmla="*/ 46 h 47"/>
                      <a:gd name="T2" fmla="*/ 86 w 90"/>
                      <a:gd name="T3" fmla="*/ 33 h 47"/>
                      <a:gd name="T4" fmla="*/ 83 w 90"/>
                      <a:gd name="T5" fmla="*/ 23 h 47"/>
                      <a:gd name="T6" fmla="*/ 80 w 90"/>
                      <a:gd name="T7" fmla="*/ 15 h 47"/>
                      <a:gd name="T8" fmla="*/ 76 w 90"/>
                      <a:gd name="T9" fmla="*/ 7 h 47"/>
                      <a:gd name="T10" fmla="*/ 72 w 90"/>
                      <a:gd name="T11" fmla="*/ 3 h 47"/>
                      <a:gd name="T12" fmla="*/ 66 w 90"/>
                      <a:gd name="T13" fmla="*/ 0 h 47"/>
                      <a:gd name="T14" fmla="*/ 59 w 90"/>
                      <a:gd name="T15" fmla="*/ 0 h 47"/>
                      <a:gd name="T16" fmla="*/ 50 w 90"/>
                      <a:gd name="T17" fmla="*/ 0 h 47"/>
                      <a:gd name="T18" fmla="*/ 37 w 90"/>
                      <a:gd name="T19" fmla="*/ 1 h 47"/>
                      <a:gd name="T20" fmla="*/ 23 w 90"/>
                      <a:gd name="T21" fmla="*/ 4 h 47"/>
                      <a:gd name="T22" fmla="*/ 10 w 90"/>
                      <a:gd name="T23" fmla="*/ 8 h 47"/>
                      <a:gd name="T24" fmla="*/ 0 w 90"/>
                      <a:gd name="T25" fmla="*/ 14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0"/>
                      <a:gd name="T40" fmla="*/ 0 h 47"/>
                      <a:gd name="T41" fmla="*/ 90 w 90"/>
                      <a:gd name="T42" fmla="*/ 47 h 4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0" h="47">
                        <a:moveTo>
                          <a:pt x="89" y="46"/>
                        </a:moveTo>
                        <a:lnTo>
                          <a:pt x="86" y="33"/>
                        </a:lnTo>
                        <a:lnTo>
                          <a:pt x="83" y="23"/>
                        </a:lnTo>
                        <a:lnTo>
                          <a:pt x="80" y="15"/>
                        </a:lnTo>
                        <a:lnTo>
                          <a:pt x="76" y="7"/>
                        </a:lnTo>
                        <a:lnTo>
                          <a:pt x="72" y="3"/>
                        </a:lnTo>
                        <a:lnTo>
                          <a:pt x="66" y="0"/>
                        </a:lnTo>
                        <a:lnTo>
                          <a:pt x="59" y="0"/>
                        </a:lnTo>
                        <a:lnTo>
                          <a:pt x="50" y="0"/>
                        </a:lnTo>
                        <a:lnTo>
                          <a:pt x="37" y="1"/>
                        </a:lnTo>
                        <a:lnTo>
                          <a:pt x="23" y="4"/>
                        </a:lnTo>
                        <a:lnTo>
                          <a:pt x="10" y="8"/>
                        </a:lnTo>
                        <a:lnTo>
                          <a:pt x="0" y="1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tr-TR" sz="2400">
                      <a:solidFill>
                        <a:srgbClr val="000000"/>
                      </a:solidFill>
                    </a:endParaRPr>
                  </a:p>
                </p:txBody>
              </p:sp>
              <p:sp>
                <p:nvSpPr>
                  <p:cNvPr id="24619" name="Freeform 14"/>
                  <p:cNvSpPr>
                    <a:spLocks/>
                  </p:cNvSpPr>
                  <p:nvPr/>
                </p:nvSpPr>
                <p:spPr bwMode="auto">
                  <a:xfrm>
                    <a:off x="3159" y="1579"/>
                    <a:ext cx="62" cy="22"/>
                  </a:xfrm>
                  <a:custGeom>
                    <a:avLst/>
                    <a:gdLst>
                      <a:gd name="T0" fmla="*/ 61 w 62"/>
                      <a:gd name="T1" fmla="*/ 15 h 22"/>
                      <a:gd name="T2" fmla="*/ 57 w 62"/>
                      <a:gd name="T3" fmla="*/ 11 h 22"/>
                      <a:gd name="T4" fmla="*/ 51 w 62"/>
                      <a:gd name="T5" fmla="*/ 6 h 22"/>
                      <a:gd name="T6" fmla="*/ 44 w 62"/>
                      <a:gd name="T7" fmla="*/ 1 h 22"/>
                      <a:gd name="T8" fmla="*/ 39 w 62"/>
                      <a:gd name="T9" fmla="*/ 1 h 22"/>
                      <a:gd name="T10" fmla="*/ 30 w 62"/>
                      <a:gd name="T11" fmla="*/ 0 h 22"/>
                      <a:gd name="T12" fmla="*/ 18 w 62"/>
                      <a:gd name="T13" fmla="*/ 1 h 22"/>
                      <a:gd name="T14" fmla="*/ 11 w 62"/>
                      <a:gd name="T15" fmla="*/ 6 h 22"/>
                      <a:gd name="T16" fmla="*/ 4 w 62"/>
                      <a:gd name="T17" fmla="*/ 10 h 22"/>
                      <a:gd name="T18" fmla="*/ 0 w 62"/>
                      <a:gd name="T19" fmla="*/ 13 h 22"/>
                      <a:gd name="T20" fmla="*/ 6 w 62"/>
                      <a:gd name="T21" fmla="*/ 17 h 22"/>
                      <a:gd name="T22" fmla="*/ 17 w 62"/>
                      <a:gd name="T23" fmla="*/ 20 h 22"/>
                      <a:gd name="T24" fmla="*/ 28 w 62"/>
                      <a:gd name="T25" fmla="*/ 21 h 22"/>
                      <a:gd name="T26" fmla="*/ 39 w 62"/>
                      <a:gd name="T27" fmla="*/ 20 h 22"/>
                      <a:gd name="T28" fmla="*/ 50 w 62"/>
                      <a:gd name="T29" fmla="*/ 19 h 22"/>
                      <a:gd name="T30" fmla="*/ 61 w 62"/>
                      <a:gd name="T31" fmla="*/ 15 h 2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2"/>
                      <a:gd name="T49" fmla="*/ 0 h 22"/>
                      <a:gd name="T50" fmla="*/ 62 w 62"/>
                      <a:gd name="T51" fmla="*/ 22 h 2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2" h="22">
                        <a:moveTo>
                          <a:pt x="61" y="15"/>
                        </a:moveTo>
                        <a:lnTo>
                          <a:pt x="57" y="11"/>
                        </a:lnTo>
                        <a:lnTo>
                          <a:pt x="51" y="6"/>
                        </a:lnTo>
                        <a:lnTo>
                          <a:pt x="44" y="1"/>
                        </a:lnTo>
                        <a:lnTo>
                          <a:pt x="39" y="1"/>
                        </a:lnTo>
                        <a:lnTo>
                          <a:pt x="30" y="0"/>
                        </a:lnTo>
                        <a:lnTo>
                          <a:pt x="18" y="1"/>
                        </a:lnTo>
                        <a:lnTo>
                          <a:pt x="11" y="6"/>
                        </a:lnTo>
                        <a:lnTo>
                          <a:pt x="4" y="10"/>
                        </a:lnTo>
                        <a:lnTo>
                          <a:pt x="0" y="13"/>
                        </a:lnTo>
                        <a:lnTo>
                          <a:pt x="6" y="17"/>
                        </a:lnTo>
                        <a:lnTo>
                          <a:pt x="17" y="20"/>
                        </a:lnTo>
                        <a:lnTo>
                          <a:pt x="28" y="21"/>
                        </a:lnTo>
                        <a:lnTo>
                          <a:pt x="39" y="20"/>
                        </a:lnTo>
                        <a:lnTo>
                          <a:pt x="50" y="19"/>
                        </a:lnTo>
                        <a:lnTo>
                          <a:pt x="61" y="15"/>
                        </a:lnTo>
                      </a:path>
                    </a:pathLst>
                  </a:custGeom>
                  <a:solidFill>
                    <a:srgbClr val="FFFFFF"/>
                  </a:solidFill>
                  <a:ln w="12700" cap="rnd">
                    <a:solidFill>
                      <a:srgbClr val="000000"/>
                    </a:solidFill>
                    <a:round/>
                    <a:headEnd/>
                    <a:tailEnd/>
                  </a:ln>
                </p:spPr>
                <p:txBody>
                  <a:bodyPr/>
                  <a:lstStyle/>
                  <a:p>
                    <a:pPr algn="ctr" eaLnBrk="0" fontAlgn="base" hangingPunct="0">
                      <a:spcBef>
                        <a:spcPct val="0"/>
                      </a:spcBef>
                      <a:spcAft>
                        <a:spcPct val="0"/>
                      </a:spcAft>
                    </a:pPr>
                    <a:endParaRPr lang="tr-TR" sz="2400">
                      <a:solidFill>
                        <a:srgbClr val="000000"/>
                      </a:solidFill>
                    </a:endParaRPr>
                  </a:p>
                </p:txBody>
              </p:sp>
            </p:grpSp>
          </p:grpSp>
          <p:sp>
            <p:nvSpPr>
              <p:cNvPr id="24614" name="Freeform 15"/>
              <p:cNvSpPr>
                <a:spLocks/>
              </p:cNvSpPr>
              <p:nvPr/>
            </p:nvSpPr>
            <p:spPr bwMode="auto">
              <a:xfrm>
                <a:off x="3204" y="1746"/>
                <a:ext cx="90" cy="28"/>
              </a:xfrm>
              <a:custGeom>
                <a:avLst/>
                <a:gdLst>
                  <a:gd name="T0" fmla="*/ 0 w 90"/>
                  <a:gd name="T1" fmla="*/ 3 h 28"/>
                  <a:gd name="T2" fmla="*/ 12 w 90"/>
                  <a:gd name="T3" fmla="*/ 2 h 28"/>
                  <a:gd name="T4" fmla="*/ 20 w 90"/>
                  <a:gd name="T5" fmla="*/ 1 h 28"/>
                  <a:gd name="T6" fmla="*/ 28 w 90"/>
                  <a:gd name="T7" fmla="*/ 0 h 28"/>
                  <a:gd name="T8" fmla="*/ 36 w 90"/>
                  <a:gd name="T9" fmla="*/ 0 h 28"/>
                  <a:gd name="T10" fmla="*/ 48 w 90"/>
                  <a:gd name="T11" fmla="*/ 3 h 28"/>
                  <a:gd name="T12" fmla="*/ 56 w 90"/>
                  <a:gd name="T13" fmla="*/ 0 h 28"/>
                  <a:gd name="T14" fmla="*/ 64 w 90"/>
                  <a:gd name="T15" fmla="*/ 0 h 28"/>
                  <a:gd name="T16" fmla="*/ 75 w 90"/>
                  <a:gd name="T17" fmla="*/ 0 h 28"/>
                  <a:gd name="T18" fmla="*/ 89 w 90"/>
                  <a:gd name="T19" fmla="*/ 3 h 28"/>
                  <a:gd name="T20" fmla="*/ 87 w 90"/>
                  <a:gd name="T21" fmla="*/ 7 h 28"/>
                  <a:gd name="T22" fmla="*/ 84 w 90"/>
                  <a:gd name="T23" fmla="*/ 12 h 28"/>
                  <a:gd name="T24" fmla="*/ 81 w 90"/>
                  <a:gd name="T25" fmla="*/ 20 h 28"/>
                  <a:gd name="T26" fmla="*/ 76 w 90"/>
                  <a:gd name="T27" fmla="*/ 24 h 28"/>
                  <a:gd name="T28" fmla="*/ 66 w 90"/>
                  <a:gd name="T29" fmla="*/ 27 h 28"/>
                  <a:gd name="T30" fmla="*/ 56 w 90"/>
                  <a:gd name="T31" fmla="*/ 27 h 28"/>
                  <a:gd name="T32" fmla="*/ 39 w 90"/>
                  <a:gd name="T33" fmla="*/ 27 h 28"/>
                  <a:gd name="T34" fmla="*/ 26 w 90"/>
                  <a:gd name="T35" fmla="*/ 26 h 28"/>
                  <a:gd name="T36" fmla="*/ 17 w 90"/>
                  <a:gd name="T37" fmla="*/ 25 h 28"/>
                  <a:gd name="T38" fmla="*/ 9 w 90"/>
                  <a:gd name="T39" fmla="*/ 19 h 28"/>
                  <a:gd name="T40" fmla="*/ 8 w 90"/>
                  <a:gd name="T41" fmla="*/ 17 h 28"/>
                  <a:gd name="T42" fmla="*/ 5 w 90"/>
                  <a:gd name="T43" fmla="*/ 11 h 28"/>
                  <a:gd name="T44" fmla="*/ 0 w 90"/>
                  <a:gd name="T45" fmla="*/ 3 h 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0"/>
                  <a:gd name="T70" fmla="*/ 0 h 28"/>
                  <a:gd name="T71" fmla="*/ 90 w 90"/>
                  <a:gd name="T72" fmla="*/ 28 h 2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0" h="28">
                    <a:moveTo>
                      <a:pt x="0" y="3"/>
                    </a:moveTo>
                    <a:lnTo>
                      <a:pt x="12" y="2"/>
                    </a:lnTo>
                    <a:lnTo>
                      <a:pt x="20" y="1"/>
                    </a:lnTo>
                    <a:lnTo>
                      <a:pt x="28" y="0"/>
                    </a:lnTo>
                    <a:lnTo>
                      <a:pt x="36" y="0"/>
                    </a:lnTo>
                    <a:lnTo>
                      <a:pt x="48" y="3"/>
                    </a:lnTo>
                    <a:lnTo>
                      <a:pt x="56" y="0"/>
                    </a:lnTo>
                    <a:lnTo>
                      <a:pt x="64" y="0"/>
                    </a:lnTo>
                    <a:lnTo>
                      <a:pt x="75" y="0"/>
                    </a:lnTo>
                    <a:lnTo>
                      <a:pt x="89" y="3"/>
                    </a:lnTo>
                    <a:lnTo>
                      <a:pt x="87" y="7"/>
                    </a:lnTo>
                    <a:lnTo>
                      <a:pt x="84" y="12"/>
                    </a:lnTo>
                    <a:lnTo>
                      <a:pt x="81" y="20"/>
                    </a:lnTo>
                    <a:lnTo>
                      <a:pt x="76" y="24"/>
                    </a:lnTo>
                    <a:lnTo>
                      <a:pt x="66" y="27"/>
                    </a:lnTo>
                    <a:lnTo>
                      <a:pt x="56" y="27"/>
                    </a:lnTo>
                    <a:lnTo>
                      <a:pt x="39" y="27"/>
                    </a:lnTo>
                    <a:lnTo>
                      <a:pt x="26" y="26"/>
                    </a:lnTo>
                    <a:lnTo>
                      <a:pt x="17" y="25"/>
                    </a:lnTo>
                    <a:lnTo>
                      <a:pt x="9" y="19"/>
                    </a:lnTo>
                    <a:lnTo>
                      <a:pt x="8" y="17"/>
                    </a:lnTo>
                    <a:lnTo>
                      <a:pt x="5" y="11"/>
                    </a:lnTo>
                    <a:lnTo>
                      <a:pt x="0" y="3"/>
                    </a:lnTo>
                  </a:path>
                </a:pathLst>
              </a:custGeom>
              <a:solidFill>
                <a:srgbClr val="FFFFFF"/>
              </a:solidFill>
              <a:ln w="12700" cap="rnd">
                <a:solidFill>
                  <a:srgbClr val="000000"/>
                </a:solidFill>
                <a:round/>
                <a:headEnd/>
                <a:tailEnd/>
              </a:ln>
            </p:spPr>
            <p:txBody>
              <a:bodyPr/>
              <a:lstStyle/>
              <a:p>
                <a:pPr algn="ctr" eaLnBrk="0" fontAlgn="base" hangingPunct="0">
                  <a:spcBef>
                    <a:spcPct val="0"/>
                  </a:spcBef>
                  <a:spcAft>
                    <a:spcPct val="0"/>
                  </a:spcAft>
                </a:pPr>
                <a:endParaRPr lang="tr-TR" sz="2400">
                  <a:solidFill>
                    <a:srgbClr val="000000"/>
                  </a:solidFill>
                </a:endParaRPr>
              </a:p>
            </p:txBody>
          </p:sp>
          <p:sp>
            <p:nvSpPr>
              <p:cNvPr id="24615" name="Freeform 16"/>
              <p:cNvSpPr>
                <a:spLocks/>
              </p:cNvSpPr>
              <p:nvPr/>
            </p:nvSpPr>
            <p:spPr bwMode="auto">
              <a:xfrm>
                <a:off x="3221" y="1681"/>
                <a:ext cx="58" cy="22"/>
              </a:xfrm>
              <a:custGeom>
                <a:avLst/>
                <a:gdLst>
                  <a:gd name="T0" fmla="*/ 3 w 58"/>
                  <a:gd name="T1" fmla="*/ 0 h 22"/>
                  <a:gd name="T2" fmla="*/ 1 w 58"/>
                  <a:gd name="T3" fmla="*/ 6 h 22"/>
                  <a:gd name="T4" fmla="*/ 0 w 58"/>
                  <a:gd name="T5" fmla="*/ 12 h 22"/>
                  <a:gd name="T6" fmla="*/ 2 w 58"/>
                  <a:gd name="T7" fmla="*/ 15 h 22"/>
                  <a:gd name="T8" fmla="*/ 6 w 58"/>
                  <a:gd name="T9" fmla="*/ 18 h 22"/>
                  <a:gd name="T10" fmla="*/ 12 w 58"/>
                  <a:gd name="T11" fmla="*/ 18 h 22"/>
                  <a:gd name="T12" fmla="*/ 20 w 58"/>
                  <a:gd name="T13" fmla="*/ 20 h 22"/>
                  <a:gd name="T14" fmla="*/ 30 w 58"/>
                  <a:gd name="T15" fmla="*/ 21 h 22"/>
                  <a:gd name="T16" fmla="*/ 37 w 58"/>
                  <a:gd name="T17" fmla="*/ 21 h 22"/>
                  <a:gd name="T18" fmla="*/ 40 w 58"/>
                  <a:gd name="T19" fmla="*/ 20 h 22"/>
                  <a:gd name="T20" fmla="*/ 47 w 58"/>
                  <a:gd name="T21" fmla="*/ 18 h 22"/>
                  <a:gd name="T22" fmla="*/ 51 w 58"/>
                  <a:gd name="T23" fmla="*/ 18 h 22"/>
                  <a:gd name="T24" fmla="*/ 56 w 58"/>
                  <a:gd name="T25" fmla="*/ 14 h 22"/>
                  <a:gd name="T26" fmla="*/ 57 w 58"/>
                  <a:gd name="T27" fmla="*/ 9 h 22"/>
                  <a:gd name="T28" fmla="*/ 56 w 58"/>
                  <a:gd name="T29" fmla="*/ 2 h 22"/>
                  <a:gd name="T30" fmla="*/ 54 w 58"/>
                  <a:gd name="T31" fmla="*/ 0 h 2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8"/>
                  <a:gd name="T49" fmla="*/ 0 h 22"/>
                  <a:gd name="T50" fmla="*/ 58 w 58"/>
                  <a:gd name="T51" fmla="*/ 22 h 2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8" h="22">
                    <a:moveTo>
                      <a:pt x="3" y="0"/>
                    </a:moveTo>
                    <a:lnTo>
                      <a:pt x="1" y="6"/>
                    </a:lnTo>
                    <a:lnTo>
                      <a:pt x="0" y="12"/>
                    </a:lnTo>
                    <a:lnTo>
                      <a:pt x="2" y="15"/>
                    </a:lnTo>
                    <a:lnTo>
                      <a:pt x="6" y="18"/>
                    </a:lnTo>
                    <a:lnTo>
                      <a:pt x="12" y="18"/>
                    </a:lnTo>
                    <a:lnTo>
                      <a:pt x="20" y="20"/>
                    </a:lnTo>
                    <a:lnTo>
                      <a:pt x="30" y="21"/>
                    </a:lnTo>
                    <a:lnTo>
                      <a:pt x="37" y="21"/>
                    </a:lnTo>
                    <a:lnTo>
                      <a:pt x="40" y="20"/>
                    </a:lnTo>
                    <a:lnTo>
                      <a:pt x="47" y="18"/>
                    </a:lnTo>
                    <a:lnTo>
                      <a:pt x="51" y="18"/>
                    </a:lnTo>
                    <a:lnTo>
                      <a:pt x="56" y="14"/>
                    </a:lnTo>
                    <a:lnTo>
                      <a:pt x="57" y="9"/>
                    </a:lnTo>
                    <a:lnTo>
                      <a:pt x="56" y="2"/>
                    </a:lnTo>
                    <a:lnTo>
                      <a:pt x="54"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tr-TR" sz="2400">
                  <a:solidFill>
                    <a:srgbClr val="000000"/>
                  </a:solidFill>
                </a:endParaRPr>
              </a:p>
            </p:txBody>
          </p:sp>
        </p:grpSp>
        <p:sp>
          <p:nvSpPr>
            <p:cNvPr id="24585" name="Freeform 17"/>
            <p:cNvSpPr>
              <a:spLocks/>
            </p:cNvSpPr>
            <p:nvPr/>
          </p:nvSpPr>
          <p:spPr bwMode="auto">
            <a:xfrm>
              <a:off x="3315" y="3466"/>
              <a:ext cx="118" cy="122"/>
            </a:xfrm>
            <a:custGeom>
              <a:avLst/>
              <a:gdLst>
                <a:gd name="T0" fmla="*/ 16 w 118"/>
                <a:gd name="T1" fmla="*/ 0 h 122"/>
                <a:gd name="T2" fmla="*/ 34 w 118"/>
                <a:gd name="T3" fmla="*/ 25 h 122"/>
                <a:gd name="T4" fmla="*/ 46 w 118"/>
                <a:gd name="T5" fmla="*/ 29 h 122"/>
                <a:gd name="T6" fmla="*/ 56 w 118"/>
                <a:gd name="T7" fmla="*/ 31 h 122"/>
                <a:gd name="T8" fmla="*/ 68 w 118"/>
                <a:gd name="T9" fmla="*/ 28 h 122"/>
                <a:gd name="T10" fmla="*/ 77 w 118"/>
                <a:gd name="T11" fmla="*/ 23 h 122"/>
                <a:gd name="T12" fmla="*/ 90 w 118"/>
                <a:gd name="T13" fmla="*/ 20 h 122"/>
                <a:gd name="T14" fmla="*/ 97 w 118"/>
                <a:gd name="T15" fmla="*/ 21 h 122"/>
                <a:gd name="T16" fmla="*/ 105 w 118"/>
                <a:gd name="T17" fmla="*/ 24 h 122"/>
                <a:gd name="T18" fmla="*/ 111 w 118"/>
                <a:gd name="T19" fmla="*/ 29 h 122"/>
                <a:gd name="T20" fmla="*/ 116 w 118"/>
                <a:gd name="T21" fmla="*/ 37 h 122"/>
                <a:gd name="T22" fmla="*/ 116 w 118"/>
                <a:gd name="T23" fmla="*/ 45 h 122"/>
                <a:gd name="T24" fmla="*/ 117 w 118"/>
                <a:gd name="T25" fmla="*/ 54 h 122"/>
                <a:gd name="T26" fmla="*/ 116 w 118"/>
                <a:gd name="T27" fmla="*/ 63 h 122"/>
                <a:gd name="T28" fmla="*/ 112 w 118"/>
                <a:gd name="T29" fmla="*/ 69 h 122"/>
                <a:gd name="T30" fmla="*/ 104 w 118"/>
                <a:gd name="T31" fmla="*/ 76 h 122"/>
                <a:gd name="T32" fmla="*/ 93 w 118"/>
                <a:gd name="T33" fmla="*/ 78 h 122"/>
                <a:gd name="T34" fmla="*/ 82 w 118"/>
                <a:gd name="T35" fmla="*/ 78 h 122"/>
                <a:gd name="T36" fmla="*/ 71 w 118"/>
                <a:gd name="T37" fmla="*/ 73 h 122"/>
                <a:gd name="T38" fmla="*/ 70 w 118"/>
                <a:gd name="T39" fmla="*/ 66 h 122"/>
                <a:gd name="T40" fmla="*/ 67 w 118"/>
                <a:gd name="T41" fmla="*/ 51 h 122"/>
                <a:gd name="T42" fmla="*/ 67 w 118"/>
                <a:gd name="T43" fmla="*/ 70 h 122"/>
                <a:gd name="T44" fmla="*/ 65 w 118"/>
                <a:gd name="T45" fmla="*/ 79 h 122"/>
                <a:gd name="T46" fmla="*/ 77 w 118"/>
                <a:gd name="T47" fmla="*/ 77 h 122"/>
                <a:gd name="T48" fmla="*/ 89 w 118"/>
                <a:gd name="T49" fmla="*/ 82 h 122"/>
                <a:gd name="T50" fmla="*/ 98 w 118"/>
                <a:gd name="T51" fmla="*/ 92 h 122"/>
                <a:gd name="T52" fmla="*/ 105 w 118"/>
                <a:gd name="T53" fmla="*/ 104 h 122"/>
                <a:gd name="T54" fmla="*/ 104 w 118"/>
                <a:gd name="T55" fmla="*/ 113 h 122"/>
                <a:gd name="T56" fmla="*/ 97 w 118"/>
                <a:gd name="T57" fmla="*/ 121 h 122"/>
                <a:gd name="T58" fmla="*/ 89 w 118"/>
                <a:gd name="T59" fmla="*/ 121 h 122"/>
                <a:gd name="T60" fmla="*/ 76 w 118"/>
                <a:gd name="T61" fmla="*/ 116 h 122"/>
                <a:gd name="T62" fmla="*/ 62 w 118"/>
                <a:gd name="T63" fmla="*/ 112 h 122"/>
                <a:gd name="T64" fmla="*/ 49 w 118"/>
                <a:gd name="T65" fmla="*/ 108 h 122"/>
                <a:gd name="T66" fmla="*/ 35 w 118"/>
                <a:gd name="T67" fmla="*/ 109 h 122"/>
                <a:gd name="T68" fmla="*/ 22 w 118"/>
                <a:gd name="T69" fmla="*/ 107 h 122"/>
                <a:gd name="T70" fmla="*/ 13 w 118"/>
                <a:gd name="T71" fmla="*/ 104 h 122"/>
                <a:gd name="T72" fmla="*/ 6 w 118"/>
                <a:gd name="T73" fmla="*/ 99 h 122"/>
                <a:gd name="T74" fmla="*/ 2 w 118"/>
                <a:gd name="T75" fmla="*/ 89 h 122"/>
                <a:gd name="T76" fmla="*/ 1 w 118"/>
                <a:gd name="T77" fmla="*/ 78 h 122"/>
                <a:gd name="T78" fmla="*/ 4 w 118"/>
                <a:gd name="T79" fmla="*/ 65 h 122"/>
                <a:gd name="T80" fmla="*/ 4 w 118"/>
                <a:gd name="T81" fmla="*/ 47 h 122"/>
                <a:gd name="T82" fmla="*/ 0 w 118"/>
                <a:gd name="T83" fmla="*/ 31 h 122"/>
                <a:gd name="T84" fmla="*/ 4 w 118"/>
                <a:gd name="T85" fmla="*/ 13 h 122"/>
                <a:gd name="T86" fmla="*/ 0 w 118"/>
                <a:gd name="T87" fmla="*/ 31 h 122"/>
                <a:gd name="T88" fmla="*/ 5 w 118"/>
                <a:gd name="T89" fmla="*/ 46 h 122"/>
                <a:gd name="T90" fmla="*/ 6 w 118"/>
                <a:gd name="T91" fmla="*/ 57 h 122"/>
                <a:gd name="T92" fmla="*/ 8 w 118"/>
                <a:gd name="T93" fmla="*/ 62 h 122"/>
                <a:gd name="T94" fmla="*/ 13 w 118"/>
                <a:gd name="T95" fmla="*/ 66 h 122"/>
                <a:gd name="T96" fmla="*/ 23 w 118"/>
                <a:gd name="T97" fmla="*/ 67 h 122"/>
                <a:gd name="T98" fmla="*/ 33 w 118"/>
                <a:gd name="T99" fmla="*/ 66 h 122"/>
                <a:gd name="T100" fmla="*/ 45 w 118"/>
                <a:gd name="T101" fmla="*/ 64 h 1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8"/>
                <a:gd name="T154" fmla="*/ 0 h 122"/>
                <a:gd name="T155" fmla="*/ 118 w 118"/>
                <a:gd name="T156" fmla="*/ 122 h 12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8" h="122">
                  <a:moveTo>
                    <a:pt x="16" y="0"/>
                  </a:moveTo>
                  <a:lnTo>
                    <a:pt x="34" y="25"/>
                  </a:lnTo>
                  <a:lnTo>
                    <a:pt x="46" y="29"/>
                  </a:lnTo>
                  <a:lnTo>
                    <a:pt x="56" y="31"/>
                  </a:lnTo>
                  <a:lnTo>
                    <a:pt x="68" y="28"/>
                  </a:lnTo>
                  <a:lnTo>
                    <a:pt x="77" y="23"/>
                  </a:lnTo>
                  <a:lnTo>
                    <a:pt x="90" y="20"/>
                  </a:lnTo>
                  <a:lnTo>
                    <a:pt x="97" y="21"/>
                  </a:lnTo>
                  <a:lnTo>
                    <a:pt x="105" y="24"/>
                  </a:lnTo>
                  <a:lnTo>
                    <a:pt x="111" y="29"/>
                  </a:lnTo>
                  <a:lnTo>
                    <a:pt x="116" y="37"/>
                  </a:lnTo>
                  <a:lnTo>
                    <a:pt x="116" y="45"/>
                  </a:lnTo>
                  <a:lnTo>
                    <a:pt x="117" y="54"/>
                  </a:lnTo>
                  <a:lnTo>
                    <a:pt x="116" y="63"/>
                  </a:lnTo>
                  <a:lnTo>
                    <a:pt x="112" y="69"/>
                  </a:lnTo>
                  <a:lnTo>
                    <a:pt x="104" y="76"/>
                  </a:lnTo>
                  <a:lnTo>
                    <a:pt x="93" y="78"/>
                  </a:lnTo>
                  <a:lnTo>
                    <a:pt x="82" y="78"/>
                  </a:lnTo>
                  <a:lnTo>
                    <a:pt x="71" y="73"/>
                  </a:lnTo>
                  <a:lnTo>
                    <a:pt x="70" y="66"/>
                  </a:lnTo>
                  <a:lnTo>
                    <a:pt x="67" y="51"/>
                  </a:lnTo>
                  <a:lnTo>
                    <a:pt x="67" y="70"/>
                  </a:lnTo>
                  <a:lnTo>
                    <a:pt x="65" y="79"/>
                  </a:lnTo>
                  <a:lnTo>
                    <a:pt x="77" y="77"/>
                  </a:lnTo>
                  <a:lnTo>
                    <a:pt x="89" y="82"/>
                  </a:lnTo>
                  <a:lnTo>
                    <a:pt x="98" y="92"/>
                  </a:lnTo>
                  <a:lnTo>
                    <a:pt x="105" y="104"/>
                  </a:lnTo>
                  <a:lnTo>
                    <a:pt x="104" y="113"/>
                  </a:lnTo>
                  <a:lnTo>
                    <a:pt x="97" y="121"/>
                  </a:lnTo>
                  <a:lnTo>
                    <a:pt x="89" y="121"/>
                  </a:lnTo>
                  <a:lnTo>
                    <a:pt x="76" y="116"/>
                  </a:lnTo>
                  <a:lnTo>
                    <a:pt x="62" y="112"/>
                  </a:lnTo>
                  <a:lnTo>
                    <a:pt x="49" y="108"/>
                  </a:lnTo>
                  <a:lnTo>
                    <a:pt x="35" y="109"/>
                  </a:lnTo>
                  <a:lnTo>
                    <a:pt x="22" y="107"/>
                  </a:lnTo>
                  <a:lnTo>
                    <a:pt x="13" y="104"/>
                  </a:lnTo>
                  <a:lnTo>
                    <a:pt x="6" y="99"/>
                  </a:lnTo>
                  <a:lnTo>
                    <a:pt x="2" y="89"/>
                  </a:lnTo>
                  <a:lnTo>
                    <a:pt x="1" y="78"/>
                  </a:lnTo>
                  <a:lnTo>
                    <a:pt x="4" y="65"/>
                  </a:lnTo>
                  <a:lnTo>
                    <a:pt x="4" y="47"/>
                  </a:lnTo>
                  <a:lnTo>
                    <a:pt x="0" y="31"/>
                  </a:lnTo>
                  <a:lnTo>
                    <a:pt x="4" y="13"/>
                  </a:lnTo>
                  <a:lnTo>
                    <a:pt x="0" y="31"/>
                  </a:lnTo>
                  <a:lnTo>
                    <a:pt x="5" y="46"/>
                  </a:lnTo>
                  <a:lnTo>
                    <a:pt x="6" y="57"/>
                  </a:lnTo>
                  <a:lnTo>
                    <a:pt x="8" y="62"/>
                  </a:lnTo>
                  <a:lnTo>
                    <a:pt x="13" y="66"/>
                  </a:lnTo>
                  <a:lnTo>
                    <a:pt x="23" y="67"/>
                  </a:lnTo>
                  <a:lnTo>
                    <a:pt x="33" y="66"/>
                  </a:lnTo>
                  <a:lnTo>
                    <a:pt x="45" y="64"/>
                  </a:lnTo>
                </a:path>
              </a:pathLst>
            </a:custGeom>
            <a:noFill/>
            <a:ln w="12700" cap="rnd">
              <a:solidFill>
                <a:srgbClr val="C0C0C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tr-TR" sz="2400">
                <a:solidFill>
                  <a:srgbClr val="000000"/>
                </a:solidFill>
              </a:endParaRPr>
            </a:p>
          </p:txBody>
        </p:sp>
        <p:sp>
          <p:nvSpPr>
            <p:cNvPr id="24586" name="Freeform 18"/>
            <p:cNvSpPr>
              <a:spLocks/>
            </p:cNvSpPr>
            <p:nvPr/>
          </p:nvSpPr>
          <p:spPr bwMode="auto">
            <a:xfrm>
              <a:off x="3071" y="3469"/>
              <a:ext cx="118" cy="121"/>
            </a:xfrm>
            <a:custGeom>
              <a:avLst/>
              <a:gdLst>
                <a:gd name="T0" fmla="*/ 101 w 118"/>
                <a:gd name="T1" fmla="*/ 0 h 121"/>
                <a:gd name="T2" fmla="*/ 83 w 118"/>
                <a:gd name="T3" fmla="*/ 25 h 121"/>
                <a:gd name="T4" fmla="*/ 71 w 118"/>
                <a:gd name="T5" fmla="*/ 28 h 121"/>
                <a:gd name="T6" fmla="*/ 61 w 118"/>
                <a:gd name="T7" fmla="*/ 31 h 121"/>
                <a:gd name="T8" fmla="*/ 49 w 118"/>
                <a:gd name="T9" fmla="*/ 27 h 121"/>
                <a:gd name="T10" fmla="*/ 40 w 118"/>
                <a:gd name="T11" fmla="*/ 23 h 121"/>
                <a:gd name="T12" fmla="*/ 27 w 118"/>
                <a:gd name="T13" fmla="*/ 19 h 121"/>
                <a:gd name="T14" fmla="*/ 20 w 118"/>
                <a:gd name="T15" fmla="*/ 20 h 121"/>
                <a:gd name="T16" fmla="*/ 12 w 118"/>
                <a:gd name="T17" fmla="*/ 24 h 121"/>
                <a:gd name="T18" fmla="*/ 6 w 118"/>
                <a:gd name="T19" fmla="*/ 28 h 121"/>
                <a:gd name="T20" fmla="*/ 2 w 118"/>
                <a:gd name="T21" fmla="*/ 37 h 121"/>
                <a:gd name="T22" fmla="*/ 1 w 118"/>
                <a:gd name="T23" fmla="*/ 45 h 121"/>
                <a:gd name="T24" fmla="*/ 0 w 118"/>
                <a:gd name="T25" fmla="*/ 54 h 121"/>
                <a:gd name="T26" fmla="*/ 2 w 118"/>
                <a:gd name="T27" fmla="*/ 63 h 121"/>
                <a:gd name="T28" fmla="*/ 5 w 118"/>
                <a:gd name="T29" fmla="*/ 69 h 121"/>
                <a:gd name="T30" fmla="*/ 13 w 118"/>
                <a:gd name="T31" fmla="*/ 75 h 121"/>
                <a:gd name="T32" fmla="*/ 24 w 118"/>
                <a:gd name="T33" fmla="*/ 78 h 121"/>
                <a:gd name="T34" fmla="*/ 35 w 118"/>
                <a:gd name="T35" fmla="*/ 78 h 121"/>
                <a:gd name="T36" fmla="*/ 46 w 118"/>
                <a:gd name="T37" fmla="*/ 73 h 121"/>
                <a:gd name="T38" fmla="*/ 47 w 118"/>
                <a:gd name="T39" fmla="*/ 65 h 121"/>
                <a:gd name="T40" fmla="*/ 50 w 118"/>
                <a:gd name="T41" fmla="*/ 51 h 121"/>
                <a:gd name="T42" fmla="*/ 50 w 118"/>
                <a:gd name="T43" fmla="*/ 71 h 121"/>
                <a:gd name="T44" fmla="*/ 52 w 118"/>
                <a:gd name="T45" fmla="*/ 79 h 121"/>
                <a:gd name="T46" fmla="*/ 40 w 118"/>
                <a:gd name="T47" fmla="*/ 77 h 121"/>
                <a:gd name="T48" fmla="*/ 28 w 118"/>
                <a:gd name="T49" fmla="*/ 82 h 121"/>
                <a:gd name="T50" fmla="*/ 19 w 118"/>
                <a:gd name="T51" fmla="*/ 91 h 121"/>
                <a:gd name="T52" fmla="*/ 12 w 118"/>
                <a:gd name="T53" fmla="*/ 104 h 121"/>
                <a:gd name="T54" fmla="*/ 13 w 118"/>
                <a:gd name="T55" fmla="*/ 113 h 121"/>
                <a:gd name="T56" fmla="*/ 20 w 118"/>
                <a:gd name="T57" fmla="*/ 120 h 121"/>
                <a:gd name="T58" fmla="*/ 29 w 118"/>
                <a:gd name="T59" fmla="*/ 120 h 121"/>
                <a:gd name="T60" fmla="*/ 41 w 118"/>
                <a:gd name="T61" fmla="*/ 116 h 121"/>
                <a:gd name="T62" fmla="*/ 56 w 118"/>
                <a:gd name="T63" fmla="*/ 111 h 121"/>
                <a:gd name="T64" fmla="*/ 68 w 118"/>
                <a:gd name="T65" fmla="*/ 108 h 121"/>
                <a:gd name="T66" fmla="*/ 83 w 118"/>
                <a:gd name="T67" fmla="*/ 108 h 121"/>
                <a:gd name="T68" fmla="*/ 95 w 118"/>
                <a:gd name="T69" fmla="*/ 107 h 121"/>
                <a:gd name="T70" fmla="*/ 104 w 118"/>
                <a:gd name="T71" fmla="*/ 104 h 121"/>
                <a:gd name="T72" fmla="*/ 111 w 118"/>
                <a:gd name="T73" fmla="*/ 99 h 121"/>
                <a:gd name="T74" fmla="*/ 115 w 118"/>
                <a:gd name="T75" fmla="*/ 89 h 121"/>
                <a:gd name="T76" fmla="*/ 116 w 118"/>
                <a:gd name="T77" fmla="*/ 78 h 121"/>
                <a:gd name="T78" fmla="*/ 113 w 118"/>
                <a:gd name="T79" fmla="*/ 64 h 121"/>
                <a:gd name="T80" fmla="*/ 113 w 118"/>
                <a:gd name="T81" fmla="*/ 46 h 121"/>
                <a:gd name="T82" fmla="*/ 117 w 118"/>
                <a:gd name="T83" fmla="*/ 31 h 121"/>
                <a:gd name="T84" fmla="*/ 113 w 118"/>
                <a:gd name="T85" fmla="*/ 12 h 121"/>
                <a:gd name="T86" fmla="*/ 117 w 118"/>
                <a:gd name="T87" fmla="*/ 31 h 121"/>
                <a:gd name="T88" fmla="*/ 112 w 118"/>
                <a:gd name="T89" fmla="*/ 45 h 121"/>
                <a:gd name="T90" fmla="*/ 111 w 118"/>
                <a:gd name="T91" fmla="*/ 56 h 121"/>
                <a:gd name="T92" fmla="*/ 109 w 118"/>
                <a:gd name="T93" fmla="*/ 62 h 121"/>
                <a:gd name="T94" fmla="*/ 104 w 118"/>
                <a:gd name="T95" fmla="*/ 66 h 121"/>
                <a:gd name="T96" fmla="*/ 94 w 118"/>
                <a:gd name="T97" fmla="*/ 67 h 121"/>
                <a:gd name="T98" fmla="*/ 84 w 118"/>
                <a:gd name="T99" fmla="*/ 66 h 121"/>
                <a:gd name="T100" fmla="*/ 74 w 118"/>
                <a:gd name="T101" fmla="*/ 63 h 12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8"/>
                <a:gd name="T154" fmla="*/ 0 h 121"/>
                <a:gd name="T155" fmla="*/ 118 w 118"/>
                <a:gd name="T156" fmla="*/ 121 h 12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8" h="121">
                  <a:moveTo>
                    <a:pt x="101" y="0"/>
                  </a:moveTo>
                  <a:lnTo>
                    <a:pt x="83" y="25"/>
                  </a:lnTo>
                  <a:lnTo>
                    <a:pt x="71" y="28"/>
                  </a:lnTo>
                  <a:lnTo>
                    <a:pt x="61" y="31"/>
                  </a:lnTo>
                  <a:lnTo>
                    <a:pt x="49" y="27"/>
                  </a:lnTo>
                  <a:lnTo>
                    <a:pt x="40" y="23"/>
                  </a:lnTo>
                  <a:lnTo>
                    <a:pt x="27" y="19"/>
                  </a:lnTo>
                  <a:lnTo>
                    <a:pt x="20" y="20"/>
                  </a:lnTo>
                  <a:lnTo>
                    <a:pt x="12" y="24"/>
                  </a:lnTo>
                  <a:lnTo>
                    <a:pt x="6" y="28"/>
                  </a:lnTo>
                  <a:lnTo>
                    <a:pt x="2" y="37"/>
                  </a:lnTo>
                  <a:lnTo>
                    <a:pt x="1" y="45"/>
                  </a:lnTo>
                  <a:lnTo>
                    <a:pt x="0" y="54"/>
                  </a:lnTo>
                  <a:lnTo>
                    <a:pt x="2" y="63"/>
                  </a:lnTo>
                  <a:lnTo>
                    <a:pt x="5" y="69"/>
                  </a:lnTo>
                  <a:lnTo>
                    <a:pt x="13" y="75"/>
                  </a:lnTo>
                  <a:lnTo>
                    <a:pt x="24" y="78"/>
                  </a:lnTo>
                  <a:lnTo>
                    <a:pt x="35" y="78"/>
                  </a:lnTo>
                  <a:lnTo>
                    <a:pt x="46" y="73"/>
                  </a:lnTo>
                  <a:lnTo>
                    <a:pt x="47" y="65"/>
                  </a:lnTo>
                  <a:lnTo>
                    <a:pt x="50" y="51"/>
                  </a:lnTo>
                  <a:lnTo>
                    <a:pt x="50" y="71"/>
                  </a:lnTo>
                  <a:lnTo>
                    <a:pt x="52" y="79"/>
                  </a:lnTo>
                  <a:lnTo>
                    <a:pt x="40" y="77"/>
                  </a:lnTo>
                  <a:lnTo>
                    <a:pt x="28" y="82"/>
                  </a:lnTo>
                  <a:lnTo>
                    <a:pt x="19" y="91"/>
                  </a:lnTo>
                  <a:lnTo>
                    <a:pt x="12" y="104"/>
                  </a:lnTo>
                  <a:lnTo>
                    <a:pt x="13" y="113"/>
                  </a:lnTo>
                  <a:lnTo>
                    <a:pt x="20" y="120"/>
                  </a:lnTo>
                  <a:lnTo>
                    <a:pt x="29" y="120"/>
                  </a:lnTo>
                  <a:lnTo>
                    <a:pt x="41" y="116"/>
                  </a:lnTo>
                  <a:lnTo>
                    <a:pt x="56" y="111"/>
                  </a:lnTo>
                  <a:lnTo>
                    <a:pt x="68" y="108"/>
                  </a:lnTo>
                  <a:lnTo>
                    <a:pt x="83" y="108"/>
                  </a:lnTo>
                  <a:lnTo>
                    <a:pt x="95" y="107"/>
                  </a:lnTo>
                  <a:lnTo>
                    <a:pt x="104" y="104"/>
                  </a:lnTo>
                  <a:lnTo>
                    <a:pt x="111" y="99"/>
                  </a:lnTo>
                  <a:lnTo>
                    <a:pt x="115" y="89"/>
                  </a:lnTo>
                  <a:lnTo>
                    <a:pt x="116" y="78"/>
                  </a:lnTo>
                  <a:lnTo>
                    <a:pt x="113" y="64"/>
                  </a:lnTo>
                  <a:lnTo>
                    <a:pt x="113" y="46"/>
                  </a:lnTo>
                  <a:lnTo>
                    <a:pt x="117" y="31"/>
                  </a:lnTo>
                  <a:lnTo>
                    <a:pt x="113" y="12"/>
                  </a:lnTo>
                  <a:lnTo>
                    <a:pt x="117" y="31"/>
                  </a:lnTo>
                  <a:lnTo>
                    <a:pt x="112" y="45"/>
                  </a:lnTo>
                  <a:lnTo>
                    <a:pt x="111" y="56"/>
                  </a:lnTo>
                  <a:lnTo>
                    <a:pt x="109" y="62"/>
                  </a:lnTo>
                  <a:lnTo>
                    <a:pt x="104" y="66"/>
                  </a:lnTo>
                  <a:lnTo>
                    <a:pt x="94" y="67"/>
                  </a:lnTo>
                  <a:lnTo>
                    <a:pt x="84" y="66"/>
                  </a:lnTo>
                  <a:lnTo>
                    <a:pt x="74" y="63"/>
                  </a:lnTo>
                </a:path>
              </a:pathLst>
            </a:custGeom>
            <a:noFill/>
            <a:ln w="12700" cap="rnd">
              <a:solidFill>
                <a:srgbClr val="C0C0C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eaLnBrk="0" fontAlgn="base" hangingPunct="0">
                <a:spcBef>
                  <a:spcPct val="0"/>
                </a:spcBef>
                <a:spcAft>
                  <a:spcPct val="0"/>
                </a:spcAft>
              </a:pPr>
              <a:endParaRPr lang="tr-TR" sz="2400">
                <a:solidFill>
                  <a:srgbClr val="000000"/>
                </a:solidFill>
              </a:endParaRPr>
            </a:p>
          </p:txBody>
        </p:sp>
        <p:sp>
          <p:nvSpPr>
            <p:cNvPr id="180243" name="Rectangle 19"/>
            <p:cNvSpPr>
              <a:spLocks noChangeArrowheads="1"/>
            </p:cNvSpPr>
            <p:nvPr/>
          </p:nvSpPr>
          <p:spPr bwMode="auto">
            <a:xfrm>
              <a:off x="747" y="914"/>
              <a:ext cx="1083" cy="291"/>
            </a:xfrm>
            <a:prstGeom prst="rect">
              <a:avLst/>
            </a:prstGeom>
            <a:noFill/>
            <a:ln w="9525">
              <a:noFill/>
              <a:miter lim="800000"/>
              <a:headEnd/>
              <a:tailEnd/>
            </a:ln>
            <a:effectLst>
              <a:outerShdw dist="53882" dir="2700000" algn="ctr" rotWithShape="0">
                <a:schemeClr val="bg2">
                  <a:alpha val="50000"/>
                </a:schemeClr>
              </a:outerShdw>
            </a:effectLst>
          </p:spPr>
          <p:txBody>
            <a:bodyPr lIns="92075" tIns="46038" rIns="92075" bIns="46038">
              <a:spAutoFit/>
            </a:bodyPr>
            <a:lstStyle/>
            <a:p>
              <a:pPr algn="ctr" eaLnBrk="0" fontAlgn="base" hangingPunct="0">
                <a:spcBef>
                  <a:spcPct val="0"/>
                </a:spcBef>
                <a:spcAft>
                  <a:spcPct val="0"/>
                </a:spcAft>
                <a:defRPr/>
              </a:pPr>
              <a:r>
                <a:rPr lang="tr-TR" sz="2400" b="1" dirty="0">
                  <a:latin typeface="Arial" charset="0"/>
                </a:rPr>
                <a:t>Işınlama</a:t>
              </a:r>
              <a:endParaRPr lang="en-US" sz="2400" b="1" dirty="0">
                <a:latin typeface="Arial" charset="0"/>
              </a:endParaRPr>
            </a:p>
          </p:txBody>
        </p:sp>
        <p:grpSp>
          <p:nvGrpSpPr>
            <p:cNvPr id="7" name="Group 20"/>
            <p:cNvGrpSpPr>
              <a:grpSpLocks/>
            </p:cNvGrpSpPr>
            <p:nvPr/>
          </p:nvGrpSpPr>
          <p:grpSpPr bwMode="auto">
            <a:xfrm>
              <a:off x="420" y="1386"/>
              <a:ext cx="1787" cy="2853"/>
              <a:chOff x="420" y="1386"/>
              <a:chExt cx="1787" cy="2853"/>
            </a:xfrm>
          </p:grpSpPr>
          <p:sp>
            <p:nvSpPr>
              <p:cNvPr id="24608" name="Line 21"/>
              <p:cNvSpPr>
                <a:spLocks noChangeShapeType="1"/>
              </p:cNvSpPr>
              <p:nvPr/>
            </p:nvSpPr>
            <p:spPr bwMode="auto">
              <a:xfrm>
                <a:off x="420" y="1481"/>
                <a:ext cx="1787" cy="1676"/>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pPr>
                <a:endParaRPr lang="tr-TR" sz="2400">
                  <a:solidFill>
                    <a:srgbClr val="000000"/>
                  </a:solidFill>
                </a:endParaRPr>
              </a:p>
            </p:txBody>
          </p:sp>
          <p:sp>
            <p:nvSpPr>
              <p:cNvPr id="24609" name="Line 22"/>
              <p:cNvSpPr>
                <a:spLocks noChangeShapeType="1"/>
              </p:cNvSpPr>
              <p:nvPr/>
            </p:nvSpPr>
            <p:spPr bwMode="auto">
              <a:xfrm>
                <a:off x="420" y="1684"/>
                <a:ext cx="1787" cy="1625"/>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pPr>
                <a:endParaRPr lang="tr-TR" sz="2400">
                  <a:solidFill>
                    <a:srgbClr val="000000"/>
                  </a:solidFill>
                </a:endParaRPr>
              </a:p>
            </p:txBody>
          </p:sp>
          <p:sp>
            <p:nvSpPr>
              <p:cNvPr id="24610" name="Line 23"/>
              <p:cNvSpPr>
                <a:spLocks noChangeShapeType="1"/>
              </p:cNvSpPr>
              <p:nvPr/>
            </p:nvSpPr>
            <p:spPr bwMode="auto">
              <a:xfrm>
                <a:off x="420" y="1837"/>
                <a:ext cx="1787" cy="1624"/>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pPr>
                <a:endParaRPr lang="tr-TR" sz="2400">
                  <a:solidFill>
                    <a:srgbClr val="000000"/>
                  </a:solidFill>
                </a:endParaRPr>
              </a:p>
            </p:txBody>
          </p:sp>
          <p:sp>
            <p:nvSpPr>
              <p:cNvPr id="24611" name="Line 24"/>
              <p:cNvSpPr>
                <a:spLocks noChangeShapeType="1"/>
              </p:cNvSpPr>
              <p:nvPr/>
            </p:nvSpPr>
            <p:spPr bwMode="auto">
              <a:xfrm>
                <a:off x="420" y="1989"/>
                <a:ext cx="1787" cy="1625"/>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pPr>
                <a:endParaRPr lang="tr-TR" sz="2400">
                  <a:solidFill>
                    <a:srgbClr val="000000"/>
                  </a:solidFill>
                </a:endParaRPr>
              </a:p>
            </p:txBody>
          </p:sp>
          <p:pic>
            <p:nvPicPr>
              <p:cNvPr id="24612" name="Picture 2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8" y="1386"/>
                <a:ext cx="1051" cy="2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0250" name="Rectangle 26"/>
            <p:cNvSpPr>
              <a:spLocks noChangeArrowheads="1"/>
            </p:cNvSpPr>
            <p:nvPr/>
          </p:nvSpPr>
          <p:spPr bwMode="auto">
            <a:xfrm>
              <a:off x="4494" y="914"/>
              <a:ext cx="1767" cy="524"/>
            </a:xfrm>
            <a:prstGeom prst="rect">
              <a:avLst/>
            </a:prstGeom>
            <a:noFill/>
            <a:ln w="9525">
              <a:noFill/>
              <a:miter lim="800000"/>
              <a:headEnd/>
              <a:tailEnd/>
            </a:ln>
            <a:effectLst>
              <a:outerShdw dist="53882" dir="2700000" algn="ctr" rotWithShape="0">
                <a:schemeClr val="bg2">
                  <a:alpha val="50000"/>
                </a:schemeClr>
              </a:outerShdw>
            </a:effectLst>
          </p:spPr>
          <p:txBody>
            <a:bodyPr wrap="none" lIns="92075" tIns="46038" rIns="92075" bIns="46038">
              <a:spAutoFit/>
            </a:bodyPr>
            <a:lstStyle/>
            <a:p>
              <a:pPr algn="ctr" eaLnBrk="0" fontAlgn="base" hangingPunct="0">
                <a:spcBef>
                  <a:spcPct val="0"/>
                </a:spcBef>
                <a:spcAft>
                  <a:spcPct val="0"/>
                </a:spcAft>
                <a:defRPr/>
              </a:pPr>
              <a:r>
                <a:rPr lang="tr-TR" sz="2400" b="1" dirty="0">
                  <a:latin typeface="Arial" charset="0"/>
                </a:rPr>
                <a:t>Dahili</a:t>
              </a:r>
            </a:p>
            <a:p>
              <a:pPr algn="ctr" eaLnBrk="0" fontAlgn="base" hangingPunct="0">
                <a:spcBef>
                  <a:spcPct val="0"/>
                </a:spcBef>
                <a:spcAft>
                  <a:spcPct val="0"/>
                </a:spcAft>
                <a:defRPr/>
              </a:pPr>
              <a:r>
                <a:rPr lang="tr-TR" sz="2400" b="1" dirty="0" err="1">
                  <a:latin typeface="Arial" charset="0"/>
                </a:rPr>
                <a:t>Kontaminasyon</a:t>
              </a:r>
              <a:endParaRPr lang="en-US" sz="2400" b="1" dirty="0">
                <a:latin typeface="Arial" charset="0"/>
              </a:endParaRPr>
            </a:p>
          </p:txBody>
        </p:sp>
        <p:pic>
          <p:nvPicPr>
            <p:cNvPr id="24590" name="Picture 2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58" y="1386"/>
              <a:ext cx="1122" cy="2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1" name="Rectangle 28"/>
            <p:cNvSpPr>
              <a:spLocks noChangeArrowheads="1"/>
            </p:cNvSpPr>
            <p:nvPr/>
          </p:nvSpPr>
          <p:spPr bwMode="auto">
            <a:xfrm>
              <a:off x="4982" y="2285"/>
              <a:ext cx="3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fontAlgn="base" hangingPunct="0">
                <a:spcBef>
                  <a:spcPct val="0"/>
                </a:spcBef>
                <a:spcAft>
                  <a:spcPct val="0"/>
                </a:spcAft>
                <a:buClr>
                  <a:srgbClr val="000000"/>
                </a:buClr>
                <a:buSzPct val="100000"/>
                <a:buFont typeface="Wingdings" pitchFamily="2" charset="2"/>
                <a:buChar char="¬"/>
              </a:pPr>
              <a:r>
                <a:rPr lang="en-US" sz="2400" b="1">
                  <a:solidFill>
                    <a:srgbClr val="000000"/>
                  </a:solidFill>
                  <a:latin typeface="Arial" charset="0"/>
                </a:rPr>
                <a:t> </a:t>
              </a:r>
            </a:p>
          </p:txBody>
        </p:sp>
        <p:sp>
          <p:nvSpPr>
            <p:cNvPr id="24592" name="Rectangle 29"/>
            <p:cNvSpPr>
              <a:spLocks noChangeArrowheads="1"/>
            </p:cNvSpPr>
            <p:nvPr/>
          </p:nvSpPr>
          <p:spPr bwMode="auto">
            <a:xfrm>
              <a:off x="5156" y="2183"/>
              <a:ext cx="3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fontAlgn="base" hangingPunct="0">
                <a:spcBef>
                  <a:spcPct val="0"/>
                </a:spcBef>
                <a:spcAft>
                  <a:spcPct val="0"/>
                </a:spcAft>
                <a:buClr>
                  <a:srgbClr val="000000"/>
                </a:buClr>
                <a:buSzPct val="100000"/>
                <a:buFont typeface="Wingdings" pitchFamily="2" charset="2"/>
                <a:buChar char="¬"/>
              </a:pPr>
              <a:r>
                <a:rPr lang="en-US" sz="2400" b="1">
                  <a:solidFill>
                    <a:srgbClr val="000000"/>
                  </a:solidFill>
                  <a:latin typeface="Arial" charset="0"/>
                </a:rPr>
                <a:t> </a:t>
              </a:r>
            </a:p>
          </p:txBody>
        </p:sp>
        <p:sp>
          <p:nvSpPr>
            <p:cNvPr id="24593" name="Rectangle 30"/>
            <p:cNvSpPr>
              <a:spLocks noChangeArrowheads="1"/>
            </p:cNvSpPr>
            <p:nvPr/>
          </p:nvSpPr>
          <p:spPr bwMode="auto">
            <a:xfrm>
              <a:off x="5054" y="2229"/>
              <a:ext cx="3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eaLnBrk="0" fontAlgn="base" hangingPunct="0">
                <a:spcBef>
                  <a:spcPct val="0"/>
                </a:spcBef>
                <a:spcAft>
                  <a:spcPct val="0"/>
                </a:spcAft>
                <a:buClr>
                  <a:srgbClr val="000000"/>
                </a:buClr>
                <a:buSzPct val="100000"/>
                <a:buFont typeface="Wingdings" pitchFamily="2" charset="2"/>
                <a:buChar char="¬"/>
              </a:pPr>
              <a:r>
                <a:rPr lang="en-US" sz="2400" b="1">
                  <a:solidFill>
                    <a:srgbClr val="000000"/>
                  </a:solidFill>
                  <a:latin typeface="Arial" charset="0"/>
                </a:rPr>
                <a:t> </a:t>
              </a:r>
            </a:p>
          </p:txBody>
        </p:sp>
        <p:sp>
          <p:nvSpPr>
            <p:cNvPr id="24594" name="Rectangle 31"/>
            <p:cNvSpPr>
              <a:spLocks noChangeArrowheads="1"/>
            </p:cNvSpPr>
            <p:nvPr/>
          </p:nvSpPr>
          <p:spPr bwMode="auto">
            <a:xfrm>
              <a:off x="5336" y="1878"/>
              <a:ext cx="3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fontAlgn="base" hangingPunct="0">
                <a:spcBef>
                  <a:spcPct val="0"/>
                </a:spcBef>
                <a:spcAft>
                  <a:spcPct val="0"/>
                </a:spcAft>
                <a:buClr>
                  <a:srgbClr val="000000"/>
                </a:buClr>
                <a:buSzPct val="100000"/>
                <a:buFont typeface="Wingdings" pitchFamily="2" charset="2"/>
                <a:buChar char="¬"/>
              </a:pPr>
              <a:r>
                <a:rPr lang="en-US" sz="2400" b="1">
                  <a:solidFill>
                    <a:srgbClr val="000000"/>
                  </a:solidFill>
                  <a:latin typeface="Arial" charset="0"/>
                </a:rPr>
                <a:t> </a:t>
              </a:r>
            </a:p>
          </p:txBody>
        </p:sp>
        <p:sp>
          <p:nvSpPr>
            <p:cNvPr id="24595" name="Rectangle 32"/>
            <p:cNvSpPr>
              <a:spLocks noChangeArrowheads="1"/>
            </p:cNvSpPr>
            <p:nvPr/>
          </p:nvSpPr>
          <p:spPr bwMode="auto">
            <a:xfrm>
              <a:off x="5393" y="2043"/>
              <a:ext cx="3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fontAlgn="base" hangingPunct="0">
                <a:spcBef>
                  <a:spcPct val="0"/>
                </a:spcBef>
                <a:spcAft>
                  <a:spcPct val="0"/>
                </a:spcAft>
                <a:buClr>
                  <a:srgbClr val="000000"/>
                </a:buClr>
                <a:buSzPct val="100000"/>
                <a:buFont typeface="Wingdings" pitchFamily="2" charset="2"/>
                <a:buChar char="¬"/>
              </a:pPr>
              <a:r>
                <a:rPr lang="en-US" sz="2400" b="1">
                  <a:solidFill>
                    <a:srgbClr val="000000"/>
                  </a:solidFill>
                  <a:latin typeface="Arial" charset="0"/>
                </a:rPr>
                <a:t> </a:t>
              </a:r>
            </a:p>
          </p:txBody>
        </p:sp>
        <p:sp>
          <p:nvSpPr>
            <p:cNvPr id="24596" name="Rectangle 33"/>
            <p:cNvSpPr>
              <a:spLocks noChangeArrowheads="1"/>
            </p:cNvSpPr>
            <p:nvPr/>
          </p:nvSpPr>
          <p:spPr bwMode="auto">
            <a:xfrm>
              <a:off x="4994" y="2031"/>
              <a:ext cx="3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fontAlgn="base" hangingPunct="0">
                <a:spcBef>
                  <a:spcPct val="0"/>
                </a:spcBef>
                <a:spcAft>
                  <a:spcPct val="0"/>
                </a:spcAft>
                <a:buClr>
                  <a:srgbClr val="000000"/>
                </a:buClr>
                <a:buSzPct val="100000"/>
                <a:buFont typeface="Wingdings" pitchFamily="2" charset="2"/>
                <a:buChar char="¬"/>
              </a:pPr>
              <a:r>
                <a:rPr lang="en-US" sz="2400" b="1">
                  <a:solidFill>
                    <a:srgbClr val="000000"/>
                  </a:solidFill>
                  <a:latin typeface="Arial" charset="0"/>
                </a:rPr>
                <a:t> </a:t>
              </a:r>
            </a:p>
          </p:txBody>
        </p:sp>
        <p:sp>
          <p:nvSpPr>
            <p:cNvPr id="24597" name="Rectangle 34"/>
            <p:cNvSpPr>
              <a:spLocks noChangeArrowheads="1"/>
            </p:cNvSpPr>
            <p:nvPr/>
          </p:nvSpPr>
          <p:spPr bwMode="auto">
            <a:xfrm>
              <a:off x="5040" y="1948"/>
              <a:ext cx="295"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fontAlgn="base" hangingPunct="0">
                <a:spcBef>
                  <a:spcPct val="0"/>
                </a:spcBef>
                <a:spcAft>
                  <a:spcPct val="0"/>
                </a:spcAft>
              </a:pPr>
              <a:endParaRPr lang="tr-TR" sz="2400">
                <a:solidFill>
                  <a:srgbClr val="000000"/>
                </a:solidFill>
              </a:endParaRPr>
            </a:p>
          </p:txBody>
        </p:sp>
        <p:sp>
          <p:nvSpPr>
            <p:cNvPr id="180259" name="Rectangle 35"/>
            <p:cNvSpPr>
              <a:spLocks noChangeArrowheads="1"/>
            </p:cNvSpPr>
            <p:nvPr/>
          </p:nvSpPr>
          <p:spPr bwMode="auto">
            <a:xfrm>
              <a:off x="2419" y="914"/>
              <a:ext cx="1767" cy="524"/>
            </a:xfrm>
            <a:prstGeom prst="rect">
              <a:avLst/>
            </a:prstGeom>
            <a:noFill/>
            <a:ln w="9525">
              <a:noFill/>
              <a:miter lim="800000"/>
              <a:headEnd/>
              <a:tailEnd/>
            </a:ln>
            <a:effectLst>
              <a:outerShdw dist="53882" dir="2700000" algn="ctr" rotWithShape="0">
                <a:schemeClr val="bg2">
                  <a:alpha val="50000"/>
                </a:schemeClr>
              </a:outerShdw>
            </a:effectLst>
          </p:spPr>
          <p:txBody>
            <a:bodyPr wrap="none" lIns="92075" tIns="46038" rIns="92075" bIns="46038">
              <a:spAutoFit/>
            </a:bodyPr>
            <a:lstStyle/>
            <a:p>
              <a:pPr algn="ctr" eaLnBrk="0" fontAlgn="base" hangingPunct="0">
                <a:spcBef>
                  <a:spcPct val="0"/>
                </a:spcBef>
                <a:spcAft>
                  <a:spcPct val="0"/>
                </a:spcAft>
                <a:defRPr/>
              </a:pPr>
              <a:r>
                <a:rPr lang="tr-TR" sz="2400" b="1" dirty="0">
                  <a:latin typeface="Arial" charset="0"/>
                </a:rPr>
                <a:t>Harici</a:t>
              </a:r>
            </a:p>
            <a:p>
              <a:pPr algn="ctr" eaLnBrk="0" fontAlgn="base" hangingPunct="0">
                <a:spcBef>
                  <a:spcPct val="0"/>
                </a:spcBef>
                <a:spcAft>
                  <a:spcPct val="0"/>
                </a:spcAft>
                <a:defRPr/>
              </a:pPr>
              <a:r>
                <a:rPr lang="tr-TR" sz="2400" b="1" dirty="0" err="1">
                  <a:latin typeface="Arial" charset="0"/>
                </a:rPr>
                <a:t>Kontaminasyon</a:t>
              </a:r>
              <a:endParaRPr lang="en-US" sz="2400" b="1" dirty="0">
                <a:latin typeface="Arial" charset="0"/>
              </a:endParaRPr>
            </a:p>
          </p:txBody>
        </p:sp>
        <p:sp>
          <p:nvSpPr>
            <p:cNvPr id="24599" name="Rectangle 36"/>
            <p:cNvSpPr>
              <a:spLocks noChangeArrowheads="1"/>
            </p:cNvSpPr>
            <p:nvPr/>
          </p:nvSpPr>
          <p:spPr bwMode="auto">
            <a:xfrm>
              <a:off x="3348" y="1701"/>
              <a:ext cx="253"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fontAlgn="base" hangingPunct="0">
                <a:spcBef>
                  <a:spcPct val="0"/>
                </a:spcBef>
                <a:spcAft>
                  <a:spcPct val="0"/>
                </a:spcAft>
              </a:pPr>
              <a:r>
                <a:rPr lang="en-US" sz="4400" b="1">
                  <a:solidFill>
                    <a:srgbClr val="FC0128"/>
                  </a:solidFill>
                  <a:latin typeface="Arial" charset="0"/>
                </a:rPr>
                <a:t>*</a:t>
              </a:r>
            </a:p>
          </p:txBody>
        </p:sp>
        <p:sp>
          <p:nvSpPr>
            <p:cNvPr id="24600" name="Rectangle 37"/>
            <p:cNvSpPr>
              <a:spLocks noChangeArrowheads="1"/>
            </p:cNvSpPr>
            <p:nvPr/>
          </p:nvSpPr>
          <p:spPr bwMode="auto">
            <a:xfrm>
              <a:off x="3447" y="1802"/>
              <a:ext cx="253"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fontAlgn="base" hangingPunct="0">
                <a:spcBef>
                  <a:spcPct val="0"/>
                </a:spcBef>
                <a:spcAft>
                  <a:spcPct val="0"/>
                </a:spcAft>
              </a:pPr>
              <a:r>
                <a:rPr lang="en-US" sz="4400" b="1">
                  <a:solidFill>
                    <a:srgbClr val="FC0128"/>
                  </a:solidFill>
                  <a:latin typeface="Arial" charset="0"/>
                </a:rPr>
                <a:t>*</a:t>
              </a:r>
            </a:p>
          </p:txBody>
        </p:sp>
        <p:sp>
          <p:nvSpPr>
            <p:cNvPr id="24601" name="Rectangle 38"/>
            <p:cNvSpPr>
              <a:spLocks noChangeArrowheads="1"/>
            </p:cNvSpPr>
            <p:nvPr/>
          </p:nvSpPr>
          <p:spPr bwMode="auto">
            <a:xfrm>
              <a:off x="3584" y="1929"/>
              <a:ext cx="253"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fontAlgn="base" hangingPunct="0">
                <a:spcBef>
                  <a:spcPct val="0"/>
                </a:spcBef>
                <a:spcAft>
                  <a:spcPct val="0"/>
                </a:spcAft>
              </a:pPr>
              <a:r>
                <a:rPr lang="en-US" sz="4400" b="1">
                  <a:solidFill>
                    <a:srgbClr val="FC0128"/>
                  </a:solidFill>
                  <a:latin typeface="Arial" charset="0"/>
                </a:rPr>
                <a:t>*</a:t>
              </a:r>
            </a:p>
          </p:txBody>
        </p:sp>
        <p:sp>
          <p:nvSpPr>
            <p:cNvPr id="24602" name="Rectangle 39"/>
            <p:cNvSpPr>
              <a:spLocks noChangeArrowheads="1"/>
            </p:cNvSpPr>
            <p:nvPr/>
          </p:nvSpPr>
          <p:spPr bwMode="auto">
            <a:xfrm>
              <a:off x="3597" y="2082"/>
              <a:ext cx="253"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fontAlgn="base" hangingPunct="0">
                <a:spcBef>
                  <a:spcPct val="0"/>
                </a:spcBef>
                <a:spcAft>
                  <a:spcPct val="0"/>
                </a:spcAft>
              </a:pPr>
              <a:r>
                <a:rPr lang="en-US" sz="4400" b="1">
                  <a:solidFill>
                    <a:srgbClr val="FC0128"/>
                  </a:solidFill>
                  <a:latin typeface="Arial" charset="0"/>
                </a:rPr>
                <a:t>*</a:t>
              </a:r>
            </a:p>
          </p:txBody>
        </p:sp>
        <p:sp>
          <p:nvSpPr>
            <p:cNvPr id="24603" name="Rectangle 40"/>
            <p:cNvSpPr>
              <a:spLocks noChangeArrowheads="1"/>
            </p:cNvSpPr>
            <p:nvPr/>
          </p:nvSpPr>
          <p:spPr bwMode="auto">
            <a:xfrm>
              <a:off x="3684" y="2678"/>
              <a:ext cx="253"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fontAlgn="base" hangingPunct="0">
                <a:spcBef>
                  <a:spcPct val="0"/>
                </a:spcBef>
                <a:spcAft>
                  <a:spcPct val="0"/>
                </a:spcAft>
              </a:pPr>
              <a:r>
                <a:rPr lang="en-US" sz="4400" b="1">
                  <a:solidFill>
                    <a:srgbClr val="FC0128"/>
                  </a:solidFill>
                  <a:latin typeface="Arial" charset="0"/>
                </a:rPr>
                <a:t>*</a:t>
              </a:r>
            </a:p>
          </p:txBody>
        </p:sp>
        <p:sp>
          <p:nvSpPr>
            <p:cNvPr id="24604" name="Rectangle 41"/>
            <p:cNvSpPr>
              <a:spLocks noChangeArrowheads="1"/>
            </p:cNvSpPr>
            <p:nvPr/>
          </p:nvSpPr>
          <p:spPr bwMode="auto">
            <a:xfrm>
              <a:off x="3609" y="2957"/>
              <a:ext cx="253"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fontAlgn="base" hangingPunct="0">
                <a:spcBef>
                  <a:spcPct val="0"/>
                </a:spcBef>
                <a:spcAft>
                  <a:spcPct val="0"/>
                </a:spcAft>
              </a:pPr>
              <a:r>
                <a:rPr lang="en-US" sz="4400" b="1">
                  <a:solidFill>
                    <a:srgbClr val="FC0128"/>
                  </a:solidFill>
                  <a:latin typeface="Arial" charset="0"/>
                </a:rPr>
                <a:t>*</a:t>
              </a:r>
            </a:p>
          </p:txBody>
        </p:sp>
        <p:sp>
          <p:nvSpPr>
            <p:cNvPr id="24605" name="Rectangle 42"/>
            <p:cNvSpPr>
              <a:spLocks noChangeArrowheads="1"/>
            </p:cNvSpPr>
            <p:nvPr/>
          </p:nvSpPr>
          <p:spPr bwMode="auto">
            <a:xfrm>
              <a:off x="3709" y="2843"/>
              <a:ext cx="253"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fontAlgn="base" hangingPunct="0">
                <a:spcBef>
                  <a:spcPct val="0"/>
                </a:spcBef>
                <a:spcAft>
                  <a:spcPct val="0"/>
                </a:spcAft>
              </a:pPr>
              <a:r>
                <a:rPr lang="en-US" sz="4400" b="1">
                  <a:solidFill>
                    <a:srgbClr val="FC0128"/>
                  </a:solidFill>
                  <a:latin typeface="Arial" charset="0"/>
                </a:rPr>
                <a:t>*</a:t>
              </a:r>
            </a:p>
          </p:txBody>
        </p:sp>
        <p:sp>
          <p:nvSpPr>
            <p:cNvPr id="24606" name="Rectangle 43"/>
            <p:cNvSpPr>
              <a:spLocks noChangeArrowheads="1"/>
            </p:cNvSpPr>
            <p:nvPr/>
          </p:nvSpPr>
          <p:spPr bwMode="auto">
            <a:xfrm>
              <a:off x="3584" y="2792"/>
              <a:ext cx="253"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fontAlgn="base" hangingPunct="0">
                <a:spcBef>
                  <a:spcPct val="0"/>
                </a:spcBef>
                <a:spcAft>
                  <a:spcPct val="0"/>
                </a:spcAft>
              </a:pPr>
              <a:r>
                <a:rPr lang="en-US" sz="4400" b="1">
                  <a:solidFill>
                    <a:srgbClr val="FC0128"/>
                  </a:solidFill>
                  <a:latin typeface="Arial" charset="0"/>
                </a:rPr>
                <a:t>*</a:t>
              </a:r>
            </a:p>
          </p:txBody>
        </p:sp>
        <p:sp>
          <p:nvSpPr>
            <p:cNvPr id="24607" name="Rectangle 44"/>
            <p:cNvSpPr>
              <a:spLocks noChangeArrowheads="1"/>
            </p:cNvSpPr>
            <p:nvPr/>
          </p:nvSpPr>
          <p:spPr bwMode="auto">
            <a:xfrm>
              <a:off x="5074" y="1891"/>
              <a:ext cx="3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fontAlgn="base" hangingPunct="0">
                <a:spcBef>
                  <a:spcPct val="0"/>
                </a:spcBef>
                <a:spcAft>
                  <a:spcPct val="0"/>
                </a:spcAft>
                <a:buClr>
                  <a:srgbClr val="000000"/>
                </a:buClr>
                <a:buSzPct val="100000"/>
                <a:buFont typeface="Wingdings" pitchFamily="2" charset="2"/>
                <a:buChar char="¬"/>
              </a:pPr>
              <a:r>
                <a:rPr lang="en-US" sz="2400" b="1">
                  <a:solidFill>
                    <a:srgbClr val="000000"/>
                  </a:solidFill>
                  <a:latin typeface="Arial" charset="0"/>
                </a:rPr>
                <a:t> </a:t>
              </a:r>
            </a:p>
          </p:txBody>
        </p:sp>
      </p:grpSp>
      <p:sp>
        <p:nvSpPr>
          <p:cNvPr id="24579" name="Rectangle 45"/>
          <p:cNvSpPr>
            <a:spLocks noChangeArrowheads="1"/>
          </p:cNvSpPr>
          <p:nvPr/>
        </p:nvSpPr>
        <p:spPr bwMode="auto">
          <a:xfrm>
            <a:off x="685800" y="1905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r>
              <a:rPr lang="tr-TR" sz="2800" b="1" dirty="0">
                <a:latin typeface="Arial" charset="0"/>
              </a:rPr>
              <a:t>RADYASYON YARALANMALARI</a:t>
            </a:r>
          </a:p>
        </p:txBody>
      </p:sp>
      <p:sp>
        <p:nvSpPr>
          <p:cNvPr id="24580" name="4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874E35AD-EB5A-453D-BA06-271880265E46}" type="slidenum">
              <a:rPr lang="en-US" sz="1100" smtClean="0">
                <a:solidFill>
                  <a:srgbClr val="FFFFFF"/>
                </a:solidFill>
                <a:latin typeface="Arial" charset="0"/>
              </a:rPr>
              <a:pPr/>
              <a:t>14</a:t>
            </a:fld>
            <a:r>
              <a:rPr lang="tr-TR" sz="1100" smtClean="0">
                <a:solidFill>
                  <a:srgbClr val="FFFFFF"/>
                </a:solidFill>
                <a:latin typeface="Arial" charset="0"/>
              </a:rPr>
              <a:t>/ 57</a:t>
            </a:r>
            <a:endParaRPr lang="en-US" sz="1100" smtClean="0">
              <a:solidFill>
                <a:srgbClr val="FFFFFF"/>
              </a:solidFill>
              <a:latin typeface="Arial" charset="0"/>
            </a:endParaRPr>
          </a:p>
        </p:txBody>
      </p:sp>
    </p:spTree>
    <p:extLst>
      <p:ext uri="{BB962C8B-B14F-4D97-AF65-F5344CB8AC3E}">
        <p14:creationId xmlns:p14="http://schemas.microsoft.com/office/powerpoint/2010/main" val="2549667904"/>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8"/>
          <p:cNvSpPr>
            <a:spLocks noChangeArrowheads="1"/>
          </p:cNvSpPr>
          <p:nvPr/>
        </p:nvSpPr>
        <p:spPr bwMode="auto">
          <a:xfrm>
            <a:off x="-50800" y="57150"/>
            <a:ext cx="9296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nchor="ctr"/>
          <a:lstStyle/>
          <a:p>
            <a:pPr algn="ctr" eaLnBrk="0" fontAlgn="base" hangingPunct="0">
              <a:spcBef>
                <a:spcPct val="0"/>
              </a:spcBef>
              <a:spcAft>
                <a:spcPct val="0"/>
              </a:spcAft>
            </a:pPr>
            <a:r>
              <a:rPr lang="tr-TR" sz="2800" b="1" dirty="0">
                <a:latin typeface="Arial" charset="0"/>
              </a:rPr>
              <a:t>RADYASYONUN BİYOLOJİK ETKİLERİ</a:t>
            </a:r>
            <a:endParaRPr lang="en-US" sz="2800" b="1" dirty="0">
              <a:latin typeface="Arial" charset="0"/>
            </a:endParaRPr>
          </a:p>
        </p:txBody>
      </p:sp>
      <p:sp>
        <p:nvSpPr>
          <p:cNvPr id="4" name="Rectangle 3"/>
          <p:cNvSpPr txBox="1">
            <a:spLocks noChangeArrowheads="1"/>
          </p:cNvSpPr>
          <p:nvPr/>
        </p:nvSpPr>
        <p:spPr>
          <a:xfrm>
            <a:off x="481013" y="2179638"/>
            <a:ext cx="8091487" cy="4267200"/>
          </a:xfrm>
          <a:prstGeom prst="rect">
            <a:avLst/>
          </a:prstGeom>
        </p:spPr>
        <p:txBody>
          <a:bodyPr/>
          <a:lstStyle/>
          <a:p>
            <a:pPr marL="288925" indent="-288925" fontAlgn="base">
              <a:spcBef>
                <a:spcPct val="20000"/>
              </a:spcBef>
              <a:spcAft>
                <a:spcPct val="0"/>
              </a:spcAft>
              <a:buFontTx/>
              <a:buChar char="•"/>
              <a:defRPr/>
            </a:pPr>
            <a:r>
              <a:rPr lang="tr-TR" sz="2800" b="1" kern="0" dirty="0">
                <a:latin typeface="Arial" pitchFamily="34" charset="0"/>
                <a:cs typeface="Arial" pitchFamily="34" charset="0"/>
              </a:rPr>
              <a:t>Değişik seviyelerdeki biyolojik etkiler</a:t>
            </a:r>
          </a:p>
          <a:p>
            <a:pPr marL="288925" indent="-288925" fontAlgn="base">
              <a:spcBef>
                <a:spcPct val="20000"/>
              </a:spcBef>
              <a:spcAft>
                <a:spcPct val="0"/>
              </a:spcAft>
              <a:defRPr/>
            </a:pPr>
            <a:endParaRPr lang="en-GB" sz="2800" b="1" kern="0" dirty="0">
              <a:latin typeface="Arial" pitchFamily="34" charset="0"/>
              <a:cs typeface="Arial" pitchFamily="34" charset="0"/>
            </a:endParaRPr>
          </a:p>
          <a:p>
            <a:pPr marL="762000" lvl="1" indent="-282575" fontAlgn="base">
              <a:spcBef>
                <a:spcPct val="20000"/>
              </a:spcBef>
              <a:spcAft>
                <a:spcPct val="0"/>
              </a:spcAft>
              <a:buFontTx/>
              <a:buChar char="–"/>
              <a:defRPr/>
            </a:pPr>
            <a:r>
              <a:rPr lang="en-GB" sz="2400" b="1" kern="0" dirty="0">
                <a:latin typeface="Arial" pitchFamily="34" charset="0"/>
                <a:cs typeface="Arial" pitchFamily="34" charset="0"/>
              </a:rPr>
              <a:t>Mole</a:t>
            </a:r>
            <a:r>
              <a:rPr lang="tr-TR" sz="2400" b="1" kern="0" dirty="0" err="1">
                <a:latin typeface="Arial" pitchFamily="34" charset="0"/>
                <a:cs typeface="Arial" pitchFamily="34" charset="0"/>
              </a:rPr>
              <a:t>kü</a:t>
            </a:r>
            <a:r>
              <a:rPr lang="en-GB" sz="2400" b="1" kern="0" dirty="0">
                <a:latin typeface="Arial" pitchFamily="34" charset="0"/>
                <a:cs typeface="Arial" pitchFamily="34" charset="0"/>
              </a:rPr>
              <a:t>l</a:t>
            </a:r>
            <a:r>
              <a:rPr lang="tr-TR" sz="2400" b="1" kern="0" dirty="0">
                <a:latin typeface="Arial" pitchFamily="34" charset="0"/>
                <a:cs typeface="Arial" pitchFamily="34" charset="0"/>
              </a:rPr>
              <a:t>e</a:t>
            </a:r>
            <a:r>
              <a:rPr lang="en-GB" sz="2400" b="1" kern="0" dirty="0">
                <a:latin typeface="Arial" pitchFamily="34" charset="0"/>
                <a:cs typeface="Arial" pitchFamily="34" charset="0"/>
              </a:rPr>
              <a:t>r (DNA)</a:t>
            </a:r>
          </a:p>
          <a:p>
            <a:pPr marL="762000" lvl="1" indent="-282575" fontAlgn="base">
              <a:spcBef>
                <a:spcPct val="20000"/>
              </a:spcBef>
              <a:spcAft>
                <a:spcPct val="0"/>
              </a:spcAft>
              <a:buFontTx/>
              <a:buChar char="–"/>
              <a:defRPr/>
            </a:pPr>
            <a:r>
              <a:rPr lang="en-GB" sz="2400" b="1" kern="0" dirty="0">
                <a:latin typeface="Arial" pitchFamily="34" charset="0"/>
                <a:cs typeface="Arial" pitchFamily="34" charset="0"/>
              </a:rPr>
              <a:t>Sub-cellular</a:t>
            </a:r>
          </a:p>
          <a:p>
            <a:pPr marL="762000" lvl="1" indent="-282575" fontAlgn="base">
              <a:spcBef>
                <a:spcPct val="20000"/>
              </a:spcBef>
              <a:spcAft>
                <a:spcPct val="0"/>
              </a:spcAft>
              <a:buFontTx/>
              <a:buChar char="–"/>
              <a:defRPr/>
            </a:pPr>
            <a:r>
              <a:rPr lang="tr-TR" sz="2400" b="1" kern="0" dirty="0">
                <a:latin typeface="Arial" pitchFamily="34" charset="0"/>
                <a:cs typeface="Arial" pitchFamily="34" charset="0"/>
              </a:rPr>
              <a:t>Hücre</a:t>
            </a:r>
            <a:endParaRPr lang="en-GB" sz="2400" b="1" kern="0" dirty="0">
              <a:latin typeface="Arial" pitchFamily="34" charset="0"/>
              <a:cs typeface="Arial" pitchFamily="34" charset="0"/>
            </a:endParaRPr>
          </a:p>
          <a:p>
            <a:pPr marL="762000" lvl="1" indent="-282575" fontAlgn="base">
              <a:spcBef>
                <a:spcPct val="20000"/>
              </a:spcBef>
              <a:spcAft>
                <a:spcPct val="0"/>
              </a:spcAft>
              <a:buFontTx/>
              <a:buChar char="–"/>
              <a:defRPr/>
            </a:pPr>
            <a:r>
              <a:rPr lang="en-GB" sz="2400" b="1" kern="0" dirty="0">
                <a:latin typeface="Arial" pitchFamily="34" charset="0"/>
                <a:cs typeface="Arial" pitchFamily="34" charset="0"/>
              </a:rPr>
              <a:t>Organ</a:t>
            </a:r>
          </a:p>
          <a:p>
            <a:pPr marL="762000" lvl="1" indent="-282575" fontAlgn="base">
              <a:spcBef>
                <a:spcPct val="20000"/>
              </a:spcBef>
              <a:spcAft>
                <a:spcPct val="0"/>
              </a:spcAft>
              <a:buFontTx/>
              <a:buChar char="–"/>
              <a:defRPr/>
            </a:pPr>
            <a:r>
              <a:rPr lang="en-GB" sz="2400" b="1" kern="0" dirty="0" err="1">
                <a:latin typeface="Arial" pitchFamily="34" charset="0"/>
                <a:cs typeface="Arial" pitchFamily="34" charset="0"/>
              </a:rPr>
              <a:t>Organi</a:t>
            </a:r>
            <a:r>
              <a:rPr lang="tr-TR" sz="2400" b="1" kern="0" dirty="0" err="1">
                <a:latin typeface="Arial" pitchFamily="34" charset="0"/>
                <a:cs typeface="Arial" pitchFamily="34" charset="0"/>
              </a:rPr>
              <a:t>zma</a:t>
            </a:r>
            <a:endParaRPr lang="tr-TR" sz="2800" b="1" kern="0" dirty="0">
              <a:latin typeface="Arial" pitchFamily="34" charset="0"/>
              <a:cs typeface="Arial" pitchFamily="34" charset="0"/>
            </a:endParaRPr>
          </a:p>
        </p:txBody>
      </p:sp>
      <p:sp>
        <p:nvSpPr>
          <p:cNvPr id="22532"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948B4AA4-1769-4B24-AD1F-740DD4D7F09F}" type="slidenum">
              <a:rPr lang="en-US" sz="1100" smtClean="0">
                <a:solidFill>
                  <a:srgbClr val="FFFFFF"/>
                </a:solidFill>
                <a:latin typeface="Arial" charset="0"/>
              </a:rPr>
              <a:pPr/>
              <a:t>15</a:t>
            </a:fld>
            <a:endParaRPr lang="en-US" sz="1100" smtClean="0">
              <a:solidFill>
                <a:srgbClr val="FFFFFF"/>
              </a:solidFill>
              <a:latin typeface="Arial" charset="0"/>
            </a:endParaRPr>
          </a:p>
        </p:txBody>
      </p:sp>
    </p:spTree>
    <p:extLst>
      <p:ext uri="{BB962C8B-B14F-4D97-AF65-F5344CB8AC3E}">
        <p14:creationId xmlns:p14="http://schemas.microsoft.com/office/powerpoint/2010/main" val="1965649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471863" y="4816475"/>
            <a:ext cx="2755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fontAlgn="base">
              <a:spcBef>
                <a:spcPct val="0"/>
              </a:spcBef>
              <a:spcAft>
                <a:spcPct val="0"/>
              </a:spcAft>
            </a:pPr>
            <a:endParaRPr lang="tr-TR" sz="1800">
              <a:solidFill>
                <a:srgbClr val="000000"/>
              </a:solidFill>
              <a:latin typeface="Arial" charset="0"/>
            </a:endParaRPr>
          </a:p>
        </p:txBody>
      </p:sp>
      <p:pic>
        <p:nvPicPr>
          <p:cNvPr id="2560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7356" y="1785926"/>
            <a:ext cx="5572164" cy="455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Rectangle 6"/>
          <p:cNvSpPr>
            <a:spLocks noChangeArrowheads="1"/>
          </p:cNvSpPr>
          <p:nvPr/>
        </p:nvSpPr>
        <p:spPr bwMode="auto">
          <a:xfrm>
            <a:off x="685800" y="1905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fontAlgn="base" hangingPunct="0">
              <a:spcBef>
                <a:spcPct val="0"/>
              </a:spcBef>
              <a:spcAft>
                <a:spcPct val="0"/>
              </a:spcAft>
            </a:pPr>
            <a:r>
              <a:rPr lang="tr-TR" sz="2800" b="1" dirty="0">
                <a:latin typeface="Arial" charset="0"/>
              </a:rPr>
              <a:t>RADYASYON YARALANMALARI</a:t>
            </a:r>
            <a:br>
              <a:rPr lang="tr-TR" sz="2800" b="1" dirty="0">
                <a:latin typeface="Arial" charset="0"/>
              </a:rPr>
            </a:br>
            <a:r>
              <a:rPr lang="tr-TR" sz="2800" b="1" dirty="0">
                <a:latin typeface="Arial" charset="0"/>
              </a:rPr>
              <a:t>- IŞINLAMA -</a:t>
            </a:r>
          </a:p>
        </p:txBody>
      </p:sp>
      <p:sp>
        <p:nvSpPr>
          <p:cNvPr id="25605"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4A7FE48A-DC80-413C-8882-AFEB483D8DAC}" type="slidenum">
              <a:rPr lang="en-US" sz="1100" smtClean="0">
                <a:solidFill>
                  <a:srgbClr val="FFFFFF"/>
                </a:solidFill>
                <a:latin typeface="Arial" charset="0"/>
              </a:rPr>
              <a:pPr/>
              <a:t>16</a:t>
            </a:fld>
            <a:endParaRPr lang="en-US" sz="1100" smtClean="0">
              <a:solidFill>
                <a:srgbClr val="FFFFFF"/>
              </a:solidFill>
              <a:latin typeface="Arial" charset="0"/>
            </a:endParaRPr>
          </a:p>
        </p:txBody>
      </p:sp>
      <p:pic>
        <p:nvPicPr>
          <p:cNvPr id="6" name="Picture 2" descr="D:\AFADEM\AFAD KBRN\KBRN Bilinçlendirme Eğitimi 4 SAATLİK\radyasyon hasarı.jpg"/>
          <p:cNvPicPr>
            <a:picLocks noChangeAspect="1" noChangeArrowheads="1"/>
          </p:cNvPicPr>
          <p:nvPr/>
        </p:nvPicPr>
        <p:blipFill>
          <a:blip r:embed="rId4"/>
          <a:srcRect/>
          <a:stretch>
            <a:fillRect/>
          </a:stretch>
        </p:blipFill>
        <p:spPr bwMode="auto">
          <a:xfrm>
            <a:off x="857224" y="1785926"/>
            <a:ext cx="2928938" cy="4572032"/>
          </a:xfrm>
          <a:prstGeom prst="rect">
            <a:avLst/>
          </a:prstGeom>
          <a:noFill/>
          <a:ln w="9525">
            <a:noFill/>
            <a:miter lim="800000"/>
            <a:headEnd/>
            <a:tailEnd/>
          </a:ln>
        </p:spPr>
      </p:pic>
    </p:spTree>
    <p:extLst>
      <p:ext uri="{BB962C8B-B14F-4D97-AF65-F5344CB8AC3E}">
        <p14:creationId xmlns:p14="http://schemas.microsoft.com/office/powerpoint/2010/main" val="64504133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smtClean="0"/>
              <a:t>RADYASYONUN CANLILARI ETKİLEME YOLLARI </a:t>
            </a:r>
          </a:p>
          <a:p>
            <a:r>
              <a:rPr lang="tr-TR" dirty="0" smtClean="0"/>
              <a:t>Radyasyonun solunum veya sindirim yoluyla vücuda girmesi ya da direk temas suretiyle deri ve açık yara yoluyla kana ve dolaşım sistemine karışması durumunda </a:t>
            </a:r>
            <a:r>
              <a:rPr lang="tr-TR" b="1" dirty="0" smtClean="0"/>
              <a:t>radyoaktif zehirlenme </a:t>
            </a:r>
            <a:r>
              <a:rPr lang="tr-TR" dirty="0" smtClean="0"/>
              <a:t>meydana gelebilir. Radyasyon hücrelere zarar verir kansere sebep olur. Bu tehlike uzun süre devam edebilir.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5900" y="274638"/>
            <a:ext cx="6172200" cy="1210146"/>
          </a:xfrm>
        </p:spPr>
        <p:txBody>
          <a:bodyPr>
            <a:normAutofit fontScale="90000"/>
          </a:bodyPr>
          <a:lstStyle/>
          <a:p>
            <a:r>
              <a:rPr lang="tr-TR" b="1" dirty="0" smtClean="0"/>
              <a:t>Radyasyonun Kişilere Etkileri</a:t>
            </a:r>
            <a:endParaRPr lang="tr-TR" b="1" dirty="0"/>
          </a:p>
        </p:txBody>
      </p:sp>
      <p:sp>
        <p:nvSpPr>
          <p:cNvPr id="3" name="2 İçerik Yer Tutucusu"/>
          <p:cNvSpPr>
            <a:spLocks noGrp="1"/>
          </p:cNvSpPr>
          <p:nvPr>
            <p:ph idx="1"/>
          </p:nvPr>
        </p:nvSpPr>
        <p:spPr>
          <a:xfrm>
            <a:off x="1485900" y="1376624"/>
            <a:ext cx="6172200" cy="5004704"/>
          </a:xfrm>
        </p:spPr>
        <p:txBody>
          <a:bodyPr>
            <a:normAutofit/>
          </a:bodyPr>
          <a:lstStyle/>
          <a:p>
            <a:pPr>
              <a:lnSpc>
                <a:spcPct val="90000"/>
              </a:lnSpc>
              <a:spcAft>
                <a:spcPct val="20000"/>
              </a:spcAft>
              <a:buSzPct val="150000"/>
            </a:pPr>
            <a:r>
              <a:rPr lang="tr-TR" sz="2400" dirty="0">
                <a:latin typeface="Calibri" panose="020F0502020204030204" pitchFamily="34" charset="0"/>
              </a:rPr>
              <a:t>Nükleer radyasyon vücuttaki hücrelerin yapısını bozarak iyonize eder.</a:t>
            </a:r>
          </a:p>
          <a:p>
            <a:pPr>
              <a:lnSpc>
                <a:spcPct val="90000"/>
              </a:lnSpc>
              <a:spcAft>
                <a:spcPct val="20000"/>
              </a:spcAft>
              <a:buSzPct val="150000"/>
            </a:pPr>
            <a:r>
              <a:rPr lang="tr-TR" sz="2400" dirty="0">
                <a:latin typeface="Calibri" panose="020F0502020204030204" pitchFamily="34" charset="0"/>
              </a:rPr>
              <a:t>Kontrolsüz hücre çoğalması meydana getirir. Aynı zamanda  genleri olumsuz etkiler.</a:t>
            </a:r>
          </a:p>
          <a:p>
            <a:pPr>
              <a:lnSpc>
                <a:spcPct val="90000"/>
              </a:lnSpc>
              <a:spcAft>
                <a:spcPct val="20000"/>
              </a:spcAft>
              <a:buSzPct val="150000"/>
            </a:pPr>
            <a:r>
              <a:rPr lang="tr-TR" sz="2400" dirty="0">
                <a:latin typeface="Calibri" panose="020F0502020204030204" pitchFamily="34" charset="0"/>
              </a:rPr>
              <a:t>Deride uyuşma,deri ülserleri,güneş yanığına benzer hasar,gölgeli yanıklar.</a:t>
            </a:r>
          </a:p>
          <a:p>
            <a:pPr>
              <a:lnSpc>
                <a:spcPct val="90000"/>
              </a:lnSpc>
              <a:spcAft>
                <a:spcPct val="20000"/>
              </a:spcAft>
              <a:buSzPct val="150000"/>
            </a:pPr>
            <a:r>
              <a:rPr lang="tr-TR" sz="2400" dirty="0">
                <a:latin typeface="Calibri" panose="020F0502020204030204" pitchFamily="34" charset="0"/>
              </a:rPr>
              <a:t>Saç dökülmesi, baş ağrısı,nabzın artması</a:t>
            </a:r>
          </a:p>
        </p:txBody>
      </p:sp>
    </p:spTree>
    <p:extLst>
      <p:ext uri="{BB962C8B-B14F-4D97-AF65-F5344CB8AC3E}">
        <p14:creationId xmlns:p14="http://schemas.microsoft.com/office/powerpoint/2010/main" val="3577220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5900" y="274638"/>
            <a:ext cx="6172200" cy="1570186"/>
          </a:xfrm>
        </p:spPr>
        <p:txBody>
          <a:bodyPr>
            <a:normAutofit fontScale="90000"/>
          </a:bodyPr>
          <a:lstStyle/>
          <a:p>
            <a:r>
              <a:rPr lang="tr-TR" sz="4000" b="1" dirty="0"/>
              <a:t>Bu etki aşağıdaki faktörlere bağlıdır;</a:t>
            </a:r>
            <a:r>
              <a:rPr lang="tr-TR" b="1" dirty="0" smtClean="0"/>
              <a:t/>
            </a:r>
            <a:br>
              <a:rPr lang="tr-TR" b="1" dirty="0" smtClean="0"/>
            </a:br>
            <a:endParaRPr lang="tr-TR" dirty="0"/>
          </a:p>
        </p:txBody>
      </p:sp>
      <p:sp>
        <p:nvSpPr>
          <p:cNvPr id="3" name="2 İçerik Yer Tutucusu"/>
          <p:cNvSpPr>
            <a:spLocks noGrp="1"/>
          </p:cNvSpPr>
          <p:nvPr>
            <p:ph idx="1"/>
          </p:nvPr>
        </p:nvSpPr>
        <p:spPr>
          <a:xfrm>
            <a:off x="1485900" y="1844826"/>
            <a:ext cx="6172200" cy="4281339"/>
          </a:xfrm>
        </p:spPr>
        <p:txBody>
          <a:bodyPr>
            <a:normAutofit/>
          </a:bodyPr>
          <a:lstStyle/>
          <a:p>
            <a:pPr lvl="1">
              <a:lnSpc>
                <a:spcPct val="90000"/>
              </a:lnSpc>
              <a:spcAft>
                <a:spcPct val="20000"/>
              </a:spcAft>
              <a:buSzPct val="150000"/>
              <a:buFont typeface="Wingdings" pitchFamily="2" charset="2"/>
              <a:buChar char="ü"/>
            </a:pPr>
            <a:r>
              <a:rPr lang="tr-TR" sz="2400" dirty="0">
                <a:latin typeface="Calibri" panose="020F0502020204030204" pitchFamily="34" charset="0"/>
              </a:rPr>
              <a:t>Radyasyona maruz kalma süresi,</a:t>
            </a:r>
          </a:p>
          <a:p>
            <a:pPr lvl="1">
              <a:lnSpc>
                <a:spcPct val="90000"/>
              </a:lnSpc>
              <a:spcAft>
                <a:spcPct val="20000"/>
              </a:spcAft>
              <a:buSzPct val="150000"/>
              <a:buFont typeface="Wingdings" pitchFamily="2" charset="2"/>
              <a:buChar char="ü"/>
            </a:pPr>
            <a:r>
              <a:rPr lang="tr-TR" sz="2400" dirty="0">
                <a:latin typeface="Calibri" panose="020F0502020204030204" pitchFamily="34" charset="0"/>
              </a:rPr>
              <a:t>Vücutta biriken toplam doz,</a:t>
            </a:r>
          </a:p>
          <a:p>
            <a:pPr lvl="1">
              <a:lnSpc>
                <a:spcPct val="90000"/>
              </a:lnSpc>
              <a:spcAft>
                <a:spcPct val="20000"/>
              </a:spcAft>
              <a:buSzPct val="150000"/>
              <a:buFont typeface="Wingdings" pitchFamily="2" charset="2"/>
              <a:buChar char="ü"/>
            </a:pPr>
            <a:r>
              <a:rPr lang="tr-TR" sz="2400" dirty="0">
                <a:latin typeface="Calibri" panose="020F0502020204030204" pitchFamily="34" charset="0"/>
              </a:rPr>
              <a:t>Kişinin, dozun alındığı andaki sağlık durumu, cinsiyeti ve yaşı,</a:t>
            </a:r>
          </a:p>
          <a:p>
            <a:pPr lvl="1">
              <a:lnSpc>
                <a:spcPct val="90000"/>
              </a:lnSpc>
              <a:spcAft>
                <a:spcPct val="20000"/>
              </a:spcAft>
              <a:buSzPct val="150000"/>
              <a:buFont typeface="Wingdings" pitchFamily="2" charset="2"/>
              <a:buChar char="ü"/>
            </a:pPr>
            <a:r>
              <a:rPr lang="tr-TR" sz="2400" dirty="0">
                <a:latin typeface="Calibri" panose="020F0502020204030204" pitchFamily="34" charset="0"/>
              </a:rPr>
              <a:t>Radyasyondan etkilenme şekli(Ani/süreli)</a:t>
            </a:r>
          </a:p>
          <a:p>
            <a:pPr lvl="1">
              <a:lnSpc>
                <a:spcPct val="90000"/>
              </a:lnSpc>
              <a:spcAft>
                <a:spcPct val="20000"/>
              </a:spcAft>
              <a:buSzPct val="150000"/>
              <a:buFont typeface="Wingdings" pitchFamily="2" charset="2"/>
              <a:buChar char="ü"/>
            </a:pPr>
            <a:r>
              <a:rPr lang="tr-TR" sz="2400" dirty="0">
                <a:latin typeface="Calibri" panose="020F0502020204030204" pitchFamily="34" charset="0"/>
              </a:rPr>
              <a:t>Vücutta açık bir yaranın varlığı veya yokluğu</a:t>
            </a:r>
          </a:p>
        </p:txBody>
      </p:sp>
    </p:spTree>
    <p:extLst>
      <p:ext uri="{BB962C8B-B14F-4D97-AF65-F5344CB8AC3E}">
        <p14:creationId xmlns:p14="http://schemas.microsoft.com/office/powerpoint/2010/main" val="1141907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43042" y="928670"/>
            <a:ext cx="6715172" cy="646331"/>
          </a:xfrm>
          <a:prstGeom prst="rect">
            <a:avLst/>
          </a:prstGeom>
        </p:spPr>
        <p:txBody>
          <a:bodyPr wrap="square">
            <a:spAutoFit/>
          </a:bodyPr>
          <a:lstStyle/>
          <a:p>
            <a:r>
              <a:rPr lang="tr-TR" sz="3600" b="1" dirty="0" smtClean="0"/>
              <a:t>RADYOLOJİK TEHLİKELER</a:t>
            </a:r>
            <a:endParaRPr lang="tr-TR" sz="3600" dirty="0"/>
          </a:p>
        </p:txBody>
      </p:sp>
      <p:pic>
        <p:nvPicPr>
          <p:cNvPr id="3074" name="Picture 2"/>
          <p:cNvPicPr>
            <a:picLocks noGrp="1" noChangeAspect="1" noChangeArrowheads="1"/>
          </p:cNvPicPr>
          <p:nvPr>
            <p:ph idx="1"/>
          </p:nvPr>
        </p:nvPicPr>
        <p:blipFill>
          <a:blip r:embed="rId2"/>
          <a:srcRect/>
          <a:stretch>
            <a:fillRect/>
          </a:stretch>
        </p:blipFill>
        <p:spPr bwMode="auto">
          <a:xfrm>
            <a:off x="2643174" y="2143116"/>
            <a:ext cx="3571900" cy="2928959"/>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smtClean="0"/>
          </a:p>
          <a:p>
            <a:r>
              <a:rPr lang="tr-TR" dirty="0" smtClean="0"/>
              <a:t>Yüksek dozda radyasyon hızla öldürür ya da şiddetli tahribata yol açar. Hemen öldürmeyen düşük dozlar ise, yıllar sonra ölüm getirebilecek kanserlerin ve diğer hastalıkların sebebi olabilir. </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2" name="Text Box 4"/>
          <p:cNvSpPr txBox="1">
            <a:spLocks noChangeArrowheads="1"/>
          </p:cNvSpPr>
          <p:nvPr/>
        </p:nvSpPr>
        <p:spPr bwMode="auto">
          <a:xfrm>
            <a:off x="357188" y="1857375"/>
            <a:ext cx="8429625" cy="2616200"/>
          </a:xfrm>
          <a:prstGeom prst="rect">
            <a:avLst/>
          </a:prstGeom>
          <a:noFill/>
          <a:ln>
            <a:noFill/>
          </a:ln>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60000" indent="-360000" algn="just">
              <a:spcBef>
                <a:spcPts val="600"/>
              </a:spcBef>
              <a:spcAft>
                <a:spcPts val="600"/>
              </a:spcAft>
              <a:buClr>
                <a:srgbClr val="003399"/>
              </a:buClr>
              <a:buSzPct val="65000"/>
              <a:defRPr/>
            </a:pPr>
            <a:r>
              <a:rPr lang="tr-TR" sz="2800" b="1" dirty="0" smtClean="0">
                <a:solidFill>
                  <a:srgbClr val="003399"/>
                </a:solidFill>
                <a:latin typeface="+mj-lt"/>
              </a:rPr>
              <a:t>Doğuracağı Sonuçlar;</a:t>
            </a:r>
          </a:p>
          <a:p>
            <a:pPr marL="360000" indent="-360000" algn="just">
              <a:spcBef>
                <a:spcPts val="600"/>
              </a:spcBef>
              <a:spcAft>
                <a:spcPts val="600"/>
              </a:spcAft>
              <a:buClr>
                <a:srgbClr val="003399"/>
              </a:buClr>
              <a:buSzPct val="65000"/>
              <a:buFont typeface="Wingdings" pitchFamily="2" charset="2"/>
              <a:buChar char="n"/>
              <a:defRPr/>
            </a:pPr>
            <a:r>
              <a:rPr lang="tr-TR" sz="2400" dirty="0" smtClean="0">
                <a:latin typeface="+mj-lt"/>
              </a:rPr>
              <a:t>Kanser oluşması</a:t>
            </a:r>
          </a:p>
          <a:p>
            <a:pPr marL="360000" indent="-360000" algn="just">
              <a:spcBef>
                <a:spcPts val="600"/>
              </a:spcBef>
              <a:spcAft>
                <a:spcPts val="600"/>
              </a:spcAft>
              <a:buClr>
                <a:srgbClr val="003399"/>
              </a:buClr>
              <a:buSzPct val="65000"/>
              <a:buFont typeface="Wingdings" pitchFamily="2" charset="2"/>
              <a:buChar char="n"/>
              <a:defRPr/>
            </a:pPr>
            <a:r>
              <a:rPr lang="tr-TR" sz="2400" dirty="0" smtClean="0">
                <a:latin typeface="+mj-lt"/>
              </a:rPr>
              <a:t>Ömrün kısalması (erken ölümler)</a:t>
            </a:r>
          </a:p>
          <a:p>
            <a:pPr marL="360000" indent="-360000" algn="just">
              <a:spcBef>
                <a:spcPts val="600"/>
              </a:spcBef>
              <a:spcAft>
                <a:spcPts val="600"/>
              </a:spcAft>
              <a:buClr>
                <a:srgbClr val="003399"/>
              </a:buClr>
              <a:buSzPct val="65000"/>
              <a:buFont typeface="Wingdings" pitchFamily="2" charset="2"/>
              <a:buChar char="n"/>
              <a:defRPr/>
            </a:pPr>
            <a:r>
              <a:rPr lang="tr-TR" sz="2400" dirty="0" smtClean="0">
                <a:latin typeface="+mj-lt"/>
              </a:rPr>
              <a:t>Katarakt oluşması</a:t>
            </a:r>
          </a:p>
          <a:p>
            <a:pPr marL="360000" indent="-360000" algn="just">
              <a:spcBef>
                <a:spcPts val="600"/>
              </a:spcBef>
              <a:spcAft>
                <a:spcPts val="600"/>
              </a:spcAft>
              <a:buClr>
                <a:srgbClr val="003399"/>
              </a:buClr>
              <a:buSzPct val="65000"/>
              <a:buFont typeface="Wingdings" pitchFamily="2" charset="2"/>
              <a:buChar char="n"/>
              <a:defRPr/>
            </a:pPr>
            <a:r>
              <a:rPr lang="tr-TR" sz="2400" dirty="0" smtClean="0">
                <a:latin typeface="+mj-lt"/>
              </a:rPr>
              <a:t>Sakat ve ölü doğumlar</a:t>
            </a:r>
          </a:p>
        </p:txBody>
      </p:sp>
      <p:sp>
        <p:nvSpPr>
          <p:cNvPr id="5" name="1 Başlık"/>
          <p:cNvSpPr txBox="1">
            <a:spLocks/>
          </p:cNvSpPr>
          <p:nvPr/>
        </p:nvSpPr>
        <p:spPr bwMode="auto">
          <a:xfrm>
            <a:off x="214313" y="285750"/>
            <a:ext cx="8243887" cy="714375"/>
          </a:xfrm>
          <a:prstGeom prst="rect">
            <a:avLst/>
          </a:prstGeom>
          <a:noFill/>
          <a:ln>
            <a:noFill/>
          </a:ln>
          <a:extLst/>
        </p:spPr>
        <p:txBody>
          <a:bodyPr anchor="ctr">
            <a:normAutofit fontScale="70000" lnSpcReduction="20000"/>
          </a:bodyPr>
          <a:lstStyle/>
          <a:p>
            <a:pPr>
              <a:defRPr/>
            </a:pPr>
            <a:r>
              <a:rPr lang="tr-TR" sz="3600" b="1" dirty="0" smtClean="0"/>
              <a:t>RADYOAKTİF RİSKLERİN DOĞURACAĞI SONUÇLAR</a:t>
            </a:r>
            <a:r>
              <a:rPr lang="tr-TR" sz="3600" b="1" dirty="0" smtClean="0">
                <a:solidFill>
                  <a:schemeClr val="bg1"/>
                </a:solidFill>
                <a:latin typeface="+mj-lt"/>
                <a:ea typeface="+mj-ea"/>
                <a:cs typeface="+mj-cs"/>
              </a:rPr>
              <a:t>RİN DOĞURACAĞI Sonuçlar</a:t>
            </a:r>
            <a:endParaRPr lang="tr-TR" sz="3600" b="1" dirty="0">
              <a:solidFill>
                <a:schemeClr val="bg1"/>
              </a:solidFill>
              <a:latin typeface="+mj-lt"/>
              <a:ea typeface="+mj-ea"/>
              <a:cs typeface="+mj-cs"/>
            </a:endParaRPr>
          </a:p>
        </p:txBody>
      </p:sp>
      <p:pic>
        <p:nvPicPr>
          <p:cNvPr id="106501" name="Picture 3" descr="D:\AFADEM\AFAD KBRN\KBRN Bilinçlendirme Eğitimi 4 SAATLİK\radyasyon hasarı2.jpg"/>
          <p:cNvPicPr>
            <a:picLocks noChangeAspect="1" noChangeArrowheads="1"/>
          </p:cNvPicPr>
          <p:nvPr/>
        </p:nvPicPr>
        <p:blipFill>
          <a:blip r:embed="rId3"/>
          <a:srcRect/>
          <a:stretch>
            <a:fillRect/>
          </a:stretch>
        </p:blipFill>
        <p:spPr bwMode="auto">
          <a:xfrm>
            <a:off x="5429256" y="2214554"/>
            <a:ext cx="2643187" cy="2643187"/>
          </a:xfrm>
          <a:prstGeom prst="rect">
            <a:avLst/>
          </a:prstGeom>
          <a:noFill/>
          <a:ln w="9525">
            <a:noFill/>
            <a:miter lim="800000"/>
            <a:headEnd/>
            <a:tailEnd/>
          </a:ln>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slide(fromBottom)">
                                      <p:cBhvr>
                                        <p:cTn id="7" dur="500"/>
                                        <p:tgtEl>
                                          <p:spTgt spid="58372">
                                            <p:txEl>
                                              <p:pRg st="0" end="0"/>
                                            </p:txEl>
                                          </p:spTgt>
                                        </p:tgtEl>
                                      </p:cBhvr>
                                    </p:animEffect>
                                  </p:childTnLst>
                                </p:cTn>
                              </p:par>
                            </p:childTnLst>
                          </p:cTn>
                        </p:par>
                        <p:par>
                          <p:cTn id="8" fill="hold" nodeType="afterGroup">
                            <p:stCondLst>
                              <p:cond delay="500"/>
                            </p:stCondLst>
                            <p:childTnLst>
                              <p:par>
                                <p:cTn id="9" presetID="12" presetClass="entr" presetSubtype="4" fill="hold" nodeType="afterEffect">
                                  <p:stCondLst>
                                    <p:cond delay="0"/>
                                  </p:stCondLst>
                                  <p:childTnLst>
                                    <p:set>
                                      <p:cBhvr>
                                        <p:cTn id="10" dur="1" fill="hold">
                                          <p:stCondLst>
                                            <p:cond delay="0"/>
                                          </p:stCondLst>
                                        </p:cTn>
                                        <p:tgtEl>
                                          <p:spTgt spid="58372">
                                            <p:txEl>
                                              <p:pRg st="1" end="1"/>
                                            </p:txEl>
                                          </p:spTgt>
                                        </p:tgtEl>
                                        <p:attrNameLst>
                                          <p:attrName>style.visibility</p:attrName>
                                        </p:attrNameLst>
                                      </p:cBhvr>
                                      <p:to>
                                        <p:strVal val="visible"/>
                                      </p:to>
                                    </p:set>
                                    <p:animEffect transition="in" filter="slide(fromBottom)">
                                      <p:cBhvr>
                                        <p:cTn id="11" dur="500"/>
                                        <p:tgtEl>
                                          <p:spTgt spid="58372">
                                            <p:txEl>
                                              <p:pRg st="1" end="1"/>
                                            </p:txEl>
                                          </p:spTgt>
                                        </p:tgtEl>
                                      </p:cBhvr>
                                    </p:animEffect>
                                  </p:childTnLst>
                                </p:cTn>
                              </p:par>
                            </p:childTnLst>
                          </p:cTn>
                        </p:par>
                        <p:par>
                          <p:cTn id="12" fill="hold" nodeType="afterGroup">
                            <p:stCondLst>
                              <p:cond delay="1000"/>
                            </p:stCondLst>
                            <p:childTnLst>
                              <p:par>
                                <p:cTn id="13" presetID="12" presetClass="entr" presetSubtype="4" fill="hold" nodeType="afterEffect">
                                  <p:stCondLst>
                                    <p:cond delay="0"/>
                                  </p:stCondLst>
                                  <p:childTnLst>
                                    <p:set>
                                      <p:cBhvr>
                                        <p:cTn id="14" dur="1" fill="hold">
                                          <p:stCondLst>
                                            <p:cond delay="0"/>
                                          </p:stCondLst>
                                        </p:cTn>
                                        <p:tgtEl>
                                          <p:spTgt spid="58372">
                                            <p:txEl>
                                              <p:pRg st="2" end="2"/>
                                            </p:txEl>
                                          </p:spTgt>
                                        </p:tgtEl>
                                        <p:attrNameLst>
                                          <p:attrName>style.visibility</p:attrName>
                                        </p:attrNameLst>
                                      </p:cBhvr>
                                      <p:to>
                                        <p:strVal val="visible"/>
                                      </p:to>
                                    </p:set>
                                    <p:animEffect transition="in" filter="slide(fromBottom)">
                                      <p:cBhvr>
                                        <p:cTn id="15" dur="500"/>
                                        <p:tgtEl>
                                          <p:spTgt spid="58372">
                                            <p:txEl>
                                              <p:pRg st="2" end="2"/>
                                            </p:txEl>
                                          </p:spTgt>
                                        </p:tgtEl>
                                      </p:cBhvr>
                                    </p:animEffect>
                                  </p:childTnLst>
                                </p:cTn>
                              </p:par>
                            </p:childTnLst>
                          </p:cTn>
                        </p:par>
                        <p:par>
                          <p:cTn id="16" fill="hold" nodeType="afterGroup">
                            <p:stCondLst>
                              <p:cond delay="1500"/>
                            </p:stCondLst>
                            <p:childTnLst>
                              <p:par>
                                <p:cTn id="17" presetID="12" presetClass="entr" presetSubtype="4" fill="hold" nodeType="afterEffect">
                                  <p:stCondLst>
                                    <p:cond delay="0"/>
                                  </p:stCondLst>
                                  <p:childTnLst>
                                    <p:set>
                                      <p:cBhvr>
                                        <p:cTn id="18" dur="1" fill="hold">
                                          <p:stCondLst>
                                            <p:cond delay="0"/>
                                          </p:stCondLst>
                                        </p:cTn>
                                        <p:tgtEl>
                                          <p:spTgt spid="58372">
                                            <p:txEl>
                                              <p:pRg st="3" end="3"/>
                                            </p:txEl>
                                          </p:spTgt>
                                        </p:tgtEl>
                                        <p:attrNameLst>
                                          <p:attrName>style.visibility</p:attrName>
                                        </p:attrNameLst>
                                      </p:cBhvr>
                                      <p:to>
                                        <p:strVal val="visible"/>
                                      </p:to>
                                    </p:set>
                                    <p:animEffect transition="in" filter="slide(fromBottom)">
                                      <p:cBhvr>
                                        <p:cTn id="19" dur="500"/>
                                        <p:tgtEl>
                                          <p:spTgt spid="58372">
                                            <p:txEl>
                                              <p:pRg st="3" end="3"/>
                                            </p:txEl>
                                          </p:spTgt>
                                        </p:tgtEl>
                                      </p:cBhvr>
                                    </p:animEffect>
                                  </p:childTnLst>
                                </p:cTn>
                              </p:par>
                            </p:childTnLst>
                          </p:cTn>
                        </p:par>
                        <p:par>
                          <p:cTn id="20" fill="hold" nodeType="afterGroup">
                            <p:stCondLst>
                              <p:cond delay="2000"/>
                            </p:stCondLst>
                            <p:childTnLst>
                              <p:par>
                                <p:cTn id="21" presetID="12" presetClass="entr" presetSubtype="4" fill="hold" nodeType="afterEffect">
                                  <p:stCondLst>
                                    <p:cond delay="0"/>
                                  </p:stCondLst>
                                  <p:childTnLst>
                                    <p:set>
                                      <p:cBhvr>
                                        <p:cTn id="22" dur="1" fill="hold">
                                          <p:stCondLst>
                                            <p:cond delay="0"/>
                                          </p:stCondLst>
                                        </p:cTn>
                                        <p:tgtEl>
                                          <p:spTgt spid="58372">
                                            <p:txEl>
                                              <p:pRg st="4" end="4"/>
                                            </p:txEl>
                                          </p:spTgt>
                                        </p:tgtEl>
                                        <p:attrNameLst>
                                          <p:attrName>style.visibility</p:attrName>
                                        </p:attrNameLst>
                                      </p:cBhvr>
                                      <p:to>
                                        <p:strVal val="visible"/>
                                      </p:to>
                                    </p:set>
                                    <p:animEffect transition="in" filter="slide(fromBottom)">
                                      <p:cBhvr>
                                        <p:cTn id="23" dur="500"/>
                                        <p:tgtEl>
                                          <p:spTgt spid="583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Dikdörtgen"/>
          <p:cNvSpPr>
            <a:spLocks noChangeArrowheads="1"/>
          </p:cNvSpPr>
          <p:nvPr/>
        </p:nvSpPr>
        <p:spPr bwMode="auto">
          <a:xfrm>
            <a:off x="50800" y="2374900"/>
            <a:ext cx="86741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lgn="just" fontAlgn="base">
              <a:lnSpc>
                <a:spcPct val="90000"/>
              </a:lnSpc>
              <a:spcBef>
                <a:spcPct val="0"/>
              </a:spcBef>
              <a:spcAft>
                <a:spcPct val="0"/>
              </a:spcAft>
            </a:pPr>
            <a:endParaRPr lang="tr-TR" sz="2400" dirty="0">
              <a:latin typeface="Arial" charset="0"/>
              <a:cs typeface="Arial" charset="0"/>
            </a:endParaRPr>
          </a:p>
          <a:p>
            <a:pPr lvl="1" algn="just" fontAlgn="base">
              <a:lnSpc>
                <a:spcPct val="90000"/>
              </a:lnSpc>
              <a:spcBef>
                <a:spcPct val="0"/>
              </a:spcBef>
              <a:spcAft>
                <a:spcPct val="0"/>
              </a:spcAft>
              <a:buFont typeface="Wingdings" pitchFamily="2" charset="2"/>
              <a:buChar char="Ø"/>
            </a:pPr>
            <a:r>
              <a:rPr lang="tr-TR" sz="2400" dirty="0">
                <a:latin typeface="Arial" charset="0"/>
                <a:cs typeface="Arial" charset="0"/>
              </a:rPr>
              <a:t>Ermenistan'da kurulu olan </a:t>
            </a:r>
            <a:r>
              <a:rPr lang="tr-TR" sz="2400" b="1" dirty="0" err="1">
                <a:latin typeface="Arial" charset="0"/>
                <a:cs typeface="Arial" charset="0"/>
              </a:rPr>
              <a:t>Metsamor</a:t>
            </a:r>
            <a:r>
              <a:rPr lang="tr-TR" sz="2400" b="1" dirty="0">
                <a:latin typeface="Arial" charset="0"/>
                <a:cs typeface="Arial" charset="0"/>
              </a:rPr>
              <a:t> Nükleer Reaktörü</a:t>
            </a:r>
            <a:r>
              <a:rPr lang="tr-TR" sz="2400" dirty="0">
                <a:latin typeface="Arial" charset="0"/>
                <a:cs typeface="Arial" charset="0"/>
              </a:rPr>
              <a:t> sınırımıza yaklaşık 16 km. uzaklıktadır.</a:t>
            </a:r>
          </a:p>
          <a:p>
            <a:pPr lvl="1" algn="just" fontAlgn="base">
              <a:lnSpc>
                <a:spcPct val="90000"/>
              </a:lnSpc>
              <a:spcBef>
                <a:spcPct val="0"/>
              </a:spcBef>
              <a:spcAft>
                <a:spcPct val="0"/>
              </a:spcAft>
              <a:buFont typeface="Wingdings" pitchFamily="2" charset="2"/>
              <a:buChar char="Ø"/>
            </a:pPr>
            <a:endParaRPr lang="tr-TR" sz="2400" dirty="0">
              <a:latin typeface="Arial" charset="0"/>
              <a:cs typeface="Arial" charset="0"/>
            </a:endParaRPr>
          </a:p>
          <a:p>
            <a:pPr lvl="1" algn="just" fontAlgn="base">
              <a:lnSpc>
                <a:spcPct val="90000"/>
              </a:lnSpc>
              <a:spcBef>
                <a:spcPct val="0"/>
              </a:spcBef>
              <a:spcAft>
                <a:spcPct val="0"/>
              </a:spcAft>
              <a:buFont typeface="Wingdings" pitchFamily="2" charset="2"/>
              <a:buChar char="Ø"/>
            </a:pPr>
            <a:r>
              <a:rPr lang="tr-TR" sz="2400" dirty="0">
                <a:latin typeface="Arial" charset="0"/>
                <a:cs typeface="Arial" charset="0"/>
              </a:rPr>
              <a:t>Bulgaristan'da kurulu olan </a:t>
            </a:r>
            <a:r>
              <a:rPr lang="tr-TR" sz="2400" b="1" dirty="0" err="1">
                <a:latin typeface="Arial" charset="0"/>
                <a:cs typeface="Arial" charset="0"/>
              </a:rPr>
              <a:t>Kozloduy</a:t>
            </a:r>
            <a:r>
              <a:rPr lang="tr-TR" sz="2400" b="1" dirty="0">
                <a:latin typeface="Arial" charset="0"/>
                <a:cs typeface="Arial" charset="0"/>
              </a:rPr>
              <a:t> Nükleer Reaktörü</a:t>
            </a:r>
            <a:r>
              <a:rPr lang="tr-TR" sz="2400" dirty="0">
                <a:latin typeface="Arial" charset="0"/>
                <a:cs typeface="Arial" charset="0"/>
              </a:rPr>
              <a:t> ise sınırımıza yaklaşık 300 km. uzaklıktadır</a:t>
            </a:r>
          </a:p>
          <a:p>
            <a:pPr lvl="1" algn="just" fontAlgn="base">
              <a:lnSpc>
                <a:spcPct val="90000"/>
              </a:lnSpc>
              <a:spcBef>
                <a:spcPct val="0"/>
              </a:spcBef>
              <a:spcAft>
                <a:spcPct val="0"/>
              </a:spcAft>
              <a:buFont typeface="Wingdings" pitchFamily="2" charset="2"/>
              <a:buChar char="Ø"/>
            </a:pPr>
            <a:endParaRPr lang="tr-TR" sz="2400" dirty="0">
              <a:latin typeface="Arial" charset="0"/>
              <a:cs typeface="Arial" charset="0"/>
            </a:endParaRPr>
          </a:p>
          <a:p>
            <a:pPr lvl="1" algn="just" fontAlgn="base">
              <a:lnSpc>
                <a:spcPct val="90000"/>
              </a:lnSpc>
              <a:spcBef>
                <a:spcPct val="0"/>
              </a:spcBef>
              <a:spcAft>
                <a:spcPct val="0"/>
              </a:spcAft>
              <a:buFont typeface="Wingdings" pitchFamily="2" charset="2"/>
              <a:buChar char="Ø"/>
            </a:pPr>
            <a:r>
              <a:rPr lang="tr-TR" sz="2400" dirty="0">
                <a:latin typeface="Arial" charset="0"/>
                <a:cs typeface="Arial" charset="0"/>
              </a:rPr>
              <a:t>Romanya'da kurulu olan </a:t>
            </a:r>
            <a:r>
              <a:rPr lang="tr-TR" sz="2400" b="1" dirty="0" err="1">
                <a:latin typeface="Arial" charset="0"/>
                <a:cs typeface="Arial" charset="0"/>
              </a:rPr>
              <a:t>Cernavoda</a:t>
            </a:r>
            <a:r>
              <a:rPr lang="tr-TR" sz="2400" b="1" dirty="0">
                <a:latin typeface="Arial" charset="0"/>
                <a:cs typeface="Arial" charset="0"/>
              </a:rPr>
              <a:t> Nükleer Reaktörü</a:t>
            </a:r>
            <a:r>
              <a:rPr lang="tr-TR" sz="2400" dirty="0">
                <a:latin typeface="Arial" charset="0"/>
                <a:cs typeface="Arial" charset="0"/>
              </a:rPr>
              <a:t> yine sınırımıza yaklaşık 300 km. uzaklıktadır</a:t>
            </a:r>
          </a:p>
        </p:txBody>
      </p:sp>
      <p:sp>
        <p:nvSpPr>
          <p:cNvPr id="21507" name="Rectangle 28"/>
          <p:cNvSpPr>
            <a:spLocks noChangeArrowheads="1"/>
          </p:cNvSpPr>
          <p:nvPr/>
        </p:nvSpPr>
        <p:spPr bwMode="auto">
          <a:xfrm>
            <a:off x="0" y="714356"/>
            <a:ext cx="9296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nchor="ctr"/>
          <a:lstStyle/>
          <a:p>
            <a:pPr algn="ctr" eaLnBrk="0" fontAlgn="base" hangingPunct="0">
              <a:spcBef>
                <a:spcPct val="0"/>
              </a:spcBef>
              <a:spcAft>
                <a:spcPct val="0"/>
              </a:spcAft>
            </a:pPr>
            <a:r>
              <a:rPr lang="tr-TR" sz="2800" b="1" dirty="0">
                <a:latin typeface="Arial" charset="0"/>
              </a:rPr>
              <a:t>RADYASYON MARUZİYETİ/</a:t>
            </a:r>
            <a:br>
              <a:rPr lang="tr-TR" sz="2800" b="1" dirty="0">
                <a:latin typeface="Arial" charset="0"/>
              </a:rPr>
            </a:br>
            <a:r>
              <a:rPr lang="tr-TR" sz="2800" b="1" dirty="0">
                <a:latin typeface="Arial" charset="0"/>
              </a:rPr>
              <a:t>KONTAMİNASYON KAYNAKLARI</a:t>
            </a:r>
            <a:endParaRPr lang="en-US" sz="2800" b="1" dirty="0">
              <a:latin typeface="Arial" charset="0"/>
            </a:endParaRPr>
          </a:p>
        </p:txBody>
      </p:sp>
      <p:sp>
        <p:nvSpPr>
          <p:cNvPr id="2150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ED242C2C-7304-40E2-8FFD-AAFDD48817F8}" type="slidenum">
              <a:rPr lang="en-US" sz="1100" smtClean="0">
                <a:solidFill>
                  <a:srgbClr val="FFFFFF"/>
                </a:solidFill>
                <a:latin typeface="Arial" charset="0"/>
              </a:rPr>
              <a:pPr/>
              <a:t>22</a:t>
            </a:fld>
            <a:endParaRPr lang="en-US" sz="1100" smtClean="0">
              <a:solidFill>
                <a:srgbClr val="FFFFFF"/>
              </a:solidFill>
              <a:latin typeface="Arial" charset="0"/>
            </a:endParaRPr>
          </a:p>
        </p:txBody>
      </p:sp>
    </p:spTree>
    <p:extLst>
      <p:ext uri="{BB962C8B-B14F-4D97-AF65-F5344CB8AC3E}">
        <p14:creationId xmlns:p14="http://schemas.microsoft.com/office/powerpoint/2010/main" val="14218054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normAutofit lnSpcReduction="10000"/>
          </a:bodyPr>
          <a:lstStyle/>
          <a:p>
            <a:r>
              <a:rPr lang="tr-TR" b="1" dirty="0" smtClean="0"/>
              <a:t> ÖRNEK RADYOLOJİK OLAY </a:t>
            </a:r>
          </a:p>
          <a:p>
            <a:r>
              <a:rPr lang="tr-TR" dirty="0" smtClean="0"/>
              <a:t> </a:t>
            </a:r>
            <a:r>
              <a:rPr lang="tr-TR" b="1" dirty="0" smtClean="0"/>
              <a:t>İkitelli Hurdacı Kaza (8 Ocak 1999) </a:t>
            </a:r>
          </a:p>
          <a:p>
            <a:endParaRPr lang="tr-TR" dirty="0" smtClean="0"/>
          </a:p>
          <a:p>
            <a:r>
              <a:rPr lang="tr-TR" dirty="0" smtClean="0"/>
              <a:t>İstanbul Küçükçekmece ilçesi İkitelli Semtinde, bir depodan satın aldıkları 2'şer ton ağırlığındaki (bir hastanenin radyolojik tedavi artığı) kurşun kaplı kobaltı, iş makinesi kepçesiyle parçalayan hurdacılar </a:t>
            </a:r>
            <a:r>
              <a:rPr lang="tr-TR" dirty="0" err="1" smtClean="0"/>
              <a:t>Naki</a:t>
            </a:r>
            <a:r>
              <a:rPr lang="tr-TR" dirty="0" smtClean="0"/>
              <a:t> ve İlyas ILGAZ kardeşlerin kusma ve bulantı şikâyetiyle gittikleri hastanede radyoaktif madde temasına maruz kaldıkları belirlenmiştir. </a:t>
            </a:r>
          </a:p>
          <a:p>
            <a:r>
              <a:rPr lang="tr-TR" dirty="0" smtClean="0"/>
              <a:t>Türkiye Atom Enerjisi Kurumu (TAEK) Küçükçekmece Nükleer Araştırma ve Eğitim Merkezi radyoaktif kazayı doğrulamıştır. </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8229600" cy="5181616"/>
          </a:xfrm>
        </p:spPr>
        <p:txBody>
          <a:bodyPr/>
          <a:lstStyle/>
          <a:p>
            <a:pPr algn="ctr">
              <a:buNone/>
            </a:pPr>
            <a:r>
              <a:rPr lang="tr-TR" b="1" dirty="0" smtClean="0"/>
              <a:t>NÜKLEER TEHLİKELER</a:t>
            </a:r>
            <a:endParaRPr lang="tr-TR" dirty="0"/>
          </a:p>
        </p:txBody>
      </p:sp>
      <p:pic>
        <p:nvPicPr>
          <p:cNvPr id="6146" name="Picture 2"/>
          <p:cNvPicPr>
            <a:picLocks noChangeAspect="1" noChangeArrowheads="1"/>
          </p:cNvPicPr>
          <p:nvPr/>
        </p:nvPicPr>
        <p:blipFill>
          <a:blip r:embed="rId2"/>
          <a:srcRect/>
          <a:stretch>
            <a:fillRect/>
          </a:stretch>
        </p:blipFill>
        <p:spPr bwMode="auto">
          <a:xfrm>
            <a:off x="2857488" y="2285992"/>
            <a:ext cx="3143272" cy="2428892"/>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428736"/>
            <a:ext cx="8229600" cy="4389120"/>
          </a:xfrm>
        </p:spPr>
        <p:txBody>
          <a:bodyPr>
            <a:normAutofit lnSpcReduction="10000"/>
          </a:bodyPr>
          <a:lstStyle/>
          <a:p>
            <a:r>
              <a:rPr lang="tr-TR" b="1" dirty="0" smtClean="0"/>
              <a:t>1. Nükleer Eylem/Olay Nedir? </a:t>
            </a:r>
          </a:p>
          <a:p>
            <a:pPr algn="just"/>
            <a:r>
              <a:rPr lang="tr-TR" dirty="0" smtClean="0"/>
              <a:t>Atomun parçalanması veya iki atomun birleşmesi halinde açığa çıkan enerjiden yararlanılarak gerçekleştirilen yıkıcı ve yüksek ısı açığa çıkartan eylem/olaylardır. </a:t>
            </a:r>
          </a:p>
          <a:p>
            <a:pPr algn="just"/>
            <a:r>
              <a:rPr lang="tr-TR" dirty="0" smtClean="0"/>
              <a:t>Bahse konu bu enerjiden faydalanılarak nükleer silahlar, enerji reaktörleri/santralleri yapılmış ve geliştirilmiştir. Kasten veya kazaen eylem/olay olması halinde canlı ve cansızlarda yıkıcı etkisi görülmesinin yanı sıra yüksek ısı açığa çıkarmasıyla da yakıcı etki ortaya çıkar.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Patlamanın etkisiyle oluşan </a:t>
            </a:r>
            <a:r>
              <a:rPr lang="tr-TR" b="1" dirty="0" smtClean="0"/>
              <a:t>ısı</a:t>
            </a:r>
            <a:r>
              <a:rPr lang="tr-TR" dirty="0" smtClean="0"/>
              <a:t>, patlama sonucu meydana gelen ses kadar kuvvetli olup yanma kabiliyetinde olan her şeyi yakabilecek şiddettedir. </a:t>
            </a:r>
          </a:p>
          <a:p>
            <a:pPr algn="just"/>
            <a:r>
              <a:rPr lang="tr-TR" dirty="0" smtClean="0"/>
              <a:t>Patlamanın merkezden havayı itmesiyle meydana gelen birinci basınç (</a:t>
            </a:r>
            <a:r>
              <a:rPr lang="tr-TR" i="1" dirty="0" smtClean="0"/>
              <a:t>itme basıncı) ve havanın boşaldığı yere soğuk havanın dolmasıyla oluşan ikinci basınç (emme basıncı) her şeyi yerle bir edebilecek kuvvettedir </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lstStyle/>
          <a:p>
            <a:r>
              <a:rPr lang="tr-TR" b="1" dirty="0" smtClean="0"/>
              <a:t>NÜKLEER EYLEM/OLAYLARIN GENEL ÖZELLİKLERİ </a:t>
            </a:r>
          </a:p>
          <a:p>
            <a:r>
              <a:rPr lang="tr-TR" dirty="0" smtClean="0"/>
              <a:t>Kalıcıdır. Etkileri uzun yıllar devam eder. </a:t>
            </a:r>
          </a:p>
          <a:p>
            <a:r>
              <a:rPr lang="tr-TR" dirty="0" smtClean="0"/>
              <a:t> Radyoaktif serpintinin nereye dağılacağı önceden bilinemez. </a:t>
            </a:r>
          </a:p>
          <a:p>
            <a:r>
              <a:rPr lang="tr-TR" dirty="0" smtClean="0"/>
              <a:t> Geniş sahaları kaplar. </a:t>
            </a:r>
          </a:p>
          <a:p>
            <a:r>
              <a:rPr lang="tr-TR" dirty="0" smtClean="0"/>
              <a:t>Duyu organları ile varlığı anlaşılmaz. </a:t>
            </a:r>
          </a:p>
          <a:p>
            <a:r>
              <a:rPr lang="tr-TR" dirty="0" smtClean="0"/>
              <a:t> Öldürücüdür. </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2" name="Text Box 4"/>
          <p:cNvSpPr txBox="1">
            <a:spLocks noChangeArrowheads="1"/>
          </p:cNvSpPr>
          <p:nvPr/>
        </p:nvSpPr>
        <p:spPr bwMode="auto">
          <a:xfrm>
            <a:off x="357188" y="1428750"/>
            <a:ext cx="4786312" cy="3046413"/>
          </a:xfrm>
          <a:prstGeom prst="rect">
            <a:avLst/>
          </a:prstGeom>
          <a:noFill/>
          <a:ln>
            <a:noFill/>
          </a:ln>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60000" indent="-360000" algn="just">
              <a:spcBef>
                <a:spcPts val="600"/>
              </a:spcBef>
              <a:spcAft>
                <a:spcPts val="600"/>
              </a:spcAft>
              <a:buClr>
                <a:srgbClr val="003399"/>
              </a:buClr>
              <a:buSzPct val="65000"/>
              <a:defRPr/>
            </a:pPr>
            <a:r>
              <a:rPr lang="tr-TR" sz="2800" b="1" dirty="0" smtClean="0">
                <a:solidFill>
                  <a:srgbClr val="003399"/>
                </a:solidFill>
                <a:latin typeface="+mj-lt"/>
              </a:rPr>
              <a:t>Nükleer Silahlar;</a:t>
            </a:r>
          </a:p>
          <a:p>
            <a:pPr marL="360000" indent="-360000" algn="just">
              <a:spcBef>
                <a:spcPts val="600"/>
              </a:spcBef>
              <a:spcAft>
                <a:spcPts val="600"/>
              </a:spcAft>
              <a:buClr>
                <a:srgbClr val="003399"/>
              </a:buClr>
              <a:buSzPct val="65000"/>
              <a:buFont typeface="Wingdings" pitchFamily="2" charset="2"/>
              <a:buChar char="n"/>
              <a:defRPr/>
            </a:pPr>
            <a:r>
              <a:rPr lang="tr-TR" sz="2400" dirty="0" smtClean="0">
                <a:latin typeface="+mj-lt"/>
              </a:rPr>
              <a:t>patlama özelliğinin dışında çok kısa bir sürede büyük bir yeryüzü parçasını etkileyebilen,</a:t>
            </a:r>
          </a:p>
          <a:p>
            <a:pPr marL="360000" indent="-360000" algn="just">
              <a:spcBef>
                <a:spcPts val="600"/>
              </a:spcBef>
              <a:spcAft>
                <a:spcPts val="600"/>
              </a:spcAft>
              <a:buClr>
                <a:srgbClr val="003399"/>
              </a:buClr>
              <a:buSzPct val="65000"/>
              <a:buFont typeface="Wingdings" pitchFamily="2" charset="2"/>
              <a:buChar char="n"/>
              <a:defRPr/>
            </a:pPr>
            <a:r>
              <a:rPr lang="tr-TR" sz="2400" b="1" dirty="0" smtClean="0">
                <a:solidFill>
                  <a:srgbClr val="003399"/>
                </a:solidFill>
                <a:latin typeface="+mj-lt"/>
              </a:rPr>
              <a:t>ısı, radyasyon ve basınç </a:t>
            </a:r>
            <a:r>
              <a:rPr lang="tr-TR" sz="2400" dirty="0" smtClean="0">
                <a:latin typeface="+mj-lt"/>
              </a:rPr>
              <a:t>gibi ölümcül etkileri olan çok güçlü bir silah çeşididir.</a:t>
            </a:r>
          </a:p>
        </p:txBody>
      </p:sp>
      <p:sp>
        <p:nvSpPr>
          <p:cNvPr id="6" name="1 Başlık"/>
          <p:cNvSpPr txBox="1">
            <a:spLocks/>
          </p:cNvSpPr>
          <p:nvPr/>
        </p:nvSpPr>
        <p:spPr bwMode="auto">
          <a:xfrm>
            <a:off x="214313" y="285750"/>
            <a:ext cx="8243887" cy="714375"/>
          </a:xfrm>
          <a:prstGeom prst="rect">
            <a:avLst/>
          </a:prstGeom>
          <a:noFill/>
          <a:ln>
            <a:noFill/>
          </a:ln>
          <a:extLst/>
        </p:spPr>
        <p:txBody>
          <a:bodyPr anchor="ctr">
            <a:normAutofit/>
          </a:bodyPr>
          <a:lstStyle/>
          <a:p>
            <a:pPr>
              <a:defRPr/>
            </a:pPr>
            <a:r>
              <a:rPr lang="tr-TR" sz="3600" b="1" dirty="0">
                <a:solidFill>
                  <a:schemeClr val="bg1"/>
                </a:solidFill>
                <a:latin typeface="+mj-lt"/>
                <a:ea typeface="+mj-ea"/>
                <a:cs typeface="+mj-cs"/>
              </a:rPr>
              <a:t>Nükleer Silahlar</a:t>
            </a:r>
          </a:p>
        </p:txBody>
      </p:sp>
      <p:pic>
        <p:nvPicPr>
          <p:cNvPr id="110597" name="Picture 13" descr="ANd9GcQtk76GOFsn_NU5h7nc0UtPABkSxm1oVRFKFtdYbksPwF4SBk_n3ylR8n4_"/>
          <p:cNvPicPr>
            <a:picLocks noChangeAspect="1" noChangeArrowheads="1"/>
          </p:cNvPicPr>
          <p:nvPr/>
        </p:nvPicPr>
        <p:blipFill>
          <a:blip r:embed="rId2"/>
          <a:srcRect/>
          <a:stretch>
            <a:fillRect/>
          </a:stretch>
        </p:blipFill>
        <p:spPr bwMode="auto">
          <a:xfrm>
            <a:off x="5357813" y="1123950"/>
            <a:ext cx="3524250" cy="4591050"/>
          </a:xfrm>
          <a:prstGeom prst="rect">
            <a:avLst/>
          </a:prstGeom>
          <a:noFill/>
          <a:ln w="9525">
            <a:noFill/>
            <a:miter lim="800000"/>
            <a:headEnd/>
            <a:tailEnd/>
          </a:ln>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58372">
                                            <p:txEl>
                                              <p:pRg st="1" end="1"/>
                                            </p:txEl>
                                          </p:spTgt>
                                        </p:tgtEl>
                                        <p:attrNameLst>
                                          <p:attrName>style.visibility</p:attrName>
                                        </p:attrNameLst>
                                      </p:cBhvr>
                                      <p:to>
                                        <p:strVal val="visible"/>
                                      </p:to>
                                    </p:set>
                                    <p:animEffect transition="in" filter="slide(fromBottom)">
                                      <p:cBhvr>
                                        <p:cTn id="7" dur="500"/>
                                        <p:tgtEl>
                                          <p:spTgt spid="58372">
                                            <p:txEl>
                                              <p:pRg st="1" end="1"/>
                                            </p:txEl>
                                          </p:spTgt>
                                        </p:tgtEl>
                                      </p:cBhvr>
                                    </p:animEffect>
                                  </p:childTnLst>
                                </p:cTn>
                              </p:par>
                            </p:childTnLst>
                          </p:cTn>
                        </p:par>
                        <p:par>
                          <p:cTn id="8" fill="hold" nodeType="afterGroup">
                            <p:stCondLst>
                              <p:cond delay="500"/>
                            </p:stCondLst>
                            <p:childTnLst>
                              <p:par>
                                <p:cTn id="9" presetID="12" presetClass="entr" presetSubtype="4" fill="hold" nodeType="afterEffect">
                                  <p:stCondLst>
                                    <p:cond delay="0"/>
                                  </p:stCondLst>
                                  <p:childTnLst>
                                    <p:set>
                                      <p:cBhvr>
                                        <p:cTn id="10" dur="1" fill="hold">
                                          <p:stCondLst>
                                            <p:cond delay="0"/>
                                          </p:stCondLst>
                                        </p:cTn>
                                        <p:tgtEl>
                                          <p:spTgt spid="58372">
                                            <p:txEl>
                                              <p:pRg st="2" end="2"/>
                                            </p:txEl>
                                          </p:spTgt>
                                        </p:tgtEl>
                                        <p:attrNameLst>
                                          <p:attrName>style.visibility</p:attrName>
                                        </p:attrNameLst>
                                      </p:cBhvr>
                                      <p:to>
                                        <p:strVal val="visible"/>
                                      </p:to>
                                    </p:set>
                                    <p:animEffect transition="in" filter="slide(fromBottom)">
                                      <p:cBhvr>
                                        <p:cTn id="11" dur="500"/>
                                        <p:tgtEl>
                                          <p:spTgt spid="5837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5900" y="274638"/>
            <a:ext cx="6172200" cy="1642194"/>
          </a:xfrm>
        </p:spPr>
        <p:txBody>
          <a:bodyPr/>
          <a:lstStyle/>
          <a:p>
            <a:r>
              <a:rPr lang="tr-TR" dirty="0" smtClean="0">
                <a:solidFill>
                  <a:schemeClr val="tx1"/>
                </a:solidFill>
                <a:latin typeface="Calibri" pitchFamily="34" charset="0"/>
              </a:rPr>
              <a:t>Nükleer Silahların Etkileri</a:t>
            </a:r>
            <a:endParaRPr lang="tr-TR" dirty="0">
              <a:solidFill>
                <a:schemeClr val="tx1"/>
              </a:solidFill>
              <a:latin typeface="Calibri" pitchFamily="34" charset="0"/>
            </a:endParaRPr>
          </a:p>
        </p:txBody>
      </p:sp>
      <p:sp>
        <p:nvSpPr>
          <p:cNvPr id="3" name="2 İçerik Yer Tutucusu"/>
          <p:cNvSpPr>
            <a:spLocks noGrp="1"/>
          </p:cNvSpPr>
          <p:nvPr>
            <p:ph idx="1"/>
          </p:nvPr>
        </p:nvSpPr>
        <p:spPr>
          <a:xfrm>
            <a:off x="1485900" y="2132857"/>
            <a:ext cx="6172200" cy="3993307"/>
          </a:xfrm>
        </p:spPr>
        <p:txBody>
          <a:bodyPr/>
          <a:lstStyle/>
          <a:p>
            <a:pPr marL="457200" lvl="1" indent="0" algn="just">
              <a:buNone/>
            </a:pPr>
            <a:r>
              <a:rPr lang="tr-TR" sz="2400" dirty="0">
                <a:latin typeface="Calibri" panose="020F0502020204030204" pitchFamily="34" charset="0"/>
              </a:rPr>
              <a:t>1- </a:t>
            </a:r>
            <a:r>
              <a:rPr lang="tr-TR" sz="2400" b="1" dirty="0">
                <a:latin typeface="Calibri" panose="020F0502020204030204" pitchFamily="34" charset="0"/>
                <a:cs typeface="Calibri" panose="020F0502020204030204" pitchFamily="34" charset="0"/>
              </a:rPr>
              <a:t>Ani Etkileri </a:t>
            </a:r>
            <a:r>
              <a:rPr lang="tr-TR" sz="2400" dirty="0">
                <a:latin typeface="Calibri" panose="020F0502020204030204" pitchFamily="34" charset="0"/>
                <a:cs typeface="Calibri" panose="020F0502020204030204" pitchFamily="34" charset="0"/>
              </a:rPr>
              <a:t>: Patlar patlamaz başlar 1dk. kadar   sürer, </a:t>
            </a:r>
          </a:p>
          <a:p>
            <a:pPr marL="457200" lvl="1" indent="0" algn="just">
              <a:buNone/>
            </a:pPr>
            <a:endParaRPr lang="tr-TR" sz="2400" dirty="0" smtClean="0">
              <a:latin typeface="Calibri" panose="020F0502020204030204" pitchFamily="34" charset="0"/>
              <a:cs typeface="Calibri" panose="020F0502020204030204" pitchFamily="34" charset="0"/>
            </a:endParaRPr>
          </a:p>
          <a:p>
            <a:pPr marL="457200" lvl="1" indent="0" algn="just">
              <a:buNone/>
            </a:pPr>
            <a:r>
              <a:rPr lang="tr-TR" sz="2400" dirty="0" smtClean="0">
                <a:latin typeface="Calibri" panose="020F0502020204030204" pitchFamily="34" charset="0"/>
                <a:cs typeface="Calibri" panose="020F0502020204030204" pitchFamily="34" charset="0"/>
              </a:rPr>
              <a:t>2- </a:t>
            </a:r>
            <a:r>
              <a:rPr lang="tr-TR" sz="2400" b="1" dirty="0">
                <a:latin typeface="Calibri" panose="020F0502020204030204" pitchFamily="34" charset="0"/>
                <a:cs typeface="Calibri" panose="020F0502020204030204" pitchFamily="34" charset="0"/>
              </a:rPr>
              <a:t>Kalıntı Etkisi (Serpinti) : </a:t>
            </a:r>
            <a:r>
              <a:rPr lang="tr-TR" sz="2400" dirty="0">
                <a:latin typeface="Calibri" panose="020F0502020204030204" pitchFamily="34" charset="0"/>
                <a:cs typeface="Calibri" panose="020F0502020204030204" pitchFamily="34" charset="0"/>
              </a:rPr>
              <a:t>1.Aşamadan sonraki ilk </a:t>
            </a:r>
            <a:r>
              <a:rPr lang="tr-TR" sz="2400" u="sng" dirty="0">
                <a:latin typeface="Calibri" panose="020F0502020204030204" pitchFamily="34" charset="0"/>
                <a:cs typeface="Calibri" panose="020F0502020204030204" pitchFamily="34" charset="0"/>
              </a:rPr>
              <a:t>30-60 dakika</a:t>
            </a:r>
            <a:r>
              <a:rPr lang="tr-TR" sz="2400" dirty="0">
                <a:latin typeface="Calibri" panose="020F0502020204030204" pitchFamily="34" charset="0"/>
                <a:cs typeface="Calibri" panose="020F0502020204030204" pitchFamily="34" charset="0"/>
              </a:rPr>
              <a:t> sonra başlar, 48 saate kadar devam edebilir. </a:t>
            </a:r>
          </a:p>
          <a:p>
            <a:endParaRPr lang="tr-TR" dirty="0"/>
          </a:p>
        </p:txBody>
      </p:sp>
    </p:spTree>
    <p:extLst>
      <p:ext uri="{BB962C8B-B14F-4D97-AF65-F5344CB8AC3E}">
        <p14:creationId xmlns:p14="http://schemas.microsoft.com/office/powerpoint/2010/main" val="2728580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1428736"/>
            <a:ext cx="8229600" cy="4389120"/>
          </a:xfrm>
        </p:spPr>
        <p:txBody>
          <a:bodyPr>
            <a:normAutofit/>
          </a:bodyPr>
          <a:lstStyle/>
          <a:p>
            <a:r>
              <a:rPr lang="tr-TR" sz="2900" b="1" dirty="0" smtClean="0">
                <a:latin typeface="+mj-lt"/>
              </a:rPr>
              <a:t>Radyasyon</a:t>
            </a:r>
            <a:r>
              <a:rPr lang="tr-TR" sz="2900" dirty="0" smtClean="0">
                <a:latin typeface="+mj-lt"/>
              </a:rPr>
              <a:t>; </a:t>
            </a:r>
            <a:r>
              <a:rPr lang="tr-TR" sz="2400" dirty="0">
                <a:latin typeface="+mj-lt"/>
              </a:rPr>
              <a:t>enerjinin </a:t>
            </a:r>
            <a:r>
              <a:rPr lang="tr-TR" sz="2400" dirty="0" smtClean="0">
                <a:latin typeface="+mj-lt"/>
              </a:rPr>
              <a:t>herhangi bir </a:t>
            </a:r>
            <a:r>
              <a:rPr lang="tr-TR" sz="2400" dirty="0">
                <a:latin typeface="+mj-lt"/>
              </a:rPr>
              <a:t>ortamda </a:t>
            </a:r>
            <a:r>
              <a:rPr lang="tr-TR" sz="2400" dirty="0" smtClean="0">
                <a:latin typeface="+mj-lt"/>
              </a:rPr>
              <a:t>parçacık şeklinde veya </a:t>
            </a:r>
            <a:r>
              <a:rPr lang="tr-TR" sz="2400" dirty="0">
                <a:latin typeface="+mj-lt"/>
              </a:rPr>
              <a:t>elektromanyetik dalgalar halinde </a:t>
            </a:r>
            <a:r>
              <a:rPr lang="tr-TR" sz="2400" dirty="0" smtClean="0">
                <a:latin typeface="+mj-lt"/>
              </a:rPr>
              <a:t>ilerlemesi (iletilmesi) </a:t>
            </a:r>
            <a:r>
              <a:rPr lang="tr-TR" sz="2400" dirty="0" err="1" smtClean="0">
                <a:latin typeface="+mj-lt"/>
              </a:rPr>
              <a:t>dir</a:t>
            </a:r>
            <a:r>
              <a:rPr lang="tr-TR" sz="2400" dirty="0" smtClean="0">
                <a:latin typeface="+mj-lt"/>
              </a:rPr>
              <a:t>.</a:t>
            </a:r>
          </a:p>
          <a:p>
            <a:r>
              <a:rPr lang="tr-TR" sz="2400" dirty="0" smtClean="0">
                <a:latin typeface="+mj-lt"/>
              </a:rPr>
              <a:t>Radyoaktif elementlerin yaydığı ısı, ışığa ve beş duyumuzla fark edemediğimiz enerji türüne </a:t>
            </a:r>
            <a:r>
              <a:rPr lang="tr-TR" sz="2400" b="1" dirty="0" smtClean="0">
                <a:latin typeface="+mj-lt"/>
              </a:rPr>
              <a:t>radyasyon</a:t>
            </a:r>
            <a:r>
              <a:rPr lang="tr-TR" sz="2400" dirty="0" smtClean="0">
                <a:latin typeface="+mj-lt"/>
              </a:rPr>
              <a:t> denir. </a:t>
            </a:r>
          </a:p>
          <a:p>
            <a:endParaRPr lang="tr-TR" sz="2400" dirty="0" smtClean="0"/>
          </a:p>
          <a:p>
            <a:endParaRPr lang="tr-TR" sz="2900" dirty="0"/>
          </a:p>
          <a:p>
            <a:pPr marL="0" indent="0">
              <a:buNone/>
            </a:pPr>
            <a:r>
              <a:rPr lang="tr-TR" dirty="0"/>
              <a:t/>
            </a:r>
            <a:br>
              <a:rPr lang="tr-TR" dirty="0"/>
            </a:br>
            <a:endParaRPr lang="tr-TR" dirty="0"/>
          </a:p>
        </p:txBody>
      </p:sp>
    </p:spTree>
    <p:extLst>
      <p:ext uri="{BB962C8B-B14F-4D97-AF65-F5344CB8AC3E}">
        <p14:creationId xmlns:p14="http://schemas.microsoft.com/office/powerpoint/2010/main" val="13910088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8706" y="1286189"/>
            <a:ext cx="4469004" cy="3898760"/>
          </a:xfrm>
        </p:spPr>
      </p:pic>
    </p:spTree>
    <p:extLst>
      <p:ext uri="{BB962C8B-B14F-4D97-AF65-F5344CB8AC3E}">
        <p14:creationId xmlns:p14="http://schemas.microsoft.com/office/powerpoint/2010/main" val="10504065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14348" y="673240"/>
            <a:ext cx="7756412" cy="6184760"/>
          </a:xfrm>
        </p:spPr>
        <p:txBody>
          <a:bodyPr/>
          <a:lstStyle/>
          <a:p>
            <a:pPr marL="0" indent="0" algn="just">
              <a:buNone/>
            </a:pPr>
            <a:endParaRPr lang="tr-TR" sz="2200" dirty="0"/>
          </a:p>
          <a:p>
            <a:pPr marL="0" indent="0" algn="just">
              <a:buNone/>
            </a:pPr>
            <a:r>
              <a:rPr lang="tr-TR" sz="2400" dirty="0" smtClean="0">
                <a:latin typeface="Calibri" panose="020F0502020204030204" pitchFamily="34" charset="0"/>
                <a:cs typeface="Calibri" panose="020F0502020204030204" pitchFamily="34" charset="0"/>
              </a:rPr>
              <a:t>  Bomba </a:t>
            </a:r>
            <a:r>
              <a:rPr lang="tr-TR" sz="2400" dirty="0">
                <a:latin typeface="Calibri" panose="020F0502020204030204" pitchFamily="34" charset="0"/>
                <a:cs typeface="Calibri" panose="020F0502020204030204" pitchFamily="34" charset="0"/>
              </a:rPr>
              <a:t>patlayınca güneşten daha parlak bir ışık saçar. Her yer, gündüz de olsa çok kuvvetli aydınlanır (Flaş gibi). </a:t>
            </a:r>
            <a:endParaRPr lang="tr-TR" sz="2400" dirty="0" smtClean="0">
              <a:latin typeface="Calibri" panose="020F0502020204030204" pitchFamily="34" charset="0"/>
              <a:cs typeface="Calibri" panose="020F0502020204030204" pitchFamily="34" charset="0"/>
            </a:endParaRPr>
          </a:p>
          <a:p>
            <a:pPr marL="0" indent="0" algn="just">
              <a:buNone/>
            </a:pPr>
            <a:r>
              <a:rPr lang="tr-TR" sz="2400" dirty="0" smtClean="0">
                <a:latin typeface="Calibri" panose="020F0502020204030204" pitchFamily="34" charset="0"/>
                <a:cs typeface="Calibri" panose="020F0502020204030204" pitchFamily="34" charset="0"/>
              </a:rPr>
              <a:t>Aynı </a:t>
            </a:r>
            <a:r>
              <a:rPr lang="tr-TR" sz="2400" dirty="0">
                <a:latin typeface="Calibri" panose="020F0502020204030204" pitchFamily="34" charset="0"/>
                <a:cs typeface="Calibri" panose="020F0502020204030204" pitchFamily="34" charset="0"/>
              </a:rPr>
              <a:t>anda çok güçlü bir basınç ve kuvvetli rüzgar birçok bina ve direkleri yıkar. </a:t>
            </a:r>
            <a:endParaRPr lang="tr-TR" sz="2400" dirty="0" smtClean="0">
              <a:latin typeface="Calibri" panose="020F0502020204030204" pitchFamily="34" charset="0"/>
              <a:cs typeface="Calibri" panose="020F0502020204030204" pitchFamily="34" charset="0"/>
            </a:endParaRPr>
          </a:p>
          <a:p>
            <a:pPr marL="0" indent="0" algn="just">
              <a:buNone/>
            </a:pPr>
            <a:r>
              <a:rPr lang="tr-TR" sz="2400" dirty="0" smtClean="0">
                <a:latin typeface="Calibri" panose="020F0502020204030204" pitchFamily="34" charset="0"/>
                <a:cs typeface="Calibri" panose="020F0502020204030204" pitchFamily="34" charset="0"/>
              </a:rPr>
              <a:t>Aynı </a:t>
            </a:r>
            <a:r>
              <a:rPr lang="tr-TR" sz="2400" dirty="0">
                <a:latin typeface="Calibri" panose="020F0502020204030204" pitchFamily="34" charset="0"/>
                <a:cs typeface="Calibri" panose="020F0502020204030204" pitchFamily="34" charset="0"/>
              </a:rPr>
              <a:t>zamanda etraf  ısınır. Sıcaklık yükselir. Yanabilen bazı maddeler ve giysiler alev alır. </a:t>
            </a:r>
            <a:endParaRPr lang="tr-TR" sz="2400" dirty="0" smtClean="0">
              <a:latin typeface="Calibri" panose="020F0502020204030204" pitchFamily="34" charset="0"/>
              <a:cs typeface="Calibri" panose="020F0502020204030204" pitchFamily="34" charset="0"/>
            </a:endParaRPr>
          </a:p>
          <a:p>
            <a:pPr marL="0" indent="0" algn="just">
              <a:buNone/>
            </a:pPr>
            <a:r>
              <a:rPr lang="tr-TR" sz="2400" dirty="0" smtClean="0">
                <a:latin typeface="Calibri" panose="020F0502020204030204" pitchFamily="34" charset="0"/>
                <a:cs typeface="Calibri" panose="020F0502020204030204" pitchFamily="34" charset="0"/>
              </a:rPr>
              <a:t>Zararlı </a:t>
            </a:r>
            <a:r>
              <a:rPr lang="tr-TR" sz="2400" dirty="0">
                <a:latin typeface="Calibri" panose="020F0502020204030204" pitchFamily="34" charset="0"/>
                <a:cs typeface="Calibri" panose="020F0502020204030204" pitchFamily="34" charset="0"/>
              </a:rPr>
              <a:t>ışınlar yayan parçacıklar etrafa yayılır.Elektronik cihazları çalışmaz hale getiren  manyetik dalgalar oluşturur.          </a:t>
            </a:r>
            <a:endParaRPr lang="tr-TR" sz="2400" dirty="0" smtClean="0">
              <a:latin typeface="Calibri" panose="020F0502020204030204" pitchFamily="34" charset="0"/>
              <a:cs typeface="Calibri" panose="020F0502020204030204" pitchFamily="34" charset="0"/>
            </a:endParaRPr>
          </a:p>
          <a:p>
            <a:pPr marL="0" indent="0" algn="just">
              <a:buNone/>
            </a:pPr>
            <a:r>
              <a:rPr lang="tr-TR" sz="2400" dirty="0">
                <a:latin typeface="Calibri" panose="020F0502020204030204" pitchFamily="34" charset="0"/>
                <a:cs typeface="Calibri" panose="020F0502020204030204" pitchFamily="34" charset="0"/>
              </a:rPr>
              <a:t> </a:t>
            </a:r>
            <a:r>
              <a:rPr lang="tr-TR" sz="2400" dirty="0" smtClean="0">
                <a:latin typeface="Calibri" panose="020F0502020204030204" pitchFamily="34" charset="0"/>
                <a:cs typeface="Calibri" panose="020F0502020204030204" pitchFamily="34" charset="0"/>
              </a:rPr>
              <a:t>       </a:t>
            </a:r>
          </a:p>
          <a:p>
            <a:pPr marL="0" indent="0" algn="just">
              <a:buNone/>
            </a:pPr>
            <a:r>
              <a:rPr lang="tr-TR" sz="2400" dirty="0">
                <a:latin typeface="Calibri" panose="020F0502020204030204" pitchFamily="34" charset="0"/>
                <a:cs typeface="Calibri" panose="020F0502020204030204" pitchFamily="34" charset="0"/>
              </a:rPr>
              <a:t> </a:t>
            </a:r>
            <a:r>
              <a:rPr lang="tr-TR" sz="2400" dirty="0" smtClean="0">
                <a:latin typeface="Calibri" panose="020F0502020204030204" pitchFamily="34" charset="0"/>
                <a:cs typeface="Calibri" panose="020F0502020204030204" pitchFamily="34" charset="0"/>
              </a:rPr>
              <a:t>  Bütün </a:t>
            </a:r>
            <a:r>
              <a:rPr lang="tr-TR" sz="2400" dirty="0">
                <a:latin typeface="Calibri" panose="020F0502020204030204" pitchFamily="34" charset="0"/>
                <a:cs typeface="Calibri" panose="020F0502020204030204" pitchFamily="34" charset="0"/>
              </a:rPr>
              <a:t>bunlar 1 </a:t>
            </a:r>
            <a:r>
              <a:rPr lang="tr-TR" sz="2400" dirty="0" smtClean="0">
                <a:latin typeface="Calibri" panose="020F0502020204030204" pitchFamily="34" charset="0"/>
                <a:cs typeface="Calibri" panose="020F0502020204030204" pitchFamily="34" charset="0"/>
              </a:rPr>
              <a:t>dk. içinde </a:t>
            </a:r>
            <a:r>
              <a:rPr lang="tr-TR" sz="2400" dirty="0">
                <a:latin typeface="Calibri" panose="020F0502020204030204" pitchFamily="34" charset="0"/>
                <a:cs typeface="Calibri" panose="020F0502020204030204" pitchFamily="34" charset="0"/>
              </a:rPr>
              <a:t>olur ve geçer. </a:t>
            </a:r>
            <a:r>
              <a:rPr lang="tr-TR" sz="2400" dirty="0" smtClean="0">
                <a:latin typeface="Calibri" panose="020F0502020204030204" pitchFamily="34" charset="0"/>
                <a:cs typeface="Calibri" panose="020F0502020204030204" pitchFamily="34" charset="0"/>
              </a:rPr>
              <a:t>   </a:t>
            </a:r>
            <a:endParaRPr lang="tr-TR" b="1" dirty="0" smtClean="0">
              <a:solidFill>
                <a:srgbClr val="FF0000"/>
              </a:solidFill>
            </a:endParaRPr>
          </a:p>
          <a:p>
            <a:endParaRPr lang="tr-TR" dirty="0"/>
          </a:p>
        </p:txBody>
      </p:sp>
    </p:spTree>
    <p:extLst>
      <p:ext uri="{BB962C8B-B14F-4D97-AF65-F5344CB8AC3E}">
        <p14:creationId xmlns:p14="http://schemas.microsoft.com/office/powerpoint/2010/main" val="35577260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5900" y="274638"/>
            <a:ext cx="6172200" cy="1498178"/>
          </a:xfrm>
        </p:spPr>
        <p:txBody>
          <a:bodyPr>
            <a:noAutofit/>
          </a:bodyPr>
          <a:lstStyle/>
          <a:p>
            <a:pPr algn="ctr"/>
            <a:r>
              <a:rPr lang="tr-TR" b="1" dirty="0"/>
              <a:t>SERPİNTİNİN CANLILAR ÜZERİNDEKİ ETKİSİ</a:t>
            </a:r>
            <a:endParaRPr lang="tr-TR" dirty="0"/>
          </a:p>
        </p:txBody>
      </p:sp>
      <p:sp>
        <p:nvSpPr>
          <p:cNvPr id="3" name="2 İçerik Yer Tutucusu"/>
          <p:cNvSpPr>
            <a:spLocks noGrp="1"/>
          </p:cNvSpPr>
          <p:nvPr>
            <p:ph idx="1"/>
          </p:nvPr>
        </p:nvSpPr>
        <p:spPr>
          <a:xfrm>
            <a:off x="1485900" y="2280976"/>
            <a:ext cx="6932107" cy="3845188"/>
          </a:xfrm>
        </p:spPr>
        <p:txBody>
          <a:bodyPr>
            <a:normAutofit/>
          </a:bodyPr>
          <a:lstStyle/>
          <a:p>
            <a:pPr marL="0" indent="0" algn="just">
              <a:lnSpc>
                <a:spcPct val="90000"/>
              </a:lnSpc>
              <a:buNone/>
            </a:pPr>
            <a:r>
              <a:rPr lang="tr-TR" sz="2400" dirty="0">
                <a:latin typeface="Calibri" panose="020F0502020204030204" pitchFamily="34" charset="0"/>
              </a:rPr>
              <a:t>Patlamadan sonra 1. Aşamayı takip eden ilk 30-60 </a:t>
            </a:r>
            <a:r>
              <a:rPr lang="tr-TR" sz="2400" dirty="0" err="1">
                <a:latin typeface="Calibri" panose="020F0502020204030204" pitchFamily="34" charset="0"/>
              </a:rPr>
              <a:t>dk</a:t>
            </a:r>
            <a:r>
              <a:rPr lang="tr-TR" sz="2400" dirty="0">
                <a:latin typeface="Calibri" panose="020F0502020204030204" pitchFamily="34" charset="0"/>
              </a:rPr>
              <a:t>. sonra başlar.</a:t>
            </a:r>
          </a:p>
          <a:p>
            <a:pPr marL="0" indent="0" algn="just">
              <a:lnSpc>
                <a:spcPct val="90000"/>
              </a:lnSpc>
              <a:buNone/>
            </a:pPr>
            <a:r>
              <a:rPr lang="tr-TR" sz="2400" dirty="0">
                <a:latin typeface="Calibri" panose="020F0502020204030204" pitchFamily="34" charset="0"/>
              </a:rPr>
              <a:t>Bomba patlayınca bizi bekleyen tehlike; yerdeki taş, toprak, nikel, demir </a:t>
            </a:r>
            <a:r>
              <a:rPr lang="tr-TR" sz="2400" dirty="0" smtClean="0">
                <a:latin typeface="Calibri" panose="020F0502020204030204" pitchFamily="34" charset="0"/>
              </a:rPr>
              <a:t>vs.yi  </a:t>
            </a:r>
            <a:r>
              <a:rPr lang="tr-TR" sz="2400" dirty="0">
                <a:latin typeface="Calibri" panose="020F0502020204030204" pitchFamily="34" charset="0"/>
              </a:rPr>
              <a:t>radyoaktif hale getirerek bir toz bulutu oluşturmasıdır. Bu toz bulutu göklere yükselir ve bir müddet (30-60 </a:t>
            </a:r>
            <a:r>
              <a:rPr lang="tr-TR" sz="2400" dirty="0" err="1">
                <a:latin typeface="Calibri" panose="020F0502020204030204" pitchFamily="34" charset="0"/>
              </a:rPr>
              <a:t>dk</a:t>
            </a:r>
            <a:r>
              <a:rPr lang="tr-TR" sz="2400" dirty="0">
                <a:latin typeface="Calibri" panose="020F0502020204030204" pitchFamily="34" charset="0"/>
              </a:rPr>
              <a:t>.). sonra yere düşer ve rüzgarın etkisiyle savrulup geniş bir alana yayılır.</a:t>
            </a:r>
          </a:p>
        </p:txBody>
      </p:sp>
    </p:spTree>
    <p:extLst>
      <p:ext uri="{BB962C8B-B14F-4D97-AF65-F5344CB8AC3E}">
        <p14:creationId xmlns:p14="http://schemas.microsoft.com/office/powerpoint/2010/main" val="36071605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IŞIK  ETKİSİ</a:t>
            </a:r>
            <a:endParaRPr lang="tr-TR" dirty="0"/>
          </a:p>
        </p:txBody>
      </p:sp>
      <p:sp>
        <p:nvSpPr>
          <p:cNvPr id="3" name="2 İçerik Yer Tutucusu"/>
          <p:cNvSpPr>
            <a:spLocks noGrp="1"/>
          </p:cNvSpPr>
          <p:nvPr>
            <p:ph idx="1"/>
          </p:nvPr>
        </p:nvSpPr>
        <p:spPr/>
        <p:txBody>
          <a:bodyPr>
            <a:normAutofit/>
          </a:bodyPr>
          <a:lstStyle/>
          <a:p>
            <a:pPr marL="381000" indent="-381000" algn="just">
              <a:lnSpc>
                <a:spcPct val="110000"/>
              </a:lnSpc>
              <a:spcBef>
                <a:spcPct val="25000"/>
              </a:spcBef>
              <a:spcAft>
                <a:spcPct val="25000"/>
              </a:spcAft>
              <a:buSzPct val="150000"/>
            </a:pPr>
            <a:r>
              <a:rPr lang="tr-TR" sz="2400" dirty="0">
                <a:latin typeface="Calibri" panose="020F0502020204030204" pitchFamily="34" charset="0"/>
              </a:rPr>
              <a:t>Nükleer patlamayla oluşan ışık, güneşten kat kat parlaktır.</a:t>
            </a:r>
          </a:p>
          <a:p>
            <a:pPr marL="381000" indent="-381000" algn="just">
              <a:lnSpc>
                <a:spcPct val="110000"/>
              </a:lnSpc>
              <a:spcBef>
                <a:spcPct val="25000"/>
              </a:spcBef>
              <a:spcAft>
                <a:spcPct val="25000"/>
              </a:spcAft>
              <a:buSzPct val="150000"/>
            </a:pPr>
            <a:r>
              <a:rPr lang="tr-TR" sz="2400" dirty="0">
                <a:latin typeface="Calibri" panose="020F0502020204030204" pitchFamily="34" charset="0"/>
              </a:rPr>
              <a:t>Ateş topuna doğrudan bakılması durumunda geçici veya kalıcı görme kaybına neden olur.</a:t>
            </a:r>
          </a:p>
          <a:p>
            <a:pPr marL="381000" indent="-381000" algn="just">
              <a:lnSpc>
                <a:spcPct val="110000"/>
              </a:lnSpc>
              <a:spcBef>
                <a:spcPct val="25000"/>
              </a:spcBef>
              <a:spcAft>
                <a:spcPct val="25000"/>
              </a:spcAft>
              <a:buSzPct val="150000"/>
            </a:pPr>
            <a:r>
              <a:rPr lang="tr-TR" sz="2400" dirty="0">
                <a:latin typeface="Calibri" panose="020F0502020204030204" pitchFamily="34" charset="0"/>
              </a:rPr>
              <a:t>Bir engel veya gözleri kapama bu etkilenmeyi giderebilir.</a:t>
            </a:r>
          </a:p>
        </p:txBody>
      </p:sp>
    </p:spTree>
    <p:extLst>
      <p:ext uri="{BB962C8B-B14F-4D97-AF65-F5344CB8AC3E}">
        <p14:creationId xmlns:p14="http://schemas.microsoft.com/office/powerpoint/2010/main" val="27578595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357166"/>
            <a:ext cx="8229600" cy="1143000"/>
          </a:xfrm>
        </p:spPr>
        <p:txBody>
          <a:bodyPr>
            <a:normAutofit/>
          </a:bodyPr>
          <a:lstStyle/>
          <a:p>
            <a:r>
              <a:rPr lang="tr-TR" b="1" dirty="0"/>
              <a:t>ISI ETKİSİ</a:t>
            </a:r>
            <a:endParaRPr lang="tr-TR" dirty="0"/>
          </a:p>
        </p:txBody>
      </p:sp>
      <p:sp>
        <p:nvSpPr>
          <p:cNvPr id="3" name="2 İçerik Yer Tutucusu"/>
          <p:cNvSpPr>
            <a:spLocks noGrp="1"/>
          </p:cNvSpPr>
          <p:nvPr>
            <p:ph idx="1"/>
          </p:nvPr>
        </p:nvSpPr>
        <p:spPr>
          <a:xfrm>
            <a:off x="714348" y="1340768"/>
            <a:ext cx="7429552" cy="5328592"/>
          </a:xfrm>
        </p:spPr>
        <p:txBody>
          <a:bodyPr/>
          <a:lstStyle/>
          <a:p>
            <a:pPr>
              <a:lnSpc>
                <a:spcPct val="80000"/>
              </a:lnSpc>
              <a:buSzPct val="150000"/>
            </a:pPr>
            <a:endParaRPr lang="tr-TR" sz="2400" dirty="0" smtClean="0">
              <a:latin typeface="Calibri" panose="020F0502020204030204" pitchFamily="34" charset="0"/>
            </a:endParaRPr>
          </a:p>
          <a:p>
            <a:pPr algn="just">
              <a:lnSpc>
                <a:spcPct val="80000"/>
              </a:lnSpc>
              <a:buSzPct val="150000"/>
              <a:buNone/>
            </a:pPr>
            <a:r>
              <a:rPr lang="tr-TR" sz="2400" dirty="0">
                <a:latin typeface="Calibri" panose="020F0502020204030204" pitchFamily="34" charset="0"/>
              </a:rPr>
              <a:t> </a:t>
            </a:r>
            <a:r>
              <a:rPr lang="tr-TR" sz="2400" dirty="0" smtClean="0">
                <a:latin typeface="Calibri" panose="020F0502020204030204" pitchFamily="34" charset="0"/>
              </a:rPr>
              <a:t> Ateş </a:t>
            </a:r>
            <a:r>
              <a:rPr lang="tr-TR" sz="2400" dirty="0">
                <a:latin typeface="Calibri" panose="020F0502020204030204" pitchFamily="34" charset="0"/>
              </a:rPr>
              <a:t>topundan dışa yayılan ve çevredeki cisimlerin yanmasına neden olan çok yüksek bir ısı oluşur.                                                           Bu alanlarda oluşan ısının insan cildinde meydana getireceği yanıklar:   </a:t>
            </a:r>
          </a:p>
          <a:p>
            <a:pPr algn="just">
              <a:lnSpc>
                <a:spcPct val="80000"/>
              </a:lnSpc>
              <a:buSzPct val="150000"/>
              <a:buNone/>
            </a:pPr>
            <a:endParaRPr lang="tr-TR" sz="2400" dirty="0">
              <a:latin typeface="Calibri" panose="020F0502020204030204" pitchFamily="34" charset="0"/>
            </a:endParaRPr>
          </a:p>
          <a:p>
            <a:pPr algn="just">
              <a:lnSpc>
                <a:spcPct val="80000"/>
              </a:lnSpc>
              <a:buNone/>
            </a:pPr>
            <a:r>
              <a:rPr lang="tr-TR" sz="2400" dirty="0">
                <a:latin typeface="Calibri" panose="020F0502020204030204" pitchFamily="34" charset="0"/>
              </a:rPr>
              <a:t>	1.derece (Güneş yanığı gibi) yanıklar,</a:t>
            </a:r>
          </a:p>
          <a:p>
            <a:pPr algn="just">
              <a:lnSpc>
                <a:spcPct val="80000"/>
              </a:lnSpc>
              <a:buNone/>
            </a:pPr>
            <a:r>
              <a:rPr lang="tr-TR" sz="2400" dirty="0">
                <a:latin typeface="Calibri" panose="020F0502020204030204" pitchFamily="34" charset="0"/>
              </a:rPr>
              <a:t>	2.derece (İçi su dolu kabarcıklar şeklinde) yanıklar</a:t>
            </a:r>
          </a:p>
          <a:p>
            <a:pPr algn="just">
              <a:lnSpc>
                <a:spcPct val="80000"/>
              </a:lnSpc>
              <a:buNone/>
            </a:pPr>
            <a:r>
              <a:rPr lang="tr-TR" sz="2400" dirty="0">
                <a:latin typeface="Calibri" panose="020F0502020204030204" pitchFamily="34" charset="0"/>
              </a:rPr>
              <a:t>	3.derece(Kavrulma şeklinde derin) yanıklardır.</a:t>
            </a:r>
          </a:p>
          <a:p>
            <a:pPr>
              <a:lnSpc>
                <a:spcPct val="80000"/>
              </a:lnSpc>
              <a:buSzPct val="150000"/>
            </a:pPr>
            <a:endParaRPr lang="tr-TR" b="1" dirty="0" smtClean="0">
              <a:solidFill>
                <a:srgbClr val="FF0000"/>
              </a:solidFill>
            </a:endParaRPr>
          </a:p>
          <a:p>
            <a:endParaRPr lang="tr-TR" dirty="0"/>
          </a:p>
        </p:txBody>
      </p:sp>
    </p:spTree>
    <p:extLst>
      <p:ext uri="{BB962C8B-B14F-4D97-AF65-F5344CB8AC3E}">
        <p14:creationId xmlns:p14="http://schemas.microsoft.com/office/powerpoint/2010/main" val="11806641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5900" y="274638"/>
            <a:ext cx="6172200" cy="1642194"/>
          </a:xfrm>
        </p:spPr>
        <p:txBody>
          <a:bodyPr>
            <a:normAutofit/>
          </a:bodyPr>
          <a:lstStyle/>
          <a:p>
            <a:r>
              <a:rPr lang="tr-TR" b="1" dirty="0" smtClean="0"/>
              <a:t/>
            </a:r>
            <a:br>
              <a:rPr lang="tr-TR" b="1" dirty="0" smtClean="0"/>
            </a:br>
            <a:r>
              <a:rPr lang="tr-TR" b="1" dirty="0" smtClean="0"/>
              <a:t>Basınç </a:t>
            </a:r>
            <a:r>
              <a:rPr lang="tr-TR" b="1" dirty="0"/>
              <a:t>Etkisi</a:t>
            </a:r>
          </a:p>
        </p:txBody>
      </p:sp>
      <p:sp>
        <p:nvSpPr>
          <p:cNvPr id="3" name="2 İçerik Yer Tutucusu"/>
          <p:cNvSpPr>
            <a:spLocks noGrp="1"/>
          </p:cNvSpPr>
          <p:nvPr>
            <p:ph idx="1"/>
          </p:nvPr>
        </p:nvSpPr>
        <p:spPr>
          <a:xfrm>
            <a:off x="1485900" y="1844826"/>
            <a:ext cx="6943752" cy="4281339"/>
          </a:xfrm>
        </p:spPr>
        <p:txBody>
          <a:bodyPr>
            <a:normAutofit/>
          </a:bodyPr>
          <a:lstStyle/>
          <a:p>
            <a:endParaRPr lang="tr-TR" sz="2200" dirty="0" smtClean="0"/>
          </a:p>
          <a:p>
            <a:r>
              <a:rPr lang="tr-TR" sz="2400" dirty="0" smtClean="0">
                <a:latin typeface="Calibri" panose="020F0502020204030204" pitchFamily="34" charset="0"/>
              </a:rPr>
              <a:t>Yüksek </a:t>
            </a:r>
            <a:r>
              <a:rPr lang="tr-TR" sz="2400" dirty="0">
                <a:latin typeface="Calibri" panose="020F0502020204030204" pitchFamily="34" charset="0"/>
              </a:rPr>
              <a:t>güçlü rüzgarlara benzeyen ve sürükleyici etkisi olan bir basınç dalgası meydana gelir.</a:t>
            </a:r>
          </a:p>
          <a:p>
            <a:r>
              <a:rPr lang="tr-TR" sz="2400" dirty="0">
                <a:latin typeface="Calibri" panose="020F0502020204030204" pitchFamily="34" charset="0"/>
              </a:rPr>
              <a:t>Patlama noktasından genişleyerek dışarıya doğru yayılır.</a:t>
            </a:r>
          </a:p>
          <a:p>
            <a:r>
              <a:rPr lang="tr-TR" sz="2400" dirty="0">
                <a:latin typeface="Calibri" panose="020F0502020204030204" pitchFamily="34" charset="0"/>
              </a:rPr>
              <a:t>Yayıldıkça etkisi azalır.</a:t>
            </a:r>
          </a:p>
        </p:txBody>
      </p:sp>
    </p:spTree>
    <p:extLst>
      <p:ext uri="{BB962C8B-B14F-4D97-AF65-F5344CB8AC3E}">
        <p14:creationId xmlns:p14="http://schemas.microsoft.com/office/powerpoint/2010/main" val="3810877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2" name="Text Box 4"/>
          <p:cNvSpPr txBox="1">
            <a:spLocks noChangeArrowheads="1"/>
          </p:cNvSpPr>
          <p:nvPr/>
        </p:nvSpPr>
        <p:spPr bwMode="auto">
          <a:xfrm>
            <a:off x="357158" y="1071546"/>
            <a:ext cx="8429625" cy="4613275"/>
          </a:xfrm>
          <a:prstGeom prst="rect">
            <a:avLst/>
          </a:prstGeom>
          <a:noFill/>
          <a:ln>
            <a:noFill/>
          </a:ln>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60000" indent="-360000" algn="just">
              <a:spcBef>
                <a:spcPts val="600"/>
              </a:spcBef>
              <a:spcAft>
                <a:spcPts val="600"/>
              </a:spcAft>
              <a:buClr>
                <a:srgbClr val="4F81BD"/>
              </a:buClr>
              <a:buSzPct val="65000"/>
              <a:buFont typeface="Wingdings" pitchFamily="2" charset="2"/>
              <a:buNone/>
              <a:defRPr/>
            </a:pPr>
            <a:r>
              <a:rPr lang="tr-TR" sz="2800" b="1" dirty="0" smtClean="0">
                <a:solidFill>
                  <a:srgbClr val="003399"/>
                </a:solidFill>
                <a:latin typeface="+mn-lt"/>
              </a:rPr>
              <a:t>I. AŞAMA (1 dakika)</a:t>
            </a:r>
          </a:p>
          <a:p>
            <a:pPr marL="360000" indent="-360000" algn="just">
              <a:spcBef>
                <a:spcPts val="600"/>
              </a:spcBef>
              <a:spcAft>
                <a:spcPts val="600"/>
              </a:spcAft>
              <a:buClr>
                <a:srgbClr val="4F81BD"/>
              </a:buClr>
              <a:buSzPct val="65000"/>
              <a:buFont typeface="Wingdings" pitchFamily="2" charset="2"/>
              <a:buNone/>
              <a:defRPr/>
            </a:pPr>
            <a:r>
              <a:rPr lang="tr-TR" sz="2400" b="1" dirty="0" smtClean="0">
                <a:latin typeface="+mn-lt"/>
              </a:rPr>
              <a:t>Parlak ışık görülür görülmez;</a:t>
            </a:r>
          </a:p>
          <a:p>
            <a:pPr marL="360000" indent="-360000" algn="just">
              <a:spcBef>
                <a:spcPts val="600"/>
              </a:spcBef>
              <a:spcAft>
                <a:spcPts val="600"/>
              </a:spcAft>
              <a:buClr>
                <a:srgbClr val="003399"/>
              </a:buClr>
              <a:buSzPct val="65000"/>
              <a:buFont typeface="Wingdings" pitchFamily="2" charset="2"/>
              <a:buChar char="n"/>
              <a:defRPr/>
            </a:pPr>
            <a:r>
              <a:rPr lang="tr-TR" sz="2400" b="1" dirty="0" smtClean="0">
                <a:solidFill>
                  <a:srgbClr val="FF6600"/>
                </a:solidFill>
                <a:latin typeface="+mj-lt"/>
              </a:rPr>
              <a:t>YAT</a:t>
            </a:r>
            <a:r>
              <a:rPr lang="tr-TR" sz="2400" dirty="0" smtClean="0">
                <a:solidFill>
                  <a:srgbClr val="000000"/>
                </a:solidFill>
                <a:latin typeface="+mj-lt"/>
              </a:rPr>
              <a:t> (Çukur bir yere veya duvar dibine ya da kuytu bir yere yatar</a:t>
            </a:r>
            <a:r>
              <a:rPr lang="tr-TR" sz="2400" b="1" dirty="0" smtClean="0">
                <a:solidFill>
                  <a:srgbClr val="000000"/>
                </a:solidFill>
                <a:latin typeface="+mj-lt"/>
              </a:rPr>
              <a:t> </a:t>
            </a:r>
            <a:r>
              <a:rPr lang="tr-TR" sz="2400" dirty="0" smtClean="0">
                <a:solidFill>
                  <a:srgbClr val="000000"/>
                </a:solidFill>
                <a:latin typeface="+mj-lt"/>
              </a:rPr>
              <a:t>pozisyon alınmalıdır. Kollar, baş üstünde kavuşturulmalı, ışık girmeyecek şekilde gözler kapatılmalıdır.)</a:t>
            </a:r>
          </a:p>
          <a:p>
            <a:pPr marL="360000" indent="-360000" algn="just">
              <a:spcBef>
                <a:spcPts val="600"/>
              </a:spcBef>
              <a:spcAft>
                <a:spcPts val="600"/>
              </a:spcAft>
              <a:buClr>
                <a:srgbClr val="003399"/>
              </a:buClr>
              <a:buSzPct val="65000"/>
              <a:buFont typeface="Wingdings" pitchFamily="2" charset="2"/>
              <a:buChar char="n"/>
              <a:defRPr/>
            </a:pPr>
            <a:r>
              <a:rPr lang="tr-TR" sz="2400" b="1" dirty="0" smtClean="0">
                <a:solidFill>
                  <a:srgbClr val="FF6600"/>
                </a:solidFill>
                <a:latin typeface="+mj-lt"/>
              </a:rPr>
              <a:t>KAPAN</a:t>
            </a:r>
            <a:r>
              <a:rPr lang="tr-TR" sz="2400" dirty="0" smtClean="0">
                <a:solidFill>
                  <a:srgbClr val="000000"/>
                </a:solidFill>
                <a:latin typeface="+mj-lt"/>
              </a:rPr>
              <a:t> (Dizler karna doğru çekilip hacim küçültülmelidir.)</a:t>
            </a:r>
          </a:p>
          <a:p>
            <a:pPr marL="360000" indent="-360000" algn="just">
              <a:spcBef>
                <a:spcPts val="600"/>
              </a:spcBef>
              <a:spcAft>
                <a:spcPts val="600"/>
              </a:spcAft>
              <a:buClr>
                <a:srgbClr val="003399"/>
              </a:buClr>
              <a:buSzPct val="65000"/>
              <a:buFont typeface="Wingdings" pitchFamily="2" charset="2"/>
              <a:buChar char="n"/>
              <a:defRPr/>
            </a:pPr>
            <a:r>
              <a:rPr lang="tr-TR" sz="2400" b="1" dirty="0" smtClean="0">
                <a:solidFill>
                  <a:srgbClr val="FF6600"/>
                </a:solidFill>
                <a:latin typeface="+mj-lt"/>
              </a:rPr>
              <a:t>ÖRTÜN</a:t>
            </a:r>
            <a:r>
              <a:rPr lang="tr-TR" sz="2400" dirty="0" smtClean="0">
                <a:solidFill>
                  <a:srgbClr val="000000"/>
                </a:solidFill>
                <a:latin typeface="+mj-lt"/>
              </a:rPr>
              <a:t> (Açık yerler örtülmelidir.)</a:t>
            </a:r>
          </a:p>
          <a:p>
            <a:pPr algn="just" fontAlgn="auto">
              <a:lnSpc>
                <a:spcPct val="80000"/>
              </a:lnSpc>
              <a:spcBef>
                <a:spcPts val="0"/>
              </a:spcBef>
              <a:spcAft>
                <a:spcPts val="0"/>
              </a:spcAft>
              <a:defRPr/>
            </a:pPr>
            <a:r>
              <a:rPr lang="tr-TR" sz="2400" dirty="0" smtClean="0">
                <a:solidFill>
                  <a:srgbClr val="000000"/>
                </a:solidFill>
                <a:latin typeface="+mj-lt"/>
              </a:rPr>
              <a:t>	Bu durum ışık, yakıcı hava hareketi ve yıkımlar sona erene kadar korunmalıdır (yaklaşık 1 dakika).</a:t>
            </a:r>
          </a:p>
          <a:p>
            <a:pPr algn="just" fontAlgn="auto">
              <a:lnSpc>
                <a:spcPct val="80000"/>
              </a:lnSpc>
              <a:spcBef>
                <a:spcPts val="0"/>
              </a:spcBef>
              <a:spcAft>
                <a:spcPts val="0"/>
              </a:spcAft>
              <a:defRPr/>
            </a:pPr>
            <a:endParaRPr lang="tr-TR" sz="2400" b="1" dirty="0" smtClean="0">
              <a:solidFill>
                <a:srgbClr val="000000"/>
              </a:solidFill>
              <a:latin typeface="+mj-lt"/>
            </a:endParaRPr>
          </a:p>
          <a:p>
            <a:pPr algn="just" fontAlgn="auto">
              <a:lnSpc>
                <a:spcPct val="80000"/>
              </a:lnSpc>
              <a:spcBef>
                <a:spcPts val="0"/>
              </a:spcBef>
              <a:spcAft>
                <a:spcPts val="0"/>
              </a:spcAft>
              <a:defRPr/>
            </a:pPr>
            <a:r>
              <a:rPr lang="tr-TR" sz="2400" b="1" dirty="0" smtClean="0">
                <a:solidFill>
                  <a:srgbClr val="003399"/>
                </a:solidFill>
                <a:latin typeface="+mj-lt"/>
              </a:rPr>
              <a:t>!</a:t>
            </a:r>
          </a:p>
        </p:txBody>
      </p:sp>
      <p:sp>
        <p:nvSpPr>
          <p:cNvPr id="114691" name="1 Başlık"/>
          <p:cNvSpPr>
            <a:spLocks noGrp="1"/>
          </p:cNvSpPr>
          <p:nvPr>
            <p:ph type="ctrTitle"/>
          </p:nvPr>
        </p:nvSpPr>
        <p:spPr>
          <a:xfrm>
            <a:off x="214282" y="0"/>
            <a:ext cx="8929718" cy="1000108"/>
          </a:xfrm>
        </p:spPr>
        <p:txBody>
          <a:bodyPr>
            <a:normAutofit fontScale="90000"/>
          </a:bodyPr>
          <a:lstStyle/>
          <a:p>
            <a:pPr algn="l"/>
            <a:r>
              <a:rPr lang="tr-TR" altLang="tr-TR" sz="3600" b="1" dirty="0" smtClean="0"/>
              <a:t>Nükleer Silahların Etkilerinden </a:t>
            </a:r>
            <a:r>
              <a:rPr lang="tr-TR" altLang="tr-TR" sz="3600" b="1" dirty="0" err="1" smtClean="0"/>
              <a:t>Korunmakİçin</a:t>
            </a:r>
            <a:r>
              <a:rPr lang="tr-TR" altLang="tr-TR" sz="3600" b="1" dirty="0" err="1" smtClean="0">
                <a:solidFill>
                  <a:schemeClr val="bg1"/>
                </a:solidFill>
              </a:rPr>
              <a:t>Korunmak</a:t>
            </a:r>
            <a:endParaRPr lang="tr-TR" altLang="tr-TR" sz="3600" b="1" dirty="0" smtClean="0">
              <a:latin typeface="Comic Sans MS" pitchFamily="66"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58372">
                                            <p:txEl>
                                              <p:pRg st="2" end="2"/>
                                            </p:txEl>
                                          </p:spTgt>
                                        </p:tgtEl>
                                        <p:attrNameLst>
                                          <p:attrName>style.visibility</p:attrName>
                                        </p:attrNameLst>
                                      </p:cBhvr>
                                      <p:to>
                                        <p:strVal val="visible"/>
                                      </p:to>
                                    </p:set>
                                    <p:animEffect transition="in" filter="slide(fromBottom)">
                                      <p:cBhvr>
                                        <p:cTn id="7" dur="500"/>
                                        <p:tgtEl>
                                          <p:spTgt spid="58372">
                                            <p:txEl>
                                              <p:pRg st="2" end="2"/>
                                            </p:txEl>
                                          </p:spTgt>
                                        </p:tgtEl>
                                      </p:cBhvr>
                                    </p:animEffect>
                                  </p:childTnLst>
                                </p:cTn>
                              </p:par>
                            </p:childTnLst>
                          </p:cTn>
                        </p:par>
                        <p:par>
                          <p:cTn id="8" fill="hold" nodeType="afterGroup">
                            <p:stCondLst>
                              <p:cond delay="500"/>
                            </p:stCondLst>
                            <p:childTnLst>
                              <p:par>
                                <p:cTn id="9" presetID="12" presetClass="entr" presetSubtype="4" fill="hold" nodeType="afterEffect">
                                  <p:stCondLst>
                                    <p:cond delay="0"/>
                                  </p:stCondLst>
                                  <p:childTnLst>
                                    <p:set>
                                      <p:cBhvr>
                                        <p:cTn id="10" dur="1" fill="hold">
                                          <p:stCondLst>
                                            <p:cond delay="0"/>
                                          </p:stCondLst>
                                        </p:cTn>
                                        <p:tgtEl>
                                          <p:spTgt spid="58372">
                                            <p:txEl>
                                              <p:pRg st="3" end="3"/>
                                            </p:txEl>
                                          </p:spTgt>
                                        </p:tgtEl>
                                        <p:attrNameLst>
                                          <p:attrName>style.visibility</p:attrName>
                                        </p:attrNameLst>
                                      </p:cBhvr>
                                      <p:to>
                                        <p:strVal val="visible"/>
                                      </p:to>
                                    </p:set>
                                    <p:animEffect transition="in" filter="slide(fromBottom)">
                                      <p:cBhvr>
                                        <p:cTn id="11" dur="500"/>
                                        <p:tgtEl>
                                          <p:spTgt spid="58372">
                                            <p:txEl>
                                              <p:pRg st="3" end="3"/>
                                            </p:txEl>
                                          </p:spTgt>
                                        </p:tgtEl>
                                      </p:cBhvr>
                                    </p:animEffect>
                                  </p:childTnLst>
                                </p:cTn>
                              </p:par>
                            </p:childTnLst>
                          </p:cTn>
                        </p:par>
                        <p:par>
                          <p:cTn id="12" fill="hold" nodeType="afterGroup">
                            <p:stCondLst>
                              <p:cond delay="1000"/>
                            </p:stCondLst>
                            <p:childTnLst>
                              <p:par>
                                <p:cTn id="13" presetID="12" presetClass="entr" presetSubtype="4" fill="hold" nodeType="afterEffect">
                                  <p:stCondLst>
                                    <p:cond delay="0"/>
                                  </p:stCondLst>
                                  <p:childTnLst>
                                    <p:set>
                                      <p:cBhvr>
                                        <p:cTn id="14" dur="1" fill="hold">
                                          <p:stCondLst>
                                            <p:cond delay="0"/>
                                          </p:stCondLst>
                                        </p:cTn>
                                        <p:tgtEl>
                                          <p:spTgt spid="58372">
                                            <p:txEl>
                                              <p:pRg st="4" end="4"/>
                                            </p:txEl>
                                          </p:spTgt>
                                        </p:tgtEl>
                                        <p:attrNameLst>
                                          <p:attrName>style.visibility</p:attrName>
                                        </p:attrNameLst>
                                      </p:cBhvr>
                                      <p:to>
                                        <p:strVal val="visible"/>
                                      </p:to>
                                    </p:set>
                                    <p:animEffect transition="in" filter="slide(fromBottom)">
                                      <p:cBhvr>
                                        <p:cTn id="15" dur="500"/>
                                        <p:tgtEl>
                                          <p:spTgt spid="58372">
                                            <p:txEl>
                                              <p:pRg st="4" end="4"/>
                                            </p:txEl>
                                          </p:spTgt>
                                        </p:tgtEl>
                                      </p:cBhvr>
                                    </p:animEffect>
                                  </p:childTnLst>
                                </p:cTn>
                              </p:par>
                            </p:childTnLst>
                          </p:cTn>
                        </p:par>
                        <p:par>
                          <p:cTn id="16" fill="hold" nodeType="afterGroup">
                            <p:stCondLst>
                              <p:cond delay="1500"/>
                            </p:stCondLst>
                            <p:childTnLst>
                              <p:par>
                                <p:cTn id="17" presetID="12" presetClass="entr" presetSubtype="4" fill="hold" nodeType="afterEffect">
                                  <p:stCondLst>
                                    <p:cond delay="0"/>
                                  </p:stCondLst>
                                  <p:childTnLst>
                                    <p:set>
                                      <p:cBhvr>
                                        <p:cTn id="18" dur="1" fill="hold">
                                          <p:stCondLst>
                                            <p:cond delay="0"/>
                                          </p:stCondLst>
                                        </p:cTn>
                                        <p:tgtEl>
                                          <p:spTgt spid="58372">
                                            <p:txEl>
                                              <p:pRg st="5" end="5"/>
                                            </p:txEl>
                                          </p:spTgt>
                                        </p:tgtEl>
                                        <p:attrNameLst>
                                          <p:attrName>style.visibility</p:attrName>
                                        </p:attrNameLst>
                                      </p:cBhvr>
                                      <p:to>
                                        <p:strVal val="visible"/>
                                      </p:to>
                                    </p:set>
                                    <p:animEffect transition="in" filter="slide(fromBottom)">
                                      <p:cBhvr>
                                        <p:cTn id="19" dur="500"/>
                                        <p:tgtEl>
                                          <p:spTgt spid="58372">
                                            <p:txEl>
                                              <p:pRg st="5" end="5"/>
                                            </p:txEl>
                                          </p:spTgt>
                                        </p:tgtEl>
                                      </p:cBhvr>
                                    </p:animEffect>
                                  </p:childTnLst>
                                </p:cTn>
                              </p:par>
                            </p:childTnLst>
                          </p:cTn>
                        </p:par>
                        <p:par>
                          <p:cTn id="20" fill="hold" nodeType="afterGroup">
                            <p:stCondLst>
                              <p:cond delay="2000"/>
                            </p:stCondLst>
                            <p:childTnLst>
                              <p:par>
                                <p:cTn id="21" presetID="12" presetClass="entr" presetSubtype="4" fill="hold" nodeType="afterEffect">
                                  <p:stCondLst>
                                    <p:cond delay="0"/>
                                  </p:stCondLst>
                                  <p:childTnLst>
                                    <p:set>
                                      <p:cBhvr>
                                        <p:cTn id="22" dur="1" fill="hold">
                                          <p:stCondLst>
                                            <p:cond delay="0"/>
                                          </p:stCondLst>
                                        </p:cTn>
                                        <p:tgtEl>
                                          <p:spTgt spid="58372">
                                            <p:txEl>
                                              <p:pRg st="7" end="7"/>
                                            </p:txEl>
                                          </p:spTgt>
                                        </p:tgtEl>
                                        <p:attrNameLst>
                                          <p:attrName>style.visibility</p:attrName>
                                        </p:attrNameLst>
                                      </p:cBhvr>
                                      <p:to>
                                        <p:strVal val="visible"/>
                                      </p:to>
                                    </p:set>
                                    <p:animEffect transition="in" filter="slide(fromBottom)">
                                      <p:cBhvr>
                                        <p:cTn id="23" dur="500"/>
                                        <p:tgtEl>
                                          <p:spTgt spid="5837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5714" name="Picture 2" descr="162895_siginak"/>
          <p:cNvPicPr>
            <a:picLocks noChangeAspect="1" noChangeArrowheads="1"/>
          </p:cNvPicPr>
          <p:nvPr/>
        </p:nvPicPr>
        <p:blipFill>
          <a:blip r:embed="rId3"/>
          <a:srcRect/>
          <a:stretch>
            <a:fillRect/>
          </a:stretch>
        </p:blipFill>
        <p:spPr bwMode="auto">
          <a:xfrm>
            <a:off x="1" y="2643182"/>
            <a:ext cx="3714744" cy="3162300"/>
          </a:xfrm>
          <a:prstGeom prst="rect">
            <a:avLst/>
          </a:prstGeom>
          <a:noFill/>
          <a:ln w="9525">
            <a:noFill/>
            <a:miter lim="800000"/>
            <a:headEnd/>
            <a:tailEnd/>
          </a:ln>
        </p:spPr>
      </p:pic>
      <p:sp>
        <p:nvSpPr>
          <p:cNvPr id="58372" name="Text Box 4"/>
          <p:cNvSpPr txBox="1">
            <a:spLocks noChangeArrowheads="1"/>
          </p:cNvSpPr>
          <p:nvPr/>
        </p:nvSpPr>
        <p:spPr bwMode="auto">
          <a:xfrm>
            <a:off x="357188" y="1142984"/>
            <a:ext cx="8429625" cy="3724096"/>
          </a:xfrm>
          <a:prstGeom prst="rect">
            <a:avLst/>
          </a:prstGeom>
          <a:noFill/>
          <a:ln>
            <a:noFill/>
          </a:ln>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60000" indent="-360000" algn="just">
              <a:spcBef>
                <a:spcPts val="600"/>
              </a:spcBef>
              <a:spcAft>
                <a:spcPts val="600"/>
              </a:spcAft>
              <a:buClr>
                <a:srgbClr val="4F81BD"/>
              </a:buClr>
              <a:buSzPct val="65000"/>
              <a:buFont typeface="Wingdings" pitchFamily="2" charset="2"/>
              <a:buNone/>
              <a:defRPr/>
            </a:pPr>
            <a:r>
              <a:rPr lang="tr-TR" sz="2800" b="1" dirty="0" smtClean="0">
                <a:solidFill>
                  <a:srgbClr val="003399"/>
                </a:solidFill>
                <a:latin typeface="+mn-lt"/>
              </a:rPr>
              <a:t>II. AŞAMA (Serpinti Etkisinden Korunma)</a:t>
            </a:r>
          </a:p>
          <a:p>
            <a:pPr marL="360000" indent="-360000" algn="just">
              <a:spcBef>
                <a:spcPts val="600"/>
              </a:spcBef>
              <a:spcAft>
                <a:spcPts val="600"/>
              </a:spcAft>
              <a:buClr>
                <a:srgbClr val="003399"/>
              </a:buClr>
              <a:buSzPct val="65000"/>
              <a:buFont typeface="Wingdings" pitchFamily="2" charset="2"/>
              <a:buChar char="n"/>
              <a:defRPr/>
            </a:pPr>
            <a:r>
              <a:rPr lang="tr-TR" sz="2400" dirty="0" smtClean="0">
                <a:latin typeface="+mj-lt"/>
              </a:rPr>
              <a:t>Patlamadan sonraki I. aşamayı takip eden ilk 30-60 dakika sonra başlar.</a:t>
            </a:r>
          </a:p>
          <a:p>
            <a:pPr marL="3903300" lvl="8" indent="-360000" algn="just">
              <a:spcBef>
                <a:spcPts val="600"/>
              </a:spcBef>
              <a:spcAft>
                <a:spcPts val="600"/>
              </a:spcAft>
              <a:buClr>
                <a:srgbClr val="003399"/>
              </a:buClr>
              <a:buSzPct val="65000"/>
              <a:buFont typeface="Wingdings" pitchFamily="2" charset="2"/>
              <a:buChar char="n"/>
              <a:defRPr/>
            </a:pPr>
            <a:r>
              <a:rPr lang="tr-TR" sz="2400" dirty="0" smtClean="0">
                <a:solidFill>
                  <a:srgbClr val="000000"/>
                </a:solidFill>
                <a:latin typeface="+mj-lt"/>
              </a:rPr>
              <a:t>Bu nedenle gerekli hazırlıklar için yeteri kadar vakit vardır.</a:t>
            </a:r>
          </a:p>
          <a:p>
            <a:pPr marL="3903300" lvl="8" indent="-360000" algn="just">
              <a:spcBef>
                <a:spcPts val="600"/>
              </a:spcBef>
              <a:spcAft>
                <a:spcPts val="600"/>
              </a:spcAft>
              <a:buClr>
                <a:srgbClr val="003399"/>
              </a:buClr>
              <a:buSzPct val="65000"/>
              <a:buFont typeface="Wingdings" pitchFamily="2" charset="2"/>
              <a:buChar char="n"/>
              <a:defRPr/>
            </a:pPr>
            <a:r>
              <a:rPr lang="tr-TR" sz="2400" dirty="0" smtClean="0">
                <a:solidFill>
                  <a:srgbClr val="000000"/>
                </a:solidFill>
                <a:latin typeface="+mj-lt"/>
              </a:rPr>
              <a:t>sığınağa gidilmelidir.</a:t>
            </a:r>
            <a:r>
              <a:rPr lang="tr-TR" sz="2400" dirty="0" smtClean="0">
                <a:latin typeface="+mj-lt"/>
              </a:rPr>
              <a:t> </a:t>
            </a:r>
          </a:p>
          <a:p>
            <a:pPr marL="3903300" lvl="8" indent="-360000" algn="just">
              <a:spcBef>
                <a:spcPts val="600"/>
              </a:spcBef>
              <a:spcAft>
                <a:spcPts val="600"/>
              </a:spcAft>
              <a:buClr>
                <a:srgbClr val="003399"/>
              </a:buClr>
              <a:buSzPct val="65000"/>
              <a:buFont typeface="Wingdings" pitchFamily="2" charset="2"/>
              <a:buChar char="n"/>
              <a:defRPr/>
            </a:pPr>
            <a:r>
              <a:rPr lang="tr-TR" sz="2400" dirty="0" smtClean="0">
                <a:latin typeface="+mj-lt"/>
              </a:rPr>
              <a:t>Hiçbir koşulda 48 saatten önce sığınak terk edilmemelidir.</a:t>
            </a:r>
            <a:endParaRPr lang="tr-TR" sz="2400" b="1" dirty="0" smtClean="0">
              <a:solidFill>
                <a:srgbClr val="003399"/>
              </a:solidFill>
              <a:latin typeface="+mj-lt"/>
            </a:endParaRPr>
          </a:p>
        </p:txBody>
      </p:sp>
      <p:sp>
        <p:nvSpPr>
          <p:cNvPr id="115716" name="1 Başlık"/>
          <p:cNvSpPr>
            <a:spLocks noGrp="1"/>
          </p:cNvSpPr>
          <p:nvPr>
            <p:ph type="ctrTitle"/>
          </p:nvPr>
        </p:nvSpPr>
        <p:spPr/>
        <p:txBody>
          <a:bodyPr>
            <a:normAutofit/>
          </a:bodyPr>
          <a:lstStyle/>
          <a:p>
            <a:pPr algn="l" eaLnBrk="1" hangingPunct="1"/>
            <a:r>
              <a:rPr lang="tr-TR" altLang="tr-TR" sz="3600" b="1" smtClean="0">
                <a:solidFill>
                  <a:schemeClr val="bg1"/>
                </a:solidFill>
              </a:rPr>
              <a:t>Nükleer Silahların Etkilerinden Korunmak</a:t>
            </a:r>
            <a:endParaRPr lang="tr-TR" altLang="tr-TR" sz="3600" b="1" smtClean="0">
              <a:latin typeface="Comic Sans MS" pitchFamily="66"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58372">
                                            <p:txEl>
                                              <p:pRg st="1" end="1"/>
                                            </p:txEl>
                                          </p:spTgt>
                                        </p:tgtEl>
                                        <p:attrNameLst>
                                          <p:attrName>style.visibility</p:attrName>
                                        </p:attrNameLst>
                                      </p:cBhvr>
                                      <p:to>
                                        <p:strVal val="visible"/>
                                      </p:to>
                                    </p:set>
                                    <p:animEffect transition="in" filter="slide(fromBottom)">
                                      <p:cBhvr>
                                        <p:cTn id="7" dur="500"/>
                                        <p:tgtEl>
                                          <p:spTgt spid="58372">
                                            <p:txEl>
                                              <p:pRg st="1" end="1"/>
                                            </p:txEl>
                                          </p:spTgt>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58372">
                                            <p:txEl>
                                              <p:pRg st="2" end="2"/>
                                            </p:txEl>
                                          </p:spTgt>
                                        </p:tgtEl>
                                        <p:attrNameLst>
                                          <p:attrName>style.visibility</p:attrName>
                                        </p:attrNameLst>
                                      </p:cBhvr>
                                      <p:to>
                                        <p:strVal val="visible"/>
                                      </p:to>
                                    </p:set>
                                    <p:animEffect transition="in" filter="slide(fromBottom)">
                                      <p:cBhvr>
                                        <p:cTn id="11" dur="500"/>
                                        <p:tgtEl>
                                          <p:spTgt spid="58372">
                                            <p:txEl>
                                              <p:pRg st="2" end="2"/>
                                            </p:txEl>
                                          </p:spTgt>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58372">
                                            <p:txEl>
                                              <p:pRg st="3" end="3"/>
                                            </p:txEl>
                                          </p:spTgt>
                                        </p:tgtEl>
                                        <p:attrNameLst>
                                          <p:attrName>style.visibility</p:attrName>
                                        </p:attrNameLst>
                                      </p:cBhvr>
                                      <p:to>
                                        <p:strVal val="visible"/>
                                      </p:to>
                                    </p:set>
                                    <p:animEffect transition="in" filter="slide(fromBottom)">
                                      <p:cBhvr>
                                        <p:cTn id="15" dur="500"/>
                                        <p:tgtEl>
                                          <p:spTgt spid="58372">
                                            <p:txEl>
                                              <p:pRg st="3" end="3"/>
                                            </p:txEl>
                                          </p:spTgt>
                                        </p:tgtEl>
                                      </p:cBhvr>
                                    </p:animEffect>
                                  </p:childTnLst>
                                </p:cTn>
                              </p:par>
                            </p:childTnLst>
                          </p:cTn>
                        </p:par>
                        <p:par>
                          <p:cTn id="16" fill="hold">
                            <p:stCondLst>
                              <p:cond delay="1500"/>
                            </p:stCondLst>
                            <p:childTnLst>
                              <p:par>
                                <p:cTn id="17" presetID="12" presetClass="entr" presetSubtype="4" fill="hold" nodeType="afterEffect">
                                  <p:stCondLst>
                                    <p:cond delay="0"/>
                                  </p:stCondLst>
                                  <p:childTnLst>
                                    <p:set>
                                      <p:cBhvr>
                                        <p:cTn id="18" dur="1" fill="hold">
                                          <p:stCondLst>
                                            <p:cond delay="0"/>
                                          </p:stCondLst>
                                        </p:cTn>
                                        <p:tgtEl>
                                          <p:spTgt spid="58372">
                                            <p:txEl>
                                              <p:pRg st="4" end="4"/>
                                            </p:txEl>
                                          </p:spTgt>
                                        </p:tgtEl>
                                        <p:attrNameLst>
                                          <p:attrName>style.visibility</p:attrName>
                                        </p:attrNameLst>
                                      </p:cBhvr>
                                      <p:to>
                                        <p:strVal val="visible"/>
                                      </p:to>
                                    </p:set>
                                    <p:animEffect transition="in" filter="slide(fromBottom)">
                                      <p:cBhvr>
                                        <p:cTn id="19" dur="500"/>
                                        <p:tgtEl>
                                          <p:spTgt spid="583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1 Başlık"/>
          <p:cNvSpPr txBox="1">
            <a:spLocks/>
          </p:cNvSpPr>
          <p:nvPr/>
        </p:nvSpPr>
        <p:spPr bwMode="auto">
          <a:xfrm>
            <a:off x="214313" y="285750"/>
            <a:ext cx="8243887" cy="714375"/>
          </a:xfrm>
          <a:prstGeom prst="rect">
            <a:avLst/>
          </a:prstGeom>
          <a:noFill/>
          <a:ln>
            <a:noFill/>
          </a:ln>
          <a:extLst/>
        </p:spPr>
        <p:txBody>
          <a:bodyPr anchor="ctr">
            <a:normAutofit/>
          </a:bodyPr>
          <a:lstStyle/>
          <a:p>
            <a:pPr>
              <a:defRPr/>
            </a:pPr>
            <a:r>
              <a:rPr lang="tr-TR" sz="3600" b="1" dirty="0">
                <a:latin typeface="+mj-lt"/>
                <a:ea typeface="+mj-ea"/>
                <a:cs typeface="+mj-cs"/>
              </a:rPr>
              <a:t>Hiroşima’ya Atom Bombası Saldırısı</a:t>
            </a:r>
          </a:p>
        </p:txBody>
      </p:sp>
      <p:sp>
        <p:nvSpPr>
          <p:cNvPr id="14" name="Text Box 4"/>
          <p:cNvSpPr txBox="1">
            <a:spLocks noChangeArrowheads="1"/>
          </p:cNvSpPr>
          <p:nvPr/>
        </p:nvSpPr>
        <p:spPr bwMode="auto">
          <a:xfrm>
            <a:off x="0" y="5357813"/>
            <a:ext cx="9144000" cy="461962"/>
          </a:xfrm>
          <a:prstGeom prst="rect">
            <a:avLst/>
          </a:prstGeom>
          <a:noFill/>
          <a:ln>
            <a:noFill/>
          </a:ln>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60000" indent="-360000" algn="ctr">
              <a:spcBef>
                <a:spcPts val="600"/>
              </a:spcBef>
              <a:spcAft>
                <a:spcPts val="600"/>
              </a:spcAft>
              <a:buClr>
                <a:srgbClr val="003399"/>
              </a:buClr>
              <a:buSzPct val="65000"/>
              <a:defRPr/>
            </a:pPr>
            <a:r>
              <a:rPr lang="tr-TR" sz="2400" b="1" dirty="0" smtClean="0">
                <a:solidFill>
                  <a:srgbClr val="FF6600"/>
                </a:solidFill>
                <a:latin typeface="+mj-lt"/>
              </a:rPr>
              <a:t>Atom bombası atıldıktan sonra Hiroşima</a:t>
            </a:r>
          </a:p>
        </p:txBody>
      </p:sp>
      <p:pic>
        <p:nvPicPr>
          <p:cNvPr id="113669" name="Picture 2" descr="Hiroshima_autograph_Tibbets"/>
          <p:cNvPicPr>
            <a:picLocks noChangeAspect="1" noChangeArrowheads="1"/>
          </p:cNvPicPr>
          <p:nvPr/>
        </p:nvPicPr>
        <p:blipFill>
          <a:blip r:embed="rId3"/>
          <a:srcRect/>
          <a:stretch>
            <a:fillRect/>
          </a:stretch>
        </p:blipFill>
        <p:spPr bwMode="auto">
          <a:xfrm>
            <a:off x="1531938" y="1143000"/>
            <a:ext cx="6040437" cy="4203700"/>
          </a:xfrm>
          <a:prstGeom prst="rect">
            <a:avLst/>
          </a:prstGeom>
          <a:noFill/>
          <a:ln w="9525">
            <a:noFill/>
            <a:miter lim="800000"/>
            <a:headEnd/>
            <a:tailEnd/>
          </a:ln>
        </p:spPr>
      </p:pic>
    </p:spTree>
  </p:cSld>
  <p:clrMapOvr>
    <a:masterClrMapping/>
  </p:clrMapOvr>
  <p:transition spd="med" advClick="0">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ChangeArrowheads="1"/>
          </p:cNvSpPr>
          <p:nvPr/>
        </p:nvSpPr>
        <p:spPr bwMode="auto">
          <a:xfrm>
            <a:off x="4678363" y="6386513"/>
            <a:ext cx="144462" cy="298450"/>
          </a:xfrm>
          <a:prstGeom prst="rect">
            <a:avLst/>
          </a:prstGeom>
          <a:noFill/>
          <a:ln w="9525">
            <a:noFill/>
            <a:miter lim="800000"/>
            <a:headEnd/>
            <a:tailEnd/>
          </a:ln>
        </p:spPr>
        <p:txBody>
          <a:bodyPr wrap="none" lIns="0" tIns="0" rIns="0" bIns="0">
            <a:spAutoFit/>
          </a:bodyPr>
          <a:lstStyle/>
          <a:p>
            <a:pPr eaLnBrk="0" hangingPunct="0"/>
            <a:r>
              <a:rPr lang="tr-TR" altLang="tr-TR" sz="1600">
                <a:solidFill>
                  <a:srgbClr val="FFFFFF"/>
                </a:solidFill>
                <a:latin typeface="Times New Roman" pitchFamily="18" charset="0"/>
              </a:rPr>
              <a:t> </a:t>
            </a:r>
            <a:endParaRPr lang="tr-TR" altLang="tr-TR" sz="2400">
              <a:latin typeface="Times New Roman" pitchFamily="18" charset="0"/>
            </a:endParaRPr>
          </a:p>
        </p:txBody>
      </p:sp>
      <p:pic>
        <p:nvPicPr>
          <p:cNvPr id="68611" name="Picture 28" descr="G_FO38s"/>
          <p:cNvPicPr>
            <a:picLocks noChangeAspect="1" noChangeArrowheads="1"/>
          </p:cNvPicPr>
          <p:nvPr/>
        </p:nvPicPr>
        <p:blipFill>
          <a:blip r:embed="rId3"/>
          <a:srcRect/>
          <a:stretch>
            <a:fillRect/>
          </a:stretch>
        </p:blipFill>
        <p:spPr bwMode="auto">
          <a:xfrm>
            <a:off x="685800" y="4187825"/>
            <a:ext cx="4365625" cy="2060575"/>
          </a:xfrm>
          <a:prstGeom prst="rect">
            <a:avLst/>
          </a:prstGeom>
          <a:noFill/>
          <a:ln w="9525">
            <a:noFill/>
            <a:miter lim="800000"/>
            <a:headEnd/>
            <a:tailEnd/>
          </a:ln>
        </p:spPr>
      </p:pic>
      <p:sp>
        <p:nvSpPr>
          <p:cNvPr id="91165" name="Rectangle 29"/>
          <p:cNvSpPr>
            <a:spLocks noChangeArrowheads="1"/>
          </p:cNvSpPr>
          <p:nvPr/>
        </p:nvSpPr>
        <p:spPr bwMode="auto">
          <a:xfrm>
            <a:off x="1371600" y="188913"/>
            <a:ext cx="6262688" cy="641350"/>
          </a:xfrm>
          <a:prstGeom prst="rect">
            <a:avLst/>
          </a:prstGeom>
          <a:noFill/>
          <a:ln>
            <a:noFill/>
          </a:ln>
          <a:effectLst/>
          <a:extLst/>
        </p:spPr>
        <p:txBody>
          <a:bodyPr wrap="none">
            <a:spAutoFit/>
          </a:bodyPr>
          <a:lstStyle/>
          <a:p>
            <a:pPr>
              <a:defRPr/>
            </a:pPr>
            <a:r>
              <a:rPr lang="tr-TR" sz="3600" b="1" dirty="0" err="1">
                <a:solidFill>
                  <a:schemeClr val="tx2"/>
                </a:solidFill>
                <a:effectLst>
                  <a:outerShdw blurRad="38100" dist="38100" dir="2700000" algn="tl">
                    <a:srgbClr val="000000"/>
                  </a:outerShdw>
                </a:effectLst>
                <a:latin typeface="Comic Sans MS" charset="0"/>
                <a:ea typeface="ＭＳ Ｐゴシック" charset="0"/>
              </a:rPr>
              <a:t>Dekontaminasyon</a:t>
            </a:r>
            <a:r>
              <a:rPr lang="tr-TR" sz="3600" b="1" dirty="0">
                <a:solidFill>
                  <a:schemeClr val="tx2"/>
                </a:solidFill>
                <a:effectLst>
                  <a:outerShdw blurRad="38100" dist="38100" dir="2700000" algn="tl">
                    <a:srgbClr val="000000"/>
                  </a:outerShdw>
                </a:effectLst>
                <a:latin typeface="Comic Sans MS" charset="0"/>
                <a:ea typeface="ＭＳ Ｐゴシック" charset="0"/>
              </a:rPr>
              <a:t> Teknikleri</a:t>
            </a:r>
            <a:endParaRPr lang="en-US" sz="3600" b="1" dirty="0">
              <a:solidFill>
                <a:schemeClr val="tx2"/>
              </a:solidFill>
              <a:effectLst>
                <a:outerShdw blurRad="38100" dist="38100" dir="2700000" algn="tl">
                  <a:srgbClr val="000000"/>
                </a:outerShdw>
              </a:effectLst>
              <a:latin typeface="Comic Sans MS" charset="0"/>
              <a:ea typeface="ＭＳ Ｐゴシック" charset="0"/>
            </a:endParaRPr>
          </a:p>
        </p:txBody>
      </p:sp>
      <p:grpSp>
        <p:nvGrpSpPr>
          <p:cNvPr id="2" name="Group 30"/>
          <p:cNvGrpSpPr>
            <a:grpSpLocks/>
          </p:cNvGrpSpPr>
          <p:nvPr/>
        </p:nvGrpSpPr>
        <p:grpSpPr bwMode="auto">
          <a:xfrm>
            <a:off x="838200" y="1066800"/>
            <a:ext cx="3648075" cy="2708275"/>
            <a:chOff x="0" y="572"/>
            <a:chExt cx="2298" cy="1706"/>
          </a:xfrm>
        </p:grpSpPr>
        <p:pic>
          <p:nvPicPr>
            <p:cNvPr id="68619" name="Picture 31"/>
            <p:cNvPicPr>
              <a:picLocks noChangeArrowheads="1"/>
            </p:cNvPicPr>
            <p:nvPr/>
          </p:nvPicPr>
          <p:blipFill>
            <a:blip r:embed="rId4"/>
            <a:srcRect/>
            <a:stretch>
              <a:fillRect/>
            </a:stretch>
          </p:blipFill>
          <p:spPr bwMode="auto">
            <a:xfrm>
              <a:off x="0" y="572"/>
              <a:ext cx="2298" cy="1706"/>
            </a:xfrm>
            <a:prstGeom prst="rect">
              <a:avLst/>
            </a:prstGeom>
            <a:noFill/>
            <a:ln w="9525">
              <a:noFill/>
              <a:miter lim="800000"/>
              <a:headEnd/>
              <a:tailEnd/>
            </a:ln>
          </p:spPr>
        </p:pic>
        <p:sp>
          <p:nvSpPr>
            <p:cNvPr id="68620" name="Text Box 32"/>
            <p:cNvSpPr txBox="1">
              <a:spLocks noChangeArrowheads="1"/>
            </p:cNvSpPr>
            <p:nvPr/>
          </p:nvSpPr>
          <p:spPr bwMode="auto">
            <a:xfrm>
              <a:off x="0" y="624"/>
              <a:ext cx="1488" cy="404"/>
            </a:xfrm>
            <a:prstGeom prst="rect">
              <a:avLst/>
            </a:prstGeom>
            <a:solidFill>
              <a:schemeClr val="tx1"/>
            </a:solidFill>
            <a:ln w="9525">
              <a:noFill/>
              <a:miter lim="800000"/>
              <a:headEnd/>
              <a:tailEnd/>
            </a:ln>
          </p:spPr>
          <p:txBody>
            <a:bodyPr>
              <a:spAutoFit/>
            </a:bodyPr>
            <a:lstStyle/>
            <a:p>
              <a:r>
                <a:rPr lang="tr-TR" altLang="tr-TR" b="1">
                  <a:solidFill>
                    <a:schemeClr val="bg1"/>
                  </a:solidFill>
                </a:rPr>
                <a:t>Kontamine Hastanın </a:t>
              </a:r>
            </a:p>
            <a:p>
              <a:r>
                <a:rPr lang="tr-TR" altLang="tr-TR" b="1">
                  <a:solidFill>
                    <a:schemeClr val="bg1"/>
                  </a:solidFill>
                </a:rPr>
                <a:t>Monitorizayonu</a:t>
              </a:r>
              <a:endParaRPr lang="en-US" altLang="tr-TR" b="1">
                <a:solidFill>
                  <a:schemeClr val="bg1"/>
                </a:solidFill>
              </a:endParaRPr>
            </a:p>
          </p:txBody>
        </p:sp>
      </p:grpSp>
      <p:grpSp>
        <p:nvGrpSpPr>
          <p:cNvPr id="3" name="Group 33"/>
          <p:cNvGrpSpPr>
            <a:grpSpLocks/>
          </p:cNvGrpSpPr>
          <p:nvPr/>
        </p:nvGrpSpPr>
        <p:grpSpPr bwMode="auto">
          <a:xfrm>
            <a:off x="4787900" y="965200"/>
            <a:ext cx="3292475" cy="2662238"/>
            <a:chOff x="3016" y="581"/>
            <a:chExt cx="2074" cy="1677"/>
          </a:xfrm>
        </p:grpSpPr>
        <p:pic>
          <p:nvPicPr>
            <p:cNvPr id="68617" name="Picture 34"/>
            <p:cNvPicPr>
              <a:picLocks noChangeArrowheads="1"/>
            </p:cNvPicPr>
            <p:nvPr/>
          </p:nvPicPr>
          <p:blipFill>
            <a:blip r:embed="rId5"/>
            <a:srcRect/>
            <a:stretch>
              <a:fillRect/>
            </a:stretch>
          </p:blipFill>
          <p:spPr bwMode="auto">
            <a:xfrm>
              <a:off x="3016" y="581"/>
              <a:ext cx="2074" cy="1677"/>
            </a:xfrm>
            <a:prstGeom prst="rect">
              <a:avLst/>
            </a:prstGeom>
            <a:noFill/>
            <a:ln w="9525">
              <a:noFill/>
              <a:miter lim="800000"/>
              <a:headEnd/>
              <a:tailEnd/>
            </a:ln>
          </p:spPr>
        </p:pic>
        <p:sp>
          <p:nvSpPr>
            <p:cNvPr id="68618" name="Text Box 35"/>
            <p:cNvSpPr txBox="1">
              <a:spLocks noChangeArrowheads="1"/>
            </p:cNvSpPr>
            <p:nvPr/>
          </p:nvSpPr>
          <p:spPr bwMode="auto">
            <a:xfrm>
              <a:off x="3024" y="642"/>
              <a:ext cx="2064" cy="520"/>
            </a:xfrm>
            <a:prstGeom prst="rect">
              <a:avLst/>
            </a:prstGeom>
            <a:solidFill>
              <a:schemeClr val="tx1"/>
            </a:solidFill>
            <a:ln w="9525">
              <a:noFill/>
              <a:miter lim="800000"/>
              <a:headEnd/>
              <a:tailEnd/>
            </a:ln>
          </p:spPr>
          <p:txBody>
            <a:bodyPr>
              <a:spAutoFit/>
            </a:bodyPr>
            <a:lstStyle/>
            <a:p>
              <a:r>
                <a:rPr lang="tr-TR" altLang="tr-TR" sz="1600" b="1">
                  <a:solidFill>
                    <a:schemeClr val="bg1"/>
                  </a:solidFill>
                </a:rPr>
                <a:t>Kontamine Hasta</a:t>
              </a:r>
            </a:p>
            <a:p>
              <a:r>
                <a:rPr lang="tr-TR" altLang="tr-TR" sz="1600" b="1">
                  <a:solidFill>
                    <a:schemeClr val="bg1"/>
                  </a:solidFill>
                </a:rPr>
                <a:t>Elbise ve ayakkabılar çıkarıldıktan sonra</a:t>
              </a:r>
              <a:endParaRPr lang="en-US" altLang="tr-TR" sz="1600" b="1">
                <a:solidFill>
                  <a:schemeClr val="bg1"/>
                </a:solidFill>
              </a:endParaRPr>
            </a:p>
          </p:txBody>
        </p:sp>
      </p:grpSp>
      <p:sp>
        <p:nvSpPr>
          <p:cNvPr id="91172" name="Text Box 36"/>
          <p:cNvSpPr txBox="1">
            <a:spLocks noChangeArrowheads="1"/>
          </p:cNvSpPr>
          <p:nvPr/>
        </p:nvSpPr>
        <p:spPr bwMode="auto">
          <a:xfrm>
            <a:off x="5181600" y="3956050"/>
            <a:ext cx="3200400" cy="2292350"/>
          </a:xfrm>
          <a:prstGeom prst="rect">
            <a:avLst/>
          </a:prstGeom>
          <a:solidFill>
            <a:schemeClr val="bg1"/>
          </a:solidFill>
          <a:ln>
            <a:noFill/>
          </a:ln>
          <a:effectLst/>
          <a:extLst/>
        </p:spPr>
        <p:txBody>
          <a:bodyPr>
            <a:spAutoFit/>
          </a:bodyPr>
          <a:lstStyle>
            <a:lvl1pPr eaLnBrk="0" hangingPunct="0">
              <a:defRPr sz="2400">
                <a:solidFill>
                  <a:schemeClr val="tx1"/>
                </a:solidFill>
                <a:latin typeface="Comic Sans MS" pitchFamily="66" charset="0"/>
                <a:ea typeface="ＭＳ Ｐゴシック" pitchFamily="34" charset="-128"/>
              </a:defRPr>
            </a:lvl1pPr>
            <a:lvl2pPr marL="742950" indent="-285750" eaLnBrk="0" hangingPunct="0">
              <a:defRPr sz="2400">
                <a:solidFill>
                  <a:schemeClr val="tx1"/>
                </a:solidFill>
                <a:latin typeface="Comic Sans MS" pitchFamily="66" charset="0"/>
                <a:ea typeface="ＭＳ Ｐゴシック" pitchFamily="34" charset="-128"/>
              </a:defRPr>
            </a:lvl2pPr>
            <a:lvl3pPr marL="1143000" indent="-228600" eaLnBrk="0" hangingPunct="0">
              <a:defRPr sz="2400">
                <a:solidFill>
                  <a:schemeClr val="tx1"/>
                </a:solidFill>
                <a:latin typeface="Comic Sans MS" pitchFamily="66" charset="0"/>
                <a:ea typeface="ＭＳ Ｐゴシック" pitchFamily="34" charset="-128"/>
              </a:defRPr>
            </a:lvl3pPr>
            <a:lvl4pPr marL="1600200" indent="-228600" eaLnBrk="0" hangingPunct="0">
              <a:defRPr sz="2400">
                <a:solidFill>
                  <a:schemeClr val="tx1"/>
                </a:solidFill>
                <a:latin typeface="Comic Sans MS" pitchFamily="66" charset="0"/>
                <a:ea typeface="ＭＳ Ｐゴシック" pitchFamily="34" charset="-128"/>
              </a:defRPr>
            </a:lvl4pPr>
            <a:lvl5pPr marL="2057400" indent="-228600" eaLnBrk="0" hangingPunct="0">
              <a:defRPr sz="2400">
                <a:solidFill>
                  <a:schemeClr val="tx1"/>
                </a:solidFill>
                <a:latin typeface="Comic Sans MS" pitchFamily="66"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ＭＳ Ｐゴシック" pitchFamily="34" charset="-128"/>
              </a:defRPr>
            </a:lvl9pPr>
          </a:lstStyle>
          <a:p>
            <a:pPr eaLnBrk="1" hangingPunct="1">
              <a:defRPr/>
            </a:pPr>
            <a:r>
              <a:rPr lang="tr-TR" altLang="tr-TR" sz="1600" smtClean="0">
                <a:solidFill>
                  <a:srgbClr val="0000FF"/>
                </a:solidFill>
              </a:rPr>
              <a:t>     </a:t>
            </a:r>
            <a:r>
              <a:rPr lang="tr-TR" altLang="tr-TR" sz="1600" b="1" smtClean="0">
                <a:solidFill>
                  <a:srgbClr val="66FF66"/>
                </a:solidFill>
                <a:effectLst>
                  <a:outerShdw blurRad="38100" dist="38100" dir="2700000" algn="tl">
                    <a:srgbClr val="C0C0C0"/>
                  </a:outerShdw>
                </a:effectLst>
              </a:rPr>
              <a:t>Dekontaminasyon Teknikleri</a:t>
            </a:r>
          </a:p>
          <a:p>
            <a:pPr eaLnBrk="1" hangingPunct="1">
              <a:defRPr/>
            </a:pPr>
            <a:endParaRPr lang="tr-TR" altLang="tr-TR" sz="1600" b="1" smtClean="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endParaRPr>
          </a:p>
          <a:p>
            <a:pPr eaLnBrk="1" hangingPunct="1">
              <a:defRPr/>
            </a:pPr>
            <a:r>
              <a:rPr lang="tr-TR" altLang="tr-TR" sz="1600" smtClean="0"/>
              <a:t>1. Hastanın elbiselerinin çıkarılması</a:t>
            </a:r>
          </a:p>
          <a:p>
            <a:pPr eaLnBrk="1" hangingPunct="1">
              <a:defRPr/>
            </a:pPr>
            <a:r>
              <a:rPr lang="tr-TR" altLang="tr-TR" sz="1600" smtClean="0"/>
              <a:t>2. Hastanın deterjan ve su ile yıkanması</a:t>
            </a:r>
          </a:p>
          <a:p>
            <a:pPr eaLnBrk="1" hangingPunct="1">
              <a:defRPr/>
            </a:pPr>
            <a:endParaRPr lang="tr-TR" altLang="tr-TR" sz="1600" smtClean="0"/>
          </a:p>
          <a:p>
            <a:pPr eaLnBrk="1" hangingPunct="1">
              <a:defRPr/>
            </a:pPr>
            <a:endParaRPr lang="tr-TR" altLang="tr-TR" sz="1600" smtClean="0"/>
          </a:p>
          <a:p>
            <a:pPr eaLnBrk="1" hangingPunct="1">
              <a:defRPr/>
            </a:pPr>
            <a:r>
              <a:rPr lang="tr-TR" altLang="tr-TR" sz="1600" smtClean="0"/>
              <a:t>	</a:t>
            </a:r>
            <a:endParaRPr lang="en-US" altLang="tr-TR" sz="1600" smtClean="0"/>
          </a:p>
        </p:txBody>
      </p:sp>
      <p:sp>
        <p:nvSpPr>
          <p:cNvPr id="68616" name="Oval 37"/>
          <p:cNvSpPr>
            <a:spLocks noChangeArrowheads="1"/>
          </p:cNvSpPr>
          <p:nvPr/>
        </p:nvSpPr>
        <p:spPr bwMode="auto">
          <a:xfrm>
            <a:off x="5867400" y="5481638"/>
            <a:ext cx="1506538" cy="590550"/>
          </a:xfrm>
          <a:prstGeom prst="ellipse">
            <a:avLst/>
          </a:prstGeom>
          <a:solidFill>
            <a:srgbClr val="FFCC00"/>
          </a:solidFill>
          <a:ln w="9525">
            <a:solidFill>
              <a:schemeClr val="tx1"/>
            </a:solidFill>
            <a:round/>
            <a:headEnd/>
            <a:tailEnd/>
          </a:ln>
        </p:spPr>
        <p:txBody>
          <a:bodyPr wrap="none" anchor="ctr"/>
          <a:lstStyle/>
          <a:p>
            <a:pPr algn="ctr"/>
            <a:r>
              <a:rPr lang="tr-TR" altLang="tr-TR" b="1">
                <a:solidFill>
                  <a:srgbClr val="FF0000"/>
                </a:solidFill>
              </a:rPr>
              <a:t>%95 ETKİLİ</a:t>
            </a:r>
            <a:endParaRPr lang="en-US" altLang="tr-TR" b="1">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Radyasyon türleri</a:t>
            </a:r>
            <a:endParaRPr lang="tr-TR" b="1" dirty="0"/>
          </a:p>
        </p:txBody>
      </p:sp>
      <p:sp>
        <p:nvSpPr>
          <p:cNvPr id="3" name="İçerik Yer Tutucusu 2"/>
          <p:cNvSpPr>
            <a:spLocks noGrp="1"/>
          </p:cNvSpPr>
          <p:nvPr>
            <p:ph idx="1"/>
          </p:nvPr>
        </p:nvSpPr>
        <p:spPr/>
        <p:txBody>
          <a:bodyPr>
            <a:normAutofit/>
          </a:bodyPr>
          <a:lstStyle/>
          <a:p>
            <a:r>
              <a:rPr lang="tr-TR" b="1" dirty="0"/>
              <a:t>Elektromanyetik </a:t>
            </a:r>
            <a:r>
              <a:rPr lang="tr-TR" b="1" dirty="0" smtClean="0"/>
              <a:t>radyasyon</a:t>
            </a:r>
          </a:p>
          <a:p>
            <a:pPr marL="0" indent="0">
              <a:buNone/>
            </a:pPr>
            <a:r>
              <a:rPr lang="tr-TR" dirty="0" smtClean="0"/>
              <a:t>-Cep </a:t>
            </a:r>
            <a:r>
              <a:rPr lang="tr-TR" dirty="0"/>
              <a:t>telefonları, görünür ışık, kızılötesi ışınlar, mikrodalga, mor ötesi ışınlar, radyo, radar, </a:t>
            </a:r>
            <a:r>
              <a:rPr lang="tr-TR" dirty="0" smtClean="0"/>
              <a:t>TV dalgaları ile X-ışınları.</a:t>
            </a:r>
          </a:p>
          <a:p>
            <a:pPr marL="0" indent="0">
              <a:buNone/>
            </a:pPr>
            <a:endParaRPr lang="tr-TR" dirty="0" smtClean="0"/>
          </a:p>
          <a:p>
            <a:r>
              <a:rPr lang="tr-TR" b="1" dirty="0" smtClean="0"/>
              <a:t>Parçacık radyasyon</a:t>
            </a:r>
          </a:p>
          <a:p>
            <a:pPr marL="0" indent="0">
              <a:buNone/>
            </a:pPr>
            <a:r>
              <a:rPr lang="tr-TR" dirty="0" smtClean="0"/>
              <a:t>-Alfa ve beta parçacıkları, proton, nötron, diğer atom altı parçacıklar.</a:t>
            </a:r>
          </a:p>
          <a:p>
            <a:endParaRPr lang="tr-TR" dirty="0"/>
          </a:p>
          <a:p>
            <a:endParaRPr lang="tr-TR" dirty="0" smtClean="0"/>
          </a:p>
          <a:p>
            <a:endParaRPr lang="tr-TR" dirty="0" smtClean="0"/>
          </a:p>
          <a:p>
            <a:endParaRPr lang="tr-TR" dirty="0"/>
          </a:p>
        </p:txBody>
      </p:sp>
    </p:spTree>
    <p:extLst>
      <p:ext uri="{BB962C8B-B14F-4D97-AF65-F5344CB8AC3E}">
        <p14:creationId xmlns:p14="http://schemas.microsoft.com/office/powerpoint/2010/main" val="40371784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195263"/>
            <a:ext cx="9142413" cy="1600201"/>
          </a:xfrm>
          <a:noFill/>
        </p:spPr>
        <p:txBody>
          <a:bodyPr lIns="90488" tIns="44450" rIns="90488" bIns="44450"/>
          <a:lstStyle/>
          <a:p>
            <a:r>
              <a:rPr lang="tr-TR" sz="3200" dirty="0" smtClean="0">
                <a:solidFill>
                  <a:schemeClr val="tx1"/>
                </a:solidFill>
                <a:latin typeface="Arial" charset="0"/>
              </a:rPr>
              <a:t>HASTA YÖNETİMİ - DEKONTAMİNASYON</a:t>
            </a:r>
            <a:endParaRPr lang="en-US" sz="3200" dirty="0" smtClean="0">
              <a:solidFill>
                <a:schemeClr val="tx1"/>
              </a:solidFill>
              <a:latin typeface="Arial" charset="0"/>
            </a:endParaRPr>
          </a:p>
        </p:txBody>
      </p:sp>
      <p:sp>
        <p:nvSpPr>
          <p:cNvPr id="38915" name="Rectangle 3"/>
          <p:cNvSpPr>
            <a:spLocks noChangeArrowheads="1"/>
          </p:cNvSpPr>
          <p:nvPr/>
        </p:nvSpPr>
        <p:spPr bwMode="auto">
          <a:xfrm>
            <a:off x="785786" y="1500174"/>
            <a:ext cx="7653338"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marL="342900" indent="-342900" eaLnBrk="0" fontAlgn="base" hangingPunct="0">
              <a:spcBef>
                <a:spcPct val="20000"/>
              </a:spcBef>
              <a:spcAft>
                <a:spcPct val="0"/>
              </a:spcAft>
              <a:buFontTx/>
              <a:buChar char="•"/>
            </a:pPr>
            <a:r>
              <a:rPr lang="tr-TR" sz="2800" b="1" dirty="0">
                <a:latin typeface="Calibri" pitchFamily="34" charset="0"/>
              </a:rPr>
              <a:t>Yaralının kıyafetlerini ve şahsi eşyalarını dikkatlice çıkartın, torbalayın, emniyetli bir şekilde depolayın (</a:t>
            </a:r>
            <a:r>
              <a:rPr lang="tr-TR" sz="2800" b="1" dirty="0" err="1">
                <a:latin typeface="Calibri" pitchFamily="34" charset="0"/>
              </a:rPr>
              <a:t>kontaminasyon</a:t>
            </a:r>
            <a:r>
              <a:rPr lang="tr-TR" sz="2800" b="1" dirty="0">
                <a:latin typeface="Calibri" pitchFamily="34" charset="0"/>
              </a:rPr>
              <a:t> %95 azaltılır)</a:t>
            </a:r>
          </a:p>
          <a:p>
            <a:pPr marL="342900" indent="-342900" eaLnBrk="0" fontAlgn="base" hangingPunct="0">
              <a:spcBef>
                <a:spcPct val="20000"/>
              </a:spcBef>
              <a:spcAft>
                <a:spcPct val="0"/>
              </a:spcAft>
            </a:pPr>
            <a:endParaRPr lang="en-US" sz="1600" b="1" dirty="0">
              <a:latin typeface="Calibri" pitchFamily="34" charset="0"/>
            </a:endParaRPr>
          </a:p>
          <a:p>
            <a:pPr marL="342900" indent="-342900" eaLnBrk="0" fontAlgn="base" hangingPunct="0">
              <a:spcBef>
                <a:spcPct val="20000"/>
              </a:spcBef>
              <a:spcAft>
                <a:spcPct val="0"/>
              </a:spcAft>
              <a:buFontTx/>
              <a:buChar char="•"/>
            </a:pPr>
            <a:r>
              <a:rPr lang="tr-TR" sz="2800" b="1" dirty="0">
                <a:latin typeface="Calibri" pitchFamily="34" charset="0"/>
              </a:rPr>
              <a:t>Yaralıdan mümkünse biyolojik örnekler alın (nazal </a:t>
            </a:r>
            <a:r>
              <a:rPr lang="tr-TR" sz="2800" b="1" dirty="0" err="1">
                <a:latin typeface="Calibri" pitchFamily="34" charset="0"/>
              </a:rPr>
              <a:t>sürüntü</a:t>
            </a:r>
            <a:r>
              <a:rPr lang="tr-TR" sz="2800" b="1" dirty="0">
                <a:latin typeface="Calibri" pitchFamily="34" charset="0"/>
              </a:rPr>
              <a:t>)</a:t>
            </a:r>
          </a:p>
          <a:p>
            <a:pPr marL="342900" indent="-342900" eaLnBrk="0" fontAlgn="base" hangingPunct="0">
              <a:lnSpc>
                <a:spcPct val="150000"/>
              </a:lnSpc>
              <a:spcBef>
                <a:spcPct val="20000"/>
              </a:spcBef>
              <a:spcAft>
                <a:spcPct val="0"/>
              </a:spcAft>
            </a:pPr>
            <a:endParaRPr lang="en-US" sz="1600" b="1" dirty="0">
              <a:latin typeface="Calibri" pitchFamily="34" charset="0"/>
            </a:endParaRPr>
          </a:p>
          <a:p>
            <a:pPr marL="342900" indent="-342900" eaLnBrk="0" fontAlgn="base" hangingPunct="0">
              <a:lnSpc>
                <a:spcPct val="150000"/>
              </a:lnSpc>
              <a:spcBef>
                <a:spcPct val="20000"/>
              </a:spcBef>
              <a:spcAft>
                <a:spcPct val="0"/>
              </a:spcAft>
              <a:buFontTx/>
              <a:buChar char="•"/>
            </a:pPr>
            <a:r>
              <a:rPr lang="tr-TR" sz="2800" b="1" dirty="0">
                <a:latin typeface="Calibri" pitchFamily="34" charset="0"/>
              </a:rPr>
              <a:t>Yabancı cisimleri aksi söylenene kadar radyoaktif materyalmiş gibi yaklaşın</a:t>
            </a:r>
          </a:p>
          <a:p>
            <a:pPr marL="342900" indent="-342900" eaLnBrk="0" fontAlgn="base" hangingPunct="0">
              <a:lnSpc>
                <a:spcPct val="150000"/>
              </a:lnSpc>
              <a:spcBef>
                <a:spcPct val="20000"/>
              </a:spcBef>
              <a:spcAft>
                <a:spcPct val="0"/>
              </a:spcAft>
            </a:pPr>
            <a:endParaRPr lang="en-US" sz="1600" b="1" dirty="0">
              <a:latin typeface="Calibri" pitchFamily="34" charset="0"/>
            </a:endParaRPr>
          </a:p>
        </p:txBody>
      </p:sp>
    </p:spTree>
    <p:extLst>
      <p:ext uri="{BB962C8B-B14F-4D97-AF65-F5344CB8AC3E}">
        <p14:creationId xmlns:p14="http://schemas.microsoft.com/office/powerpoint/2010/main" val="2788548976"/>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eaLnBrk="0" fontAlgn="base" hangingPunct="0">
              <a:lnSpc>
                <a:spcPct val="150000"/>
              </a:lnSpc>
              <a:spcAft>
                <a:spcPct val="0"/>
              </a:spcAft>
              <a:buFontTx/>
              <a:buChar char="•"/>
            </a:pPr>
            <a:r>
              <a:rPr lang="en-US" sz="2800" b="1" dirty="0" smtClean="0">
                <a:latin typeface="Calibri" pitchFamily="34" charset="0"/>
              </a:rPr>
              <a:t>D</a:t>
            </a:r>
            <a:r>
              <a:rPr lang="tr-TR" sz="2800" b="1" dirty="0" err="1" smtClean="0">
                <a:latin typeface="Calibri" pitchFamily="34" charset="0"/>
              </a:rPr>
              <a:t>ekontaminasyon</a:t>
            </a:r>
            <a:r>
              <a:rPr lang="tr-TR" sz="2800" b="1" dirty="0" smtClean="0">
                <a:latin typeface="Calibri" pitchFamily="34" charset="0"/>
              </a:rPr>
              <a:t> önceliği</a:t>
            </a:r>
            <a:r>
              <a:rPr lang="en-US" sz="2800" b="1" dirty="0" smtClean="0">
                <a:latin typeface="Calibri" pitchFamily="34" charset="0"/>
              </a:rPr>
              <a:t>: </a:t>
            </a:r>
          </a:p>
          <a:p>
            <a:pPr lvl="1" eaLnBrk="0" fontAlgn="base" hangingPunct="0">
              <a:lnSpc>
                <a:spcPct val="150000"/>
              </a:lnSpc>
              <a:spcAft>
                <a:spcPct val="0"/>
              </a:spcAft>
              <a:buFontTx/>
              <a:buChar char="–"/>
            </a:pPr>
            <a:r>
              <a:rPr lang="tr-TR" b="1" dirty="0" smtClean="0">
                <a:latin typeface="Calibri" pitchFamily="34" charset="0"/>
              </a:rPr>
              <a:t>Önce yaralar sonra sağlam cilt</a:t>
            </a:r>
            <a:r>
              <a:rPr lang="en-US" b="1" dirty="0" smtClean="0">
                <a:latin typeface="Calibri" pitchFamily="34" charset="0"/>
              </a:rPr>
              <a:t> </a:t>
            </a:r>
          </a:p>
          <a:p>
            <a:pPr lvl="1" eaLnBrk="0" fontAlgn="base" hangingPunct="0">
              <a:lnSpc>
                <a:spcPct val="150000"/>
              </a:lnSpc>
              <a:spcAft>
                <a:spcPct val="0"/>
              </a:spcAft>
              <a:buFontTx/>
              <a:buChar char="–"/>
            </a:pPr>
            <a:r>
              <a:rPr lang="tr-TR" b="1" dirty="0" smtClean="0">
                <a:latin typeface="Calibri" pitchFamily="34" charset="0"/>
              </a:rPr>
              <a:t>En fazla </a:t>
            </a:r>
            <a:r>
              <a:rPr lang="tr-TR" b="1" dirty="0" err="1" smtClean="0">
                <a:latin typeface="Calibri" pitchFamily="34" charset="0"/>
              </a:rPr>
              <a:t>kontamine</a:t>
            </a:r>
            <a:r>
              <a:rPr lang="tr-TR" b="1" dirty="0" smtClean="0">
                <a:latin typeface="Calibri" pitchFamily="34" charset="0"/>
              </a:rPr>
              <a:t> olan bölgeden başlayın</a:t>
            </a:r>
          </a:p>
          <a:p>
            <a:pPr lvl="1" eaLnBrk="0" fontAlgn="base" hangingPunct="0">
              <a:lnSpc>
                <a:spcPct val="150000"/>
              </a:lnSpc>
              <a:spcAft>
                <a:spcPct val="0"/>
              </a:spcAft>
            </a:pPr>
            <a:endParaRPr lang="en-US" b="1" dirty="0" smtClean="0">
              <a:latin typeface="Calibri" pitchFamily="34" charset="0"/>
            </a:endParaRPr>
          </a:p>
          <a:p>
            <a:pPr eaLnBrk="0" fontAlgn="base" hangingPunct="0">
              <a:lnSpc>
                <a:spcPct val="150000"/>
              </a:lnSpc>
              <a:spcAft>
                <a:spcPct val="0"/>
              </a:spcAft>
              <a:buFontTx/>
              <a:buChar char="•"/>
            </a:pPr>
            <a:r>
              <a:rPr lang="tr-TR" sz="2800" b="1" dirty="0" smtClean="0">
                <a:latin typeface="Calibri" pitchFamily="34" charset="0"/>
              </a:rPr>
              <a:t>Her yaralıdan sonra dış eldivenleri değiştirin</a:t>
            </a:r>
            <a:endParaRPr lang="en-US" sz="2800" b="1" dirty="0" smtClean="0">
              <a:latin typeface="Calibri" pitchFamily="34" charset="0"/>
            </a:endParaRP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idx="1"/>
          </p:nvPr>
        </p:nvSpPr>
        <p:spPr>
          <a:xfrm>
            <a:off x="285720" y="1000108"/>
            <a:ext cx="8399463" cy="5105400"/>
          </a:xfrm>
          <a:noFill/>
        </p:spPr>
        <p:txBody>
          <a:bodyPr lIns="90488" tIns="44450" rIns="90488" bIns="44450">
            <a:normAutofit fontScale="85000" lnSpcReduction="20000"/>
          </a:bodyPr>
          <a:lstStyle/>
          <a:p>
            <a:pPr>
              <a:lnSpc>
                <a:spcPct val="150000"/>
              </a:lnSpc>
            </a:pPr>
            <a:r>
              <a:rPr lang="tr-TR" sz="2800" b="1" dirty="0" err="1" smtClean="0">
                <a:latin typeface="Calibri" pitchFamily="34" charset="0"/>
              </a:rPr>
              <a:t>Kontaminasyonu</a:t>
            </a:r>
            <a:r>
              <a:rPr lang="tr-TR" sz="2800" b="1" dirty="0" smtClean="0">
                <a:latin typeface="Calibri" pitchFamily="34" charset="0"/>
              </a:rPr>
              <a:t> en aza indirmek için bıyık ve sakalları elektrikli makine yardımı ile </a:t>
            </a:r>
            <a:r>
              <a:rPr lang="tr-TR" sz="2800" b="1" dirty="0" err="1" smtClean="0">
                <a:latin typeface="Calibri" pitchFamily="34" charset="0"/>
              </a:rPr>
              <a:t>traş</a:t>
            </a:r>
            <a:r>
              <a:rPr lang="tr-TR" sz="2800" b="1" dirty="0" smtClean="0">
                <a:latin typeface="Calibri" pitchFamily="34" charset="0"/>
              </a:rPr>
              <a:t> edin </a:t>
            </a:r>
          </a:p>
          <a:p>
            <a:pPr>
              <a:lnSpc>
                <a:spcPct val="150000"/>
              </a:lnSpc>
            </a:pPr>
            <a:r>
              <a:rPr lang="tr-TR" sz="3000" b="1" dirty="0" err="1" smtClean="0">
                <a:latin typeface="Calibri" pitchFamily="34" charset="0"/>
              </a:rPr>
              <a:t>Kontamine</a:t>
            </a:r>
            <a:r>
              <a:rPr lang="tr-TR" sz="3000" b="1" dirty="0" smtClean="0">
                <a:latin typeface="Calibri" pitchFamily="34" charset="0"/>
              </a:rPr>
              <a:t> olmayan yaraları su geçirmez malzeme ile kapatın</a:t>
            </a:r>
            <a:r>
              <a:rPr lang="en-US" sz="3000" b="1" dirty="0" smtClean="0">
                <a:latin typeface="Calibri" pitchFamily="34" charset="0"/>
              </a:rPr>
              <a:t> </a:t>
            </a:r>
          </a:p>
          <a:p>
            <a:pPr>
              <a:lnSpc>
                <a:spcPct val="150000"/>
              </a:lnSpc>
            </a:pPr>
            <a:r>
              <a:rPr lang="tr-TR" sz="3000" b="1" dirty="0" err="1" smtClean="0">
                <a:latin typeface="Calibri" pitchFamily="34" charset="0"/>
              </a:rPr>
              <a:t>Kontamine</a:t>
            </a:r>
            <a:r>
              <a:rPr lang="tr-TR" sz="3000" b="1" dirty="0" smtClean="0">
                <a:latin typeface="Calibri" pitchFamily="34" charset="0"/>
              </a:rPr>
              <a:t> yaralar:</a:t>
            </a:r>
            <a:endParaRPr lang="en-US" sz="3000" b="1" dirty="0" smtClean="0">
              <a:latin typeface="Calibri" pitchFamily="34" charset="0"/>
            </a:endParaRPr>
          </a:p>
          <a:p>
            <a:pPr lvl="1">
              <a:lnSpc>
                <a:spcPct val="150000"/>
              </a:lnSpc>
            </a:pPr>
            <a:r>
              <a:rPr lang="tr-TR" sz="3000" b="1" dirty="0" smtClean="0">
                <a:latin typeface="Calibri" pitchFamily="34" charset="0"/>
              </a:rPr>
              <a:t>Steril malzeme ile </a:t>
            </a:r>
            <a:r>
              <a:rPr lang="tr-TR" sz="3000" b="1" dirty="0" err="1" smtClean="0">
                <a:latin typeface="Calibri" pitchFamily="34" charset="0"/>
              </a:rPr>
              <a:t>irrige</a:t>
            </a:r>
            <a:r>
              <a:rPr lang="tr-TR" sz="3000" b="1" dirty="0" smtClean="0">
                <a:latin typeface="Calibri" pitchFamily="34" charset="0"/>
              </a:rPr>
              <a:t> edin, ılık su sabun olabilir</a:t>
            </a:r>
            <a:endParaRPr lang="en-US" sz="3000" b="1" dirty="0" smtClean="0">
              <a:latin typeface="Calibri" pitchFamily="34" charset="0"/>
            </a:endParaRPr>
          </a:p>
          <a:p>
            <a:pPr lvl="1">
              <a:lnSpc>
                <a:spcPct val="150000"/>
              </a:lnSpc>
            </a:pPr>
            <a:r>
              <a:rPr lang="tr-TR" sz="3000" b="1" dirty="0" smtClean="0">
                <a:latin typeface="Calibri" pitchFamily="34" charset="0"/>
              </a:rPr>
              <a:t>Uzman hekime danıştıktan sonra </a:t>
            </a:r>
            <a:r>
              <a:rPr lang="tr-TR" sz="3000" b="1" dirty="0" err="1" smtClean="0">
                <a:latin typeface="Calibri" pitchFamily="34" charset="0"/>
              </a:rPr>
              <a:t>kontamine</a:t>
            </a:r>
            <a:r>
              <a:rPr lang="tr-TR" sz="3000" b="1" dirty="0" smtClean="0">
                <a:latin typeface="Calibri" pitchFamily="34" charset="0"/>
              </a:rPr>
              <a:t> </a:t>
            </a:r>
            <a:r>
              <a:rPr lang="tr-TR" sz="3000" b="1" dirty="0" err="1" smtClean="0">
                <a:latin typeface="Calibri" pitchFamily="34" charset="0"/>
              </a:rPr>
              <a:t>debridmanları</a:t>
            </a:r>
            <a:r>
              <a:rPr lang="tr-TR" sz="3000" b="1" dirty="0" smtClean="0">
                <a:latin typeface="Calibri" pitchFamily="34" charset="0"/>
              </a:rPr>
              <a:t> uzaklaştırın ve güvenli bir yerde</a:t>
            </a:r>
            <a:r>
              <a:rPr lang="tr-TR" sz="3000" dirty="0" smtClean="0">
                <a:latin typeface="Calibri" pitchFamily="34" charset="0"/>
              </a:rPr>
              <a:t> </a:t>
            </a:r>
            <a:r>
              <a:rPr lang="tr-TR" sz="3000" b="1" dirty="0" smtClean="0">
                <a:latin typeface="Calibri" pitchFamily="34" charset="0"/>
              </a:rPr>
              <a:t>biriktirin</a:t>
            </a:r>
            <a:endParaRPr lang="en-US" sz="3000" b="1" dirty="0" smtClean="0">
              <a:latin typeface="Calibri" pitchFamily="34" charset="0"/>
            </a:endParaRPr>
          </a:p>
          <a:p>
            <a:pPr>
              <a:lnSpc>
                <a:spcPct val="80000"/>
              </a:lnSpc>
            </a:pPr>
            <a:endParaRPr lang="en-US" sz="1600" dirty="0" smtClean="0">
              <a:latin typeface="Arial" charset="0"/>
            </a:endParaRPr>
          </a:p>
        </p:txBody>
      </p:sp>
    </p:spTree>
    <p:extLst>
      <p:ext uri="{BB962C8B-B14F-4D97-AF65-F5344CB8AC3E}">
        <p14:creationId xmlns:p14="http://schemas.microsoft.com/office/powerpoint/2010/main" val="614958281"/>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nSpc>
                <a:spcPct val="150000"/>
              </a:lnSpc>
            </a:pPr>
            <a:r>
              <a:rPr lang="en-US" b="1" dirty="0" smtClean="0">
                <a:latin typeface="Arial" charset="0"/>
              </a:rPr>
              <a:t>A</a:t>
            </a:r>
            <a:r>
              <a:rPr lang="tr-TR" b="1" dirty="0" err="1" smtClean="0">
                <a:latin typeface="Arial" charset="0"/>
              </a:rPr>
              <a:t>gresif</a:t>
            </a:r>
            <a:r>
              <a:rPr lang="tr-TR" b="1" dirty="0" smtClean="0">
                <a:latin typeface="Arial" charset="0"/>
              </a:rPr>
              <a:t> müdahaleden kaçının</a:t>
            </a:r>
            <a:endParaRPr lang="en-US" b="1" dirty="0" smtClean="0">
              <a:latin typeface="Arial" charset="0"/>
            </a:endParaRPr>
          </a:p>
          <a:p>
            <a:pPr>
              <a:lnSpc>
                <a:spcPct val="150000"/>
              </a:lnSpc>
            </a:pPr>
            <a:r>
              <a:rPr lang="tr-TR" b="1" dirty="0" smtClean="0">
                <a:latin typeface="Arial" charset="0"/>
              </a:rPr>
              <a:t>Sık sık temizlik malzemesini değiştirin</a:t>
            </a:r>
            <a:endParaRPr lang="en-US" b="1" dirty="0" smtClean="0">
              <a:latin typeface="Arial" charset="0"/>
            </a:endParaRPr>
          </a:p>
          <a:p>
            <a:pPr>
              <a:lnSpc>
                <a:spcPct val="150000"/>
              </a:lnSpc>
            </a:pPr>
            <a:r>
              <a:rPr lang="tr-TR" b="1" dirty="0" smtClean="0">
                <a:latin typeface="Arial" charset="0"/>
              </a:rPr>
              <a:t>Saçlı deri ve sağlam cildi su ve sabun ile </a:t>
            </a:r>
            <a:r>
              <a:rPr lang="tr-TR" b="1" dirty="0" err="1" smtClean="0">
                <a:latin typeface="Arial" charset="0"/>
              </a:rPr>
              <a:t>dekontamine</a:t>
            </a:r>
            <a:r>
              <a:rPr lang="tr-TR" b="1" dirty="0" smtClean="0">
                <a:latin typeface="Arial" charset="0"/>
              </a:rPr>
              <a:t> edin</a:t>
            </a:r>
          </a:p>
          <a:p>
            <a:pPr>
              <a:lnSpc>
                <a:spcPct val="150000"/>
              </a:lnSpc>
            </a:pPr>
            <a:r>
              <a:rPr lang="tr-TR" b="1" dirty="0" smtClean="0">
                <a:latin typeface="Arial" charset="0"/>
              </a:rPr>
              <a:t>Temizlenmiş ve pansumanı yapılmış yaraları su geçirmez malzeme ile kapatın</a:t>
            </a:r>
          </a:p>
          <a:p>
            <a:pPr>
              <a:lnSpc>
                <a:spcPct val="150000"/>
              </a:lnSpc>
            </a:pPr>
            <a:r>
              <a:rPr lang="tr-TR" b="1" dirty="0" smtClean="0">
                <a:latin typeface="Arial" charset="0"/>
              </a:rPr>
              <a:t>IŞINLANMADA DEKONTAMİNASYON GEREKMEZ</a:t>
            </a:r>
            <a:endParaRPr lang="en-US" b="1" dirty="0" smtClean="0">
              <a:latin typeface="Arial" charset="0"/>
            </a:endParaRPr>
          </a:p>
          <a:p>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a:buNone/>
            </a:pPr>
            <a:r>
              <a:rPr lang="tr-TR" sz="4400" b="1" dirty="0" smtClean="0">
                <a:ln w="10541" cmpd="sng">
                  <a:solidFill>
                    <a:schemeClr val="accent1">
                      <a:shade val="88000"/>
                      <a:satMod val="110000"/>
                    </a:schemeClr>
                  </a:solidFill>
                  <a:prstDash val="solid"/>
                </a:ln>
              </a:rPr>
              <a:t>            TEŞEKKÜRLER…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2" name="Text Box 4"/>
          <p:cNvSpPr txBox="1">
            <a:spLocks noChangeArrowheads="1"/>
          </p:cNvSpPr>
          <p:nvPr/>
        </p:nvSpPr>
        <p:spPr bwMode="auto">
          <a:xfrm>
            <a:off x="357188" y="1285875"/>
            <a:ext cx="8429625" cy="1570038"/>
          </a:xfrm>
          <a:prstGeom prst="rect">
            <a:avLst/>
          </a:prstGeom>
          <a:noFill/>
          <a:ln>
            <a:noFill/>
          </a:ln>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60000" indent="-360000" algn="just">
              <a:spcBef>
                <a:spcPts val="600"/>
              </a:spcBef>
              <a:spcAft>
                <a:spcPts val="600"/>
              </a:spcAft>
              <a:buClr>
                <a:srgbClr val="003399"/>
              </a:buClr>
              <a:buSzPct val="65000"/>
              <a:defRPr/>
            </a:pPr>
            <a:r>
              <a:rPr lang="tr-TR" sz="2800" b="1" dirty="0" smtClean="0">
                <a:solidFill>
                  <a:srgbClr val="003399"/>
                </a:solidFill>
                <a:latin typeface="+mj-lt"/>
              </a:rPr>
              <a:t>İyonlaştırıcı radyasyon;</a:t>
            </a:r>
          </a:p>
          <a:p>
            <a:pPr marL="360000" indent="-360000" algn="just">
              <a:spcBef>
                <a:spcPts val="600"/>
              </a:spcBef>
              <a:spcAft>
                <a:spcPts val="600"/>
              </a:spcAft>
              <a:buClr>
                <a:srgbClr val="003399"/>
              </a:buClr>
              <a:buSzPct val="65000"/>
              <a:buFont typeface="Wingdings" pitchFamily="2" charset="2"/>
              <a:buChar char="n"/>
              <a:defRPr/>
            </a:pPr>
            <a:r>
              <a:rPr lang="tr-TR" sz="2400" dirty="0" smtClean="0">
                <a:latin typeface="+mj-lt"/>
              </a:rPr>
              <a:t>Duyu organları ile tespit edilemez.</a:t>
            </a:r>
          </a:p>
          <a:p>
            <a:pPr marL="360000" indent="-360000" algn="just">
              <a:spcBef>
                <a:spcPts val="600"/>
              </a:spcBef>
              <a:spcAft>
                <a:spcPts val="600"/>
              </a:spcAft>
              <a:buClr>
                <a:srgbClr val="003399"/>
              </a:buClr>
              <a:buSzPct val="65000"/>
              <a:buFont typeface="Wingdings" pitchFamily="2" charset="2"/>
              <a:buChar char="n"/>
              <a:defRPr/>
            </a:pPr>
            <a:r>
              <a:rPr lang="tr-TR" sz="2400" dirty="0" smtClean="0">
                <a:latin typeface="+mj-lt"/>
              </a:rPr>
              <a:t>Tespit için inceleme aletlerinin kullanılması gerekir. </a:t>
            </a:r>
          </a:p>
        </p:txBody>
      </p:sp>
      <p:sp>
        <p:nvSpPr>
          <p:cNvPr id="5" name="1 Başlık"/>
          <p:cNvSpPr txBox="1">
            <a:spLocks/>
          </p:cNvSpPr>
          <p:nvPr/>
        </p:nvSpPr>
        <p:spPr bwMode="auto">
          <a:xfrm>
            <a:off x="214313" y="285750"/>
            <a:ext cx="8243887" cy="714375"/>
          </a:xfrm>
          <a:prstGeom prst="rect">
            <a:avLst/>
          </a:prstGeom>
          <a:noFill/>
          <a:ln>
            <a:noFill/>
          </a:ln>
          <a:extLst/>
        </p:spPr>
        <p:txBody>
          <a:bodyPr anchor="ctr">
            <a:normAutofit/>
          </a:bodyPr>
          <a:lstStyle/>
          <a:p>
            <a:pPr>
              <a:defRPr/>
            </a:pPr>
            <a:r>
              <a:rPr lang="tr-TR" sz="3600" b="1" dirty="0">
                <a:solidFill>
                  <a:schemeClr val="bg1"/>
                </a:solidFill>
                <a:latin typeface="+mj-lt"/>
                <a:ea typeface="+mj-ea"/>
                <a:cs typeface="+mj-cs"/>
              </a:rPr>
              <a:t>İyonlaştırıcı radyasyon nasıl tespit edilir?</a:t>
            </a:r>
          </a:p>
        </p:txBody>
      </p:sp>
      <p:pic>
        <p:nvPicPr>
          <p:cNvPr id="104453" name="Picture 2"/>
          <p:cNvPicPr>
            <a:picLocks noChangeAspect="1" noChangeArrowheads="1"/>
          </p:cNvPicPr>
          <p:nvPr/>
        </p:nvPicPr>
        <p:blipFill>
          <a:blip r:embed="rId2"/>
          <a:srcRect/>
          <a:stretch>
            <a:fillRect/>
          </a:stretch>
        </p:blipFill>
        <p:spPr bwMode="auto">
          <a:xfrm>
            <a:off x="5162550" y="3500438"/>
            <a:ext cx="3338513" cy="1133475"/>
          </a:xfrm>
          <a:prstGeom prst="rect">
            <a:avLst/>
          </a:prstGeom>
          <a:noFill/>
          <a:ln w="9525">
            <a:noFill/>
            <a:miter lim="800000"/>
            <a:headEnd/>
            <a:tailEnd/>
          </a:ln>
        </p:spPr>
      </p:pic>
      <p:pic>
        <p:nvPicPr>
          <p:cNvPr id="104454" name="Picture 3"/>
          <p:cNvPicPr>
            <a:picLocks noChangeAspect="1" noChangeArrowheads="1"/>
          </p:cNvPicPr>
          <p:nvPr/>
        </p:nvPicPr>
        <p:blipFill>
          <a:blip r:embed="rId3"/>
          <a:srcRect/>
          <a:stretch>
            <a:fillRect/>
          </a:stretch>
        </p:blipFill>
        <p:spPr bwMode="auto">
          <a:xfrm>
            <a:off x="1628775" y="3289300"/>
            <a:ext cx="1371600" cy="1497013"/>
          </a:xfrm>
          <a:prstGeom prst="rect">
            <a:avLst/>
          </a:prstGeom>
          <a:noFill/>
          <a:ln w="9525">
            <a:noFill/>
            <a:miter lim="800000"/>
            <a:headEnd/>
            <a:tailEnd/>
          </a:ln>
        </p:spPr>
      </p:pic>
      <p:sp>
        <p:nvSpPr>
          <p:cNvPr id="7" name="Text Box 4"/>
          <p:cNvSpPr txBox="1">
            <a:spLocks noChangeArrowheads="1"/>
          </p:cNvSpPr>
          <p:nvPr/>
        </p:nvSpPr>
        <p:spPr bwMode="auto">
          <a:xfrm>
            <a:off x="0" y="5253038"/>
            <a:ext cx="4572000" cy="461962"/>
          </a:xfrm>
          <a:prstGeom prst="rect">
            <a:avLst/>
          </a:prstGeom>
          <a:noFill/>
          <a:ln>
            <a:noFill/>
          </a:ln>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r>
              <a:rPr lang="tr-TR" sz="2400" b="1" dirty="0" smtClean="0">
                <a:solidFill>
                  <a:srgbClr val="003399"/>
                </a:solidFill>
                <a:latin typeface="+mj-lt"/>
              </a:rPr>
              <a:t>Kokusunu alamazsınız</a:t>
            </a:r>
          </a:p>
        </p:txBody>
      </p:sp>
      <p:sp>
        <p:nvSpPr>
          <p:cNvPr id="9" name="8 Simge &quot;Yok&quot;"/>
          <p:cNvSpPr/>
          <p:nvPr/>
        </p:nvSpPr>
        <p:spPr>
          <a:xfrm>
            <a:off x="1071563" y="2857500"/>
            <a:ext cx="2428875" cy="2428875"/>
          </a:xfrm>
          <a:prstGeom prst="noSmoking">
            <a:avLst>
              <a:gd name="adj" fmla="val 8520"/>
            </a:avLst>
          </a:prstGeom>
          <a:solidFill>
            <a:srgbClr val="FF66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tr-T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0" name="9 Simge &quot;Yok&quot;"/>
          <p:cNvSpPr/>
          <p:nvPr/>
        </p:nvSpPr>
        <p:spPr>
          <a:xfrm>
            <a:off x="5572125" y="2857500"/>
            <a:ext cx="2428875" cy="2428875"/>
          </a:xfrm>
          <a:prstGeom prst="noSmoking">
            <a:avLst>
              <a:gd name="adj" fmla="val 8520"/>
            </a:avLst>
          </a:prstGeom>
          <a:solidFill>
            <a:srgbClr val="FF66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tr-T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1" name="Text Box 4"/>
          <p:cNvSpPr txBox="1">
            <a:spLocks noChangeArrowheads="1"/>
          </p:cNvSpPr>
          <p:nvPr/>
        </p:nvSpPr>
        <p:spPr bwMode="auto">
          <a:xfrm>
            <a:off x="4562475" y="5286388"/>
            <a:ext cx="4581525" cy="461962"/>
          </a:xfrm>
          <a:prstGeom prst="rect">
            <a:avLst/>
          </a:prstGeom>
          <a:noFill/>
          <a:ln>
            <a:noFill/>
          </a:ln>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r>
              <a:rPr lang="tr-TR" sz="2400" b="1" dirty="0" smtClean="0">
                <a:solidFill>
                  <a:srgbClr val="003399"/>
                </a:solidFill>
                <a:latin typeface="+mj-lt"/>
              </a:rPr>
              <a:t>Göremezsiniz</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8372"/>
                                        </p:tgtEl>
                                        <p:attrNameLst>
                                          <p:attrName>style.visibility</p:attrName>
                                        </p:attrNameLst>
                                      </p:cBhvr>
                                      <p:to>
                                        <p:strVal val="visible"/>
                                      </p:to>
                                    </p:set>
                                    <p:animEffect transition="in" filter="slide(fromBottom)">
                                      <p:cBhvr>
                                        <p:cTn id="7" dur="500"/>
                                        <p:tgtEl>
                                          <p:spTgt spid="58372"/>
                                        </p:tgtEl>
                                      </p:cBhvr>
                                    </p:animEffect>
                                  </p:childTnLst>
                                </p:cTn>
                              </p:par>
                            </p:childTnLst>
                          </p:cTn>
                        </p:par>
                        <p:par>
                          <p:cTn id="8" fill="hold" nodeType="afterGroup">
                            <p:stCondLst>
                              <p:cond delay="500"/>
                            </p:stCondLst>
                            <p:childTnLst>
                              <p:par>
                                <p:cTn id="9" presetID="8" presetClass="emph" presetSubtype="0" fill="hold" nodeType="afterEffect">
                                  <p:stCondLst>
                                    <p:cond delay="0"/>
                                  </p:stCondLst>
                                  <p:childTnLst>
                                    <p:animRot by="10800000">
                                      <p:cBhvr>
                                        <p:cTn id="10" dur="2000" fill="hold"/>
                                        <p:tgtEl>
                                          <p:spTgt spid="9"/>
                                        </p:tgtEl>
                                        <p:attrNameLst>
                                          <p:attrName>r</p:attrName>
                                        </p:attrNameLst>
                                      </p:cBhvr>
                                    </p:animRot>
                                  </p:childTnLst>
                                </p:cTn>
                              </p:par>
                            </p:childTnLst>
                          </p:cTn>
                        </p:par>
                        <p:par>
                          <p:cTn id="11" fill="hold" nodeType="afterGroup">
                            <p:stCondLst>
                              <p:cond delay="2500"/>
                            </p:stCondLst>
                            <p:childTnLst>
                              <p:par>
                                <p:cTn id="12" presetID="8" presetClass="emph" presetSubtype="0" fill="hold" nodeType="afterEffect">
                                  <p:stCondLst>
                                    <p:cond delay="0"/>
                                  </p:stCondLst>
                                  <p:childTnLst>
                                    <p:animRot by="10800000">
                                      <p:cBhvr>
                                        <p:cTn id="13"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8"/>
          <p:cNvSpPr>
            <a:spLocks noChangeArrowheads="1"/>
          </p:cNvSpPr>
          <p:nvPr/>
        </p:nvSpPr>
        <p:spPr bwMode="auto">
          <a:xfrm>
            <a:off x="-50800" y="57150"/>
            <a:ext cx="9296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nchor="ctr"/>
          <a:lstStyle/>
          <a:p>
            <a:pPr algn="ctr" eaLnBrk="0" fontAlgn="base" hangingPunct="0">
              <a:spcBef>
                <a:spcPct val="0"/>
              </a:spcBef>
              <a:spcAft>
                <a:spcPct val="0"/>
              </a:spcAft>
            </a:pPr>
            <a:r>
              <a:rPr lang="tr-TR" sz="2800" b="1" dirty="0">
                <a:latin typeface="Arial" charset="0"/>
              </a:rPr>
              <a:t>RADYASYON MARUZİYETİ/</a:t>
            </a:r>
            <a:br>
              <a:rPr lang="tr-TR" sz="2800" b="1" dirty="0">
                <a:latin typeface="Arial" charset="0"/>
              </a:rPr>
            </a:br>
            <a:r>
              <a:rPr lang="tr-TR" sz="2800" b="1" dirty="0">
                <a:latin typeface="Arial" charset="0"/>
              </a:rPr>
              <a:t>KONTAMİNASYON KAYNAKLARI</a:t>
            </a:r>
            <a:endParaRPr lang="en-US" sz="2800" b="1" dirty="0">
              <a:latin typeface="Arial" charset="0"/>
            </a:endParaRPr>
          </a:p>
        </p:txBody>
      </p:sp>
      <p:sp>
        <p:nvSpPr>
          <p:cNvPr id="20483" name="Rectangle 29"/>
          <p:cNvSpPr>
            <a:spLocks noChangeArrowheads="1"/>
          </p:cNvSpPr>
          <p:nvPr/>
        </p:nvSpPr>
        <p:spPr bwMode="auto">
          <a:xfrm>
            <a:off x="88900" y="1500174"/>
            <a:ext cx="6781800" cy="5611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marL="342900" indent="-342900" eaLnBrk="0" fontAlgn="base" hangingPunct="0">
              <a:lnSpc>
                <a:spcPct val="80000"/>
              </a:lnSpc>
              <a:spcBef>
                <a:spcPct val="20000"/>
              </a:spcBef>
              <a:spcAft>
                <a:spcPct val="0"/>
              </a:spcAft>
              <a:buFontTx/>
              <a:buChar char="•"/>
            </a:pPr>
            <a:r>
              <a:rPr lang="tr-TR" sz="2400" b="1" dirty="0">
                <a:latin typeface="Arial" charset="0"/>
              </a:rPr>
              <a:t>Kazalar</a:t>
            </a:r>
            <a:endParaRPr lang="en-US" sz="2400" b="1" dirty="0">
              <a:latin typeface="Arial" charset="0"/>
            </a:endParaRPr>
          </a:p>
          <a:p>
            <a:pPr marL="742950" lvl="1" indent="-285750" eaLnBrk="0" fontAlgn="base" hangingPunct="0">
              <a:lnSpc>
                <a:spcPct val="80000"/>
              </a:lnSpc>
              <a:spcBef>
                <a:spcPct val="20000"/>
              </a:spcBef>
              <a:spcAft>
                <a:spcPct val="0"/>
              </a:spcAft>
              <a:buFontTx/>
              <a:buChar char="–"/>
            </a:pPr>
            <a:r>
              <a:rPr lang="en-US" sz="2400" b="1" dirty="0">
                <a:latin typeface="Arial" charset="0"/>
              </a:rPr>
              <a:t>N</a:t>
            </a:r>
            <a:r>
              <a:rPr lang="tr-TR" sz="2400" b="1" dirty="0" err="1">
                <a:latin typeface="Arial" charset="0"/>
              </a:rPr>
              <a:t>ükleer</a:t>
            </a:r>
            <a:r>
              <a:rPr lang="tr-TR" sz="2400" b="1" dirty="0">
                <a:latin typeface="Arial" charset="0"/>
              </a:rPr>
              <a:t> reaktörler</a:t>
            </a:r>
            <a:endParaRPr lang="en-US" sz="2400" b="1" dirty="0">
              <a:latin typeface="Arial" charset="0"/>
            </a:endParaRPr>
          </a:p>
          <a:p>
            <a:pPr marL="742950" lvl="1" indent="-285750" eaLnBrk="0" fontAlgn="base" hangingPunct="0">
              <a:lnSpc>
                <a:spcPct val="80000"/>
              </a:lnSpc>
              <a:spcBef>
                <a:spcPct val="20000"/>
              </a:spcBef>
              <a:spcAft>
                <a:spcPct val="0"/>
              </a:spcAft>
              <a:buFontTx/>
              <a:buChar char="–"/>
            </a:pPr>
            <a:r>
              <a:rPr lang="tr-TR" sz="2400" b="1" dirty="0">
                <a:latin typeface="Arial" charset="0"/>
              </a:rPr>
              <a:t>Tıbbi tedavi üniteleri (radyoterapi) </a:t>
            </a:r>
            <a:endParaRPr lang="en-US" sz="2400" b="1" dirty="0">
              <a:latin typeface="Arial" charset="0"/>
            </a:endParaRPr>
          </a:p>
          <a:p>
            <a:pPr marL="742950" lvl="1" indent="-285750" eaLnBrk="0" fontAlgn="base" hangingPunct="0">
              <a:lnSpc>
                <a:spcPct val="80000"/>
              </a:lnSpc>
              <a:spcBef>
                <a:spcPct val="20000"/>
              </a:spcBef>
              <a:spcAft>
                <a:spcPct val="0"/>
              </a:spcAft>
              <a:buFontTx/>
              <a:buChar char="–"/>
            </a:pPr>
            <a:r>
              <a:rPr lang="tr-TR" sz="2400" b="1" dirty="0">
                <a:latin typeface="Arial" charset="0"/>
              </a:rPr>
              <a:t>Endüstriyel radyasyon</a:t>
            </a:r>
            <a:endParaRPr lang="en-US" sz="2400" b="1" dirty="0">
              <a:latin typeface="Arial" charset="0"/>
            </a:endParaRPr>
          </a:p>
          <a:p>
            <a:pPr marL="742950" lvl="1" indent="-285750" eaLnBrk="0" fontAlgn="base" hangingPunct="0">
              <a:lnSpc>
                <a:spcPct val="80000"/>
              </a:lnSpc>
              <a:spcBef>
                <a:spcPct val="20000"/>
              </a:spcBef>
              <a:spcAft>
                <a:spcPct val="0"/>
              </a:spcAft>
              <a:buFontTx/>
              <a:buChar char="–"/>
            </a:pPr>
            <a:r>
              <a:rPr lang="tr-TR" sz="2400" b="1" dirty="0">
                <a:latin typeface="Arial" charset="0"/>
              </a:rPr>
              <a:t>Kaybolan/çalınan tıbbi/endüstriyel radyoaktif kaynaklar</a:t>
            </a:r>
            <a:endParaRPr lang="en-US" sz="2400" b="1" dirty="0">
              <a:latin typeface="Arial" charset="0"/>
            </a:endParaRPr>
          </a:p>
          <a:p>
            <a:pPr marL="742950" lvl="1" indent="-285750" eaLnBrk="0" fontAlgn="base" hangingPunct="0">
              <a:lnSpc>
                <a:spcPct val="80000"/>
              </a:lnSpc>
              <a:spcBef>
                <a:spcPct val="20000"/>
              </a:spcBef>
              <a:spcAft>
                <a:spcPct val="0"/>
              </a:spcAft>
              <a:buFontTx/>
              <a:buChar char="–"/>
            </a:pPr>
            <a:r>
              <a:rPr lang="tr-TR" sz="2400" b="1" dirty="0">
                <a:latin typeface="Arial" charset="0"/>
              </a:rPr>
              <a:t>Depolama, taşıma sırasında meydana gelen kazalar</a:t>
            </a:r>
          </a:p>
          <a:p>
            <a:pPr marL="742950" lvl="1" indent="-285750" eaLnBrk="0" fontAlgn="base" hangingPunct="0">
              <a:lnSpc>
                <a:spcPct val="80000"/>
              </a:lnSpc>
              <a:spcBef>
                <a:spcPct val="20000"/>
              </a:spcBef>
              <a:spcAft>
                <a:spcPct val="0"/>
              </a:spcAft>
              <a:buFontTx/>
              <a:buChar char="–"/>
            </a:pPr>
            <a:endParaRPr lang="en-US" sz="2400" b="1" dirty="0">
              <a:latin typeface="Arial" charset="0"/>
            </a:endParaRPr>
          </a:p>
          <a:p>
            <a:pPr marL="342900" indent="-342900" eaLnBrk="0" fontAlgn="base" hangingPunct="0">
              <a:lnSpc>
                <a:spcPct val="80000"/>
              </a:lnSpc>
              <a:spcBef>
                <a:spcPct val="20000"/>
              </a:spcBef>
              <a:spcAft>
                <a:spcPct val="0"/>
              </a:spcAft>
              <a:buFontTx/>
              <a:buChar char="•"/>
            </a:pPr>
            <a:r>
              <a:rPr lang="tr-TR" sz="2400" b="1" dirty="0">
                <a:latin typeface="Arial" charset="0"/>
              </a:rPr>
              <a:t>Terörizm</a:t>
            </a:r>
            <a:endParaRPr lang="en-US" sz="2400" b="1" dirty="0">
              <a:latin typeface="Arial" charset="0"/>
            </a:endParaRPr>
          </a:p>
          <a:p>
            <a:pPr marL="742950" lvl="1" indent="-285750" eaLnBrk="0" fontAlgn="base" hangingPunct="0">
              <a:lnSpc>
                <a:spcPct val="80000"/>
              </a:lnSpc>
              <a:spcBef>
                <a:spcPct val="20000"/>
              </a:spcBef>
              <a:spcAft>
                <a:spcPct val="0"/>
              </a:spcAft>
              <a:buFontTx/>
              <a:buChar char="–"/>
            </a:pPr>
            <a:r>
              <a:rPr lang="tr-TR" sz="2400" b="1" dirty="0">
                <a:latin typeface="Arial" charset="0"/>
              </a:rPr>
              <a:t>Kirli bomba</a:t>
            </a:r>
            <a:endParaRPr lang="en-US" sz="2400" b="1" dirty="0">
              <a:latin typeface="Arial" charset="0"/>
            </a:endParaRPr>
          </a:p>
          <a:p>
            <a:pPr marL="742950" lvl="1" indent="-285750" eaLnBrk="0" fontAlgn="base" hangingPunct="0">
              <a:lnSpc>
                <a:spcPct val="80000"/>
              </a:lnSpc>
              <a:spcBef>
                <a:spcPct val="20000"/>
              </a:spcBef>
              <a:spcAft>
                <a:spcPct val="0"/>
              </a:spcAft>
              <a:buFontTx/>
              <a:buChar char="–"/>
            </a:pPr>
            <a:r>
              <a:rPr lang="tr-TR" sz="2400" b="1" dirty="0">
                <a:latin typeface="Arial" charset="0"/>
              </a:rPr>
              <a:t>Nükleer tesislere saldırı, sabotaj</a:t>
            </a:r>
            <a:endParaRPr lang="en-US" sz="2400" b="1" dirty="0">
              <a:latin typeface="Arial" charset="0"/>
            </a:endParaRPr>
          </a:p>
          <a:p>
            <a:pPr marL="742950" lvl="1" indent="-285750" eaLnBrk="0" fontAlgn="base" hangingPunct="0">
              <a:lnSpc>
                <a:spcPct val="80000"/>
              </a:lnSpc>
              <a:spcBef>
                <a:spcPct val="20000"/>
              </a:spcBef>
              <a:spcAft>
                <a:spcPct val="0"/>
              </a:spcAft>
              <a:buFontTx/>
              <a:buChar char="–"/>
            </a:pPr>
            <a:r>
              <a:rPr lang="tr-TR" sz="2400" b="1" dirty="0">
                <a:latin typeface="Arial" charset="0"/>
              </a:rPr>
              <a:t>Düşük kudrette nükleer silahlar</a:t>
            </a:r>
            <a:endParaRPr lang="en-US" sz="2400" b="1" dirty="0">
              <a:latin typeface="Arial" charset="0"/>
            </a:endParaRPr>
          </a:p>
        </p:txBody>
      </p:sp>
      <p:sp>
        <p:nvSpPr>
          <p:cNvPr id="20484" name="AutoShape 30"/>
          <p:cNvSpPr>
            <a:spLocks noChangeArrowheads="1"/>
          </p:cNvSpPr>
          <p:nvPr/>
        </p:nvSpPr>
        <p:spPr bwMode="auto">
          <a:xfrm>
            <a:off x="7146925" y="2359025"/>
            <a:ext cx="1295400" cy="1295400"/>
          </a:xfrm>
          <a:prstGeom prst="diamond">
            <a:avLst/>
          </a:prstGeom>
          <a:solidFill>
            <a:srgbClr val="FFFFFF"/>
          </a:solidFill>
          <a:ln w="12700">
            <a:solidFill>
              <a:srgbClr val="FFFFFF"/>
            </a:solidFill>
            <a:miter lim="800000"/>
            <a:headEnd type="none" w="sm" len="sm"/>
            <a:tailEnd type="none" w="sm" len="sm"/>
          </a:ln>
        </p:spPr>
        <p:txBody>
          <a:bodyPr wrap="none" anchor="ctr"/>
          <a:lstStyle/>
          <a:p>
            <a:pPr algn="ctr" eaLnBrk="0" fontAlgn="base" hangingPunct="0">
              <a:spcBef>
                <a:spcPct val="0"/>
              </a:spcBef>
              <a:spcAft>
                <a:spcPct val="0"/>
              </a:spcAft>
            </a:pPr>
            <a:endParaRPr lang="tr-TR" sz="2400">
              <a:solidFill>
                <a:srgbClr val="000000"/>
              </a:solidFill>
            </a:endParaRPr>
          </a:p>
        </p:txBody>
      </p:sp>
      <p:pic>
        <p:nvPicPr>
          <p:cNvPr id="20485" name="Picture 31" descr="fi-explos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4500" y="4749800"/>
            <a:ext cx="22098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32" descr="rad2 transpo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7875" y="2325688"/>
            <a:ext cx="13589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BC75D048-C6B1-45E7-A285-02E847697B9E}" type="slidenum">
              <a:rPr lang="en-US" sz="1100" smtClean="0">
                <a:solidFill>
                  <a:srgbClr val="FFFFFF"/>
                </a:solidFill>
                <a:latin typeface="Arial" charset="0"/>
              </a:rPr>
              <a:pPr/>
              <a:t>6</a:t>
            </a:fld>
            <a:endParaRPr lang="en-US" sz="1100" smtClean="0">
              <a:solidFill>
                <a:srgbClr val="FFFFFF"/>
              </a:solidFill>
              <a:latin typeface="Arial" charset="0"/>
            </a:endParaRPr>
          </a:p>
        </p:txBody>
      </p:sp>
    </p:spTree>
    <p:extLst>
      <p:ext uri="{BB962C8B-B14F-4D97-AF65-F5344CB8AC3E}">
        <p14:creationId xmlns:p14="http://schemas.microsoft.com/office/powerpoint/2010/main" val="34124479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Kirli bomba</a:t>
            </a:r>
            <a:endParaRPr lang="tr-TR" b="1" dirty="0"/>
          </a:p>
        </p:txBody>
      </p:sp>
      <p:sp>
        <p:nvSpPr>
          <p:cNvPr id="3" name="İçerik Yer Tutucusu 2"/>
          <p:cNvSpPr>
            <a:spLocks noGrp="1"/>
          </p:cNvSpPr>
          <p:nvPr>
            <p:ph idx="1"/>
          </p:nvPr>
        </p:nvSpPr>
        <p:spPr/>
        <p:txBody>
          <a:bodyPr/>
          <a:lstStyle/>
          <a:p>
            <a:r>
              <a:rPr lang="tr-TR" dirty="0"/>
              <a:t>Genelde konvansiyonel bir bombanın radyolojik bir madde ile karışımı </a:t>
            </a:r>
            <a:r>
              <a:rPr lang="tr-TR" dirty="0" smtClean="0"/>
              <a:t>ile elde </a:t>
            </a:r>
            <a:r>
              <a:rPr lang="tr-TR" dirty="0"/>
              <a:t>e</a:t>
            </a:r>
            <a:r>
              <a:rPr lang="tr-TR" dirty="0" smtClean="0"/>
              <a:t>dilen bombalardır.</a:t>
            </a:r>
          </a:p>
        </p:txBody>
      </p:sp>
    </p:spTree>
    <p:extLst>
      <p:ext uri="{BB962C8B-B14F-4D97-AF65-F5344CB8AC3E}">
        <p14:creationId xmlns:p14="http://schemas.microsoft.com/office/powerpoint/2010/main" val="1251237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8"/>
          <p:cNvSpPr>
            <a:spLocks noChangeArrowheads="1"/>
          </p:cNvSpPr>
          <p:nvPr/>
        </p:nvSpPr>
        <p:spPr bwMode="auto">
          <a:xfrm>
            <a:off x="714348" y="1214422"/>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tr-TR" sz="2800" b="1" dirty="0">
                <a:latin typeface="Arial" charset="0"/>
              </a:rPr>
              <a:t>RADYASYON ÖLÇÜM YÖNTEMLERİ</a:t>
            </a:r>
          </a:p>
        </p:txBody>
      </p:sp>
      <p:sp>
        <p:nvSpPr>
          <p:cNvPr id="7" name="Rectangle 2"/>
          <p:cNvSpPr txBox="1">
            <a:spLocks noChangeArrowheads="1"/>
          </p:cNvSpPr>
          <p:nvPr/>
        </p:nvSpPr>
        <p:spPr bwMode="auto">
          <a:xfrm>
            <a:off x="1524000" y="3009900"/>
            <a:ext cx="7772400" cy="1143000"/>
          </a:xfrm>
          <a:prstGeom prst="rect">
            <a:avLst/>
          </a:prstGeom>
          <a:noFill/>
          <a:ln w="9525">
            <a:noFill/>
            <a:miter lim="800000"/>
            <a:headEnd/>
            <a:tailEnd/>
          </a:ln>
        </p:spPr>
        <p:txBody>
          <a:bodyPr/>
          <a:lstStyle/>
          <a:p>
            <a:pPr marL="342900" indent="-342900">
              <a:spcBef>
                <a:spcPct val="20000"/>
              </a:spcBef>
              <a:buFontTx/>
              <a:buChar char="•"/>
              <a:defRPr/>
            </a:pPr>
            <a:r>
              <a:rPr lang="tr-TR" sz="2800" b="1" kern="0" dirty="0" err="1">
                <a:latin typeface="Arial" pitchFamily="34" charset="0"/>
                <a:cs typeface="Arial" pitchFamily="34" charset="0"/>
              </a:rPr>
              <a:t>Geiger</a:t>
            </a:r>
            <a:r>
              <a:rPr lang="tr-TR" sz="2800" b="1" kern="0" dirty="0">
                <a:latin typeface="Arial" pitchFamily="34" charset="0"/>
                <a:cs typeface="Arial" pitchFamily="34" charset="0"/>
              </a:rPr>
              <a:t>- </a:t>
            </a:r>
            <a:r>
              <a:rPr lang="tr-TR" sz="2800" b="1" kern="0" dirty="0" err="1">
                <a:latin typeface="Arial" pitchFamily="34" charset="0"/>
                <a:cs typeface="Arial" pitchFamily="34" charset="0"/>
              </a:rPr>
              <a:t>Müller</a:t>
            </a:r>
            <a:r>
              <a:rPr lang="tr-TR" sz="2800" b="1" kern="0" dirty="0">
                <a:latin typeface="Arial" pitchFamily="34" charset="0"/>
                <a:cs typeface="Arial" pitchFamily="34" charset="0"/>
              </a:rPr>
              <a:t> </a:t>
            </a:r>
            <a:r>
              <a:rPr lang="tr-TR" sz="2800" b="1" kern="0" dirty="0" err="1">
                <a:latin typeface="Arial" pitchFamily="34" charset="0"/>
                <a:cs typeface="Arial" pitchFamily="34" charset="0"/>
              </a:rPr>
              <a:t>dedektörleri</a:t>
            </a:r>
            <a:r>
              <a:rPr lang="tr-TR" sz="2800" b="1" kern="0" dirty="0">
                <a:latin typeface="Arial" pitchFamily="34" charset="0"/>
                <a:cs typeface="Arial" pitchFamily="34" charset="0"/>
              </a:rPr>
              <a:t> (Alfa, Beta duyarlığı fazla, gamma duyarlığı azdır) </a:t>
            </a:r>
          </a:p>
          <a:p>
            <a:pPr marL="342900" indent="-342900">
              <a:spcBef>
                <a:spcPct val="20000"/>
              </a:spcBef>
              <a:buFontTx/>
              <a:buChar char="•"/>
              <a:defRPr/>
            </a:pPr>
            <a:endParaRPr lang="tr-TR" sz="2800" b="1" kern="0" dirty="0">
              <a:latin typeface="Arial" pitchFamily="34" charset="0"/>
              <a:cs typeface="Arial" pitchFamily="34" charset="0"/>
            </a:endParaRPr>
          </a:p>
          <a:p>
            <a:pPr marL="342900" indent="-342900">
              <a:spcBef>
                <a:spcPct val="20000"/>
              </a:spcBef>
              <a:buFontTx/>
              <a:buChar char="•"/>
              <a:defRPr/>
            </a:pPr>
            <a:r>
              <a:rPr lang="tr-TR" sz="2800" b="1" kern="0" dirty="0">
                <a:latin typeface="Arial" pitchFamily="34" charset="0"/>
                <a:cs typeface="Arial" pitchFamily="34" charset="0"/>
              </a:rPr>
              <a:t>Kişisel </a:t>
            </a:r>
            <a:r>
              <a:rPr lang="tr-TR" sz="2800" b="1" kern="0" dirty="0" err="1">
                <a:latin typeface="Arial" pitchFamily="34" charset="0"/>
                <a:cs typeface="Arial" pitchFamily="34" charset="0"/>
              </a:rPr>
              <a:t>dozimetre</a:t>
            </a:r>
            <a:r>
              <a:rPr lang="tr-TR" sz="2800" b="1" kern="0" dirty="0">
                <a:latin typeface="Arial" pitchFamily="34" charset="0"/>
                <a:cs typeface="Arial" pitchFamily="34" charset="0"/>
              </a:rPr>
              <a:t> (film, dijital)</a:t>
            </a:r>
            <a:br>
              <a:rPr lang="tr-TR" sz="2800" b="1" kern="0" dirty="0">
                <a:latin typeface="Arial" pitchFamily="34" charset="0"/>
                <a:cs typeface="Arial" pitchFamily="34" charset="0"/>
              </a:rPr>
            </a:br>
            <a:endParaRPr lang="en-US" sz="2800" b="1" kern="0" dirty="0">
              <a:latin typeface="Arial" pitchFamily="34" charset="0"/>
              <a:cs typeface="Arial" pitchFamily="34" charset="0"/>
            </a:endParaRPr>
          </a:p>
        </p:txBody>
      </p:sp>
    </p:spTree>
    <p:extLst>
      <p:ext uri="{BB962C8B-B14F-4D97-AF65-F5344CB8AC3E}">
        <p14:creationId xmlns:p14="http://schemas.microsoft.com/office/powerpoint/2010/main" val="943590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2" name="Text Box 4"/>
          <p:cNvSpPr txBox="1">
            <a:spLocks noChangeArrowheads="1"/>
          </p:cNvSpPr>
          <p:nvPr/>
        </p:nvSpPr>
        <p:spPr bwMode="auto">
          <a:xfrm>
            <a:off x="357188" y="1428750"/>
            <a:ext cx="8429625" cy="4278094"/>
          </a:xfrm>
          <a:prstGeom prst="rect">
            <a:avLst/>
          </a:prstGeom>
          <a:noFill/>
          <a:ln>
            <a:noFill/>
          </a:ln>
          <a:extLst/>
        </p:spPr>
        <p:txBody>
          <a:bodyPr wrap="square">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60000" indent="-360000" algn="just">
              <a:spcBef>
                <a:spcPts val="600"/>
              </a:spcBef>
              <a:spcAft>
                <a:spcPts val="600"/>
              </a:spcAft>
              <a:buClr>
                <a:srgbClr val="003399"/>
              </a:buClr>
              <a:buSzPct val="65000"/>
              <a:defRPr/>
            </a:pPr>
            <a:r>
              <a:rPr lang="tr-TR" sz="2800" b="1" dirty="0" smtClean="0">
                <a:solidFill>
                  <a:srgbClr val="003399"/>
                </a:solidFill>
                <a:latin typeface="+mj-lt"/>
              </a:rPr>
              <a:t>MEZ Kuralı</a:t>
            </a:r>
          </a:p>
          <a:p>
            <a:pPr marL="360000" indent="-360000" algn="just">
              <a:spcBef>
                <a:spcPts val="600"/>
              </a:spcBef>
              <a:spcAft>
                <a:spcPts val="600"/>
              </a:spcAft>
              <a:buClr>
                <a:srgbClr val="003399"/>
              </a:buClr>
              <a:buSzPct val="65000"/>
              <a:defRPr/>
            </a:pPr>
            <a:endParaRPr lang="tr-TR" sz="2800" b="1" dirty="0" smtClean="0">
              <a:solidFill>
                <a:srgbClr val="003399"/>
              </a:solidFill>
              <a:latin typeface="+mj-lt"/>
            </a:endParaRPr>
          </a:p>
          <a:p>
            <a:pPr marL="360000" indent="-360000" algn="just">
              <a:spcBef>
                <a:spcPts val="600"/>
              </a:spcBef>
              <a:spcAft>
                <a:spcPts val="600"/>
              </a:spcAft>
              <a:buClr>
                <a:srgbClr val="003399"/>
              </a:buClr>
              <a:buSzPct val="65000"/>
              <a:buFont typeface="Wingdings" pitchFamily="2" charset="2"/>
              <a:buChar char="n"/>
              <a:defRPr/>
            </a:pPr>
            <a:r>
              <a:rPr lang="tr-TR" sz="2800" b="1" dirty="0" smtClean="0">
                <a:solidFill>
                  <a:srgbClr val="003399"/>
                </a:solidFill>
                <a:latin typeface="+mj-lt"/>
              </a:rPr>
              <a:t>M</a:t>
            </a:r>
            <a:r>
              <a:rPr lang="tr-TR" sz="2400" b="1" dirty="0" smtClean="0">
                <a:solidFill>
                  <a:srgbClr val="FF6600"/>
                </a:solidFill>
                <a:latin typeface="+mj-lt"/>
              </a:rPr>
              <a:t>esafe</a:t>
            </a:r>
            <a:r>
              <a:rPr lang="tr-TR" sz="2400" dirty="0" smtClean="0">
                <a:solidFill>
                  <a:srgbClr val="000000"/>
                </a:solidFill>
                <a:latin typeface="+mj-lt"/>
              </a:rPr>
              <a:t> – Uzak durma</a:t>
            </a:r>
          </a:p>
          <a:p>
            <a:pPr marL="360000" indent="-360000" algn="just">
              <a:lnSpc>
                <a:spcPct val="150000"/>
              </a:lnSpc>
              <a:spcBef>
                <a:spcPts val="600"/>
              </a:spcBef>
              <a:spcAft>
                <a:spcPts val="600"/>
              </a:spcAft>
              <a:buClr>
                <a:srgbClr val="003399"/>
              </a:buClr>
              <a:buSzPct val="65000"/>
              <a:buFont typeface="Wingdings" pitchFamily="2" charset="2"/>
              <a:buChar char="n"/>
              <a:defRPr/>
            </a:pPr>
            <a:endParaRPr lang="tr-TR" sz="2400" dirty="0" smtClean="0">
              <a:solidFill>
                <a:srgbClr val="000000"/>
              </a:solidFill>
              <a:latin typeface="+mj-lt"/>
            </a:endParaRPr>
          </a:p>
          <a:p>
            <a:pPr marL="1160100" lvl="2" indent="-360000" algn="just">
              <a:spcBef>
                <a:spcPts val="600"/>
              </a:spcBef>
              <a:spcAft>
                <a:spcPts val="600"/>
              </a:spcAft>
              <a:buClr>
                <a:srgbClr val="003399"/>
              </a:buClr>
              <a:buSzPct val="65000"/>
              <a:buFont typeface="Wingdings" pitchFamily="2" charset="2"/>
              <a:buChar char="n"/>
              <a:defRPr/>
            </a:pPr>
            <a:r>
              <a:rPr lang="tr-TR" sz="2800" b="1" dirty="0" smtClean="0">
                <a:solidFill>
                  <a:srgbClr val="003399"/>
                </a:solidFill>
                <a:latin typeface="+mj-lt"/>
              </a:rPr>
              <a:t>E</a:t>
            </a:r>
            <a:r>
              <a:rPr lang="tr-TR" sz="2400" b="1" dirty="0" smtClean="0">
                <a:solidFill>
                  <a:srgbClr val="FF6600"/>
                </a:solidFill>
                <a:latin typeface="+mj-lt"/>
              </a:rPr>
              <a:t>ngel</a:t>
            </a:r>
            <a:r>
              <a:rPr lang="tr-TR" sz="2400" dirty="0" smtClean="0">
                <a:solidFill>
                  <a:srgbClr val="000000"/>
                </a:solidFill>
                <a:latin typeface="+mj-lt"/>
              </a:rPr>
              <a:t> – Zırhlama (Perdeleme)</a:t>
            </a:r>
          </a:p>
          <a:p>
            <a:pPr marL="360000" indent="-360000" algn="just">
              <a:lnSpc>
                <a:spcPct val="150000"/>
              </a:lnSpc>
              <a:spcBef>
                <a:spcPts val="600"/>
              </a:spcBef>
              <a:spcAft>
                <a:spcPts val="600"/>
              </a:spcAft>
              <a:buClr>
                <a:srgbClr val="003399"/>
              </a:buClr>
              <a:buSzPct val="65000"/>
              <a:buFont typeface="Wingdings" pitchFamily="2" charset="2"/>
              <a:buChar char="n"/>
              <a:defRPr/>
            </a:pPr>
            <a:endParaRPr lang="tr-TR" sz="2400" b="1" dirty="0" smtClean="0">
              <a:solidFill>
                <a:srgbClr val="FF6600"/>
              </a:solidFill>
              <a:latin typeface="+mj-lt"/>
            </a:endParaRPr>
          </a:p>
          <a:p>
            <a:pPr marL="2074500" lvl="4" indent="-360000" algn="just">
              <a:spcBef>
                <a:spcPts val="600"/>
              </a:spcBef>
              <a:spcAft>
                <a:spcPts val="600"/>
              </a:spcAft>
              <a:buClr>
                <a:srgbClr val="003399"/>
              </a:buClr>
              <a:buSzPct val="65000"/>
              <a:buFont typeface="Wingdings" pitchFamily="2" charset="2"/>
              <a:buChar char="n"/>
              <a:defRPr/>
            </a:pPr>
            <a:r>
              <a:rPr lang="tr-TR" sz="2800" b="1" dirty="0" smtClean="0">
                <a:solidFill>
                  <a:srgbClr val="003399"/>
                </a:solidFill>
                <a:latin typeface="+mj-lt"/>
              </a:rPr>
              <a:t>Z</a:t>
            </a:r>
            <a:r>
              <a:rPr lang="tr-TR" sz="2400" b="1" dirty="0" smtClean="0">
                <a:solidFill>
                  <a:srgbClr val="FF6600"/>
                </a:solidFill>
                <a:latin typeface="+mj-lt"/>
              </a:rPr>
              <a:t>aman</a:t>
            </a:r>
            <a:r>
              <a:rPr lang="tr-TR" sz="2400" dirty="0" smtClean="0">
                <a:solidFill>
                  <a:srgbClr val="000000"/>
                </a:solidFill>
                <a:latin typeface="+mj-lt"/>
              </a:rPr>
              <a:t> – Az zaman geçirme</a:t>
            </a:r>
          </a:p>
        </p:txBody>
      </p:sp>
      <p:sp>
        <p:nvSpPr>
          <p:cNvPr id="5" name="1 Başlık"/>
          <p:cNvSpPr txBox="1">
            <a:spLocks/>
          </p:cNvSpPr>
          <p:nvPr/>
        </p:nvSpPr>
        <p:spPr bwMode="auto">
          <a:xfrm>
            <a:off x="214313" y="285750"/>
            <a:ext cx="8243887" cy="714375"/>
          </a:xfrm>
          <a:prstGeom prst="rect">
            <a:avLst/>
          </a:prstGeom>
          <a:noFill/>
          <a:ln>
            <a:noFill/>
          </a:ln>
          <a:extLst/>
        </p:spPr>
        <p:txBody>
          <a:bodyPr anchor="ctr">
            <a:normAutofit/>
          </a:bodyPr>
          <a:lstStyle/>
          <a:p>
            <a:pPr>
              <a:defRPr/>
            </a:pPr>
            <a:r>
              <a:rPr lang="tr-TR" sz="3600" b="1" dirty="0">
                <a:solidFill>
                  <a:schemeClr val="bg1"/>
                </a:solidFill>
                <a:latin typeface="+mj-lt"/>
                <a:ea typeface="+mj-ea"/>
                <a:cs typeface="+mj-cs"/>
              </a:rPr>
              <a:t>Radyasyon Tehlikesinden Korunmak</a:t>
            </a:r>
          </a:p>
        </p:txBody>
      </p:sp>
      <p:pic>
        <p:nvPicPr>
          <p:cNvPr id="112645" name="Picture 2" descr="D:\AFADEM\AFAD KBRN\KBRN Bilinçlendirme Eğitimi 4 SAATLİK\mez1.jpg"/>
          <p:cNvPicPr>
            <a:picLocks noChangeAspect="1" noChangeArrowheads="1"/>
          </p:cNvPicPr>
          <p:nvPr/>
        </p:nvPicPr>
        <p:blipFill>
          <a:blip r:embed="rId3"/>
          <a:srcRect/>
          <a:stretch>
            <a:fillRect/>
          </a:stretch>
        </p:blipFill>
        <p:spPr bwMode="auto">
          <a:xfrm>
            <a:off x="3786188" y="1143000"/>
            <a:ext cx="1785937" cy="2136775"/>
          </a:xfrm>
          <a:prstGeom prst="rect">
            <a:avLst/>
          </a:prstGeom>
          <a:noFill/>
          <a:ln w="9525">
            <a:noFill/>
            <a:miter lim="800000"/>
            <a:headEnd/>
            <a:tailEnd/>
          </a:ln>
        </p:spPr>
      </p:pic>
      <p:pic>
        <p:nvPicPr>
          <p:cNvPr id="112646" name="Picture 3" descr="D:\AFADEM\AFAD KBRN\KBRN Bilinçlendirme Eğitimi 4 SAATLİK\mez2.jpg"/>
          <p:cNvPicPr>
            <a:picLocks noChangeAspect="1" noChangeArrowheads="1"/>
          </p:cNvPicPr>
          <p:nvPr/>
        </p:nvPicPr>
        <p:blipFill>
          <a:blip r:embed="rId4"/>
          <a:srcRect/>
          <a:stretch>
            <a:fillRect/>
          </a:stretch>
        </p:blipFill>
        <p:spPr bwMode="auto">
          <a:xfrm>
            <a:off x="5572125" y="2714625"/>
            <a:ext cx="1781175" cy="1914525"/>
          </a:xfrm>
          <a:prstGeom prst="rect">
            <a:avLst/>
          </a:prstGeom>
          <a:noFill/>
          <a:ln w="9525">
            <a:noFill/>
            <a:miter lim="800000"/>
            <a:headEnd/>
            <a:tailEnd/>
          </a:ln>
        </p:spPr>
      </p:pic>
      <p:pic>
        <p:nvPicPr>
          <p:cNvPr id="112647" name="Picture 4" descr="D:\AFADEM\AFAD KBRN\KBRN Bilinçlendirme Eğitimi 4 SAATLİK\mez3.jpg"/>
          <p:cNvPicPr>
            <a:picLocks noChangeAspect="1" noChangeArrowheads="1"/>
          </p:cNvPicPr>
          <p:nvPr/>
        </p:nvPicPr>
        <p:blipFill>
          <a:blip r:embed="rId5"/>
          <a:srcRect/>
          <a:stretch>
            <a:fillRect/>
          </a:stretch>
        </p:blipFill>
        <p:spPr bwMode="auto">
          <a:xfrm>
            <a:off x="7358063" y="3786188"/>
            <a:ext cx="1785937" cy="1982787"/>
          </a:xfrm>
          <a:prstGeom prst="rect">
            <a:avLst/>
          </a:prstGeom>
          <a:noFill/>
          <a:ln w="9525">
            <a:noFill/>
            <a:miter lim="800000"/>
            <a:headEnd/>
            <a:tailEnd/>
          </a:ln>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12645"/>
                                        </p:tgtEl>
                                        <p:attrNameLst>
                                          <p:attrName>style.visibility</p:attrName>
                                        </p:attrNameLst>
                                      </p:cBhvr>
                                      <p:to>
                                        <p:strVal val="visible"/>
                                      </p:to>
                                    </p:set>
                                    <p:anim calcmode="lin" valueType="num">
                                      <p:cBhvr additive="base">
                                        <p:cTn id="7" dur="500" fill="hold"/>
                                        <p:tgtEl>
                                          <p:spTgt spid="112645"/>
                                        </p:tgtEl>
                                        <p:attrNameLst>
                                          <p:attrName>ppt_x</p:attrName>
                                        </p:attrNameLst>
                                      </p:cBhvr>
                                      <p:tavLst>
                                        <p:tav tm="0">
                                          <p:val>
                                            <p:strVal val="0-#ppt_w/2"/>
                                          </p:val>
                                        </p:tav>
                                        <p:tav tm="100000">
                                          <p:val>
                                            <p:strVal val="#ppt_x"/>
                                          </p:val>
                                        </p:tav>
                                      </p:tavLst>
                                    </p:anim>
                                    <p:anim calcmode="lin" valueType="num">
                                      <p:cBhvr additive="base">
                                        <p:cTn id="8" dur="500" fill="hold"/>
                                        <p:tgtEl>
                                          <p:spTgt spid="11264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58372">
                                            <p:txEl>
                                              <p:pRg st="2" end="2"/>
                                            </p:txEl>
                                          </p:spTgt>
                                        </p:tgtEl>
                                        <p:attrNameLst>
                                          <p:attrName>style.visibility</p:attrName>
                                        </p:attrNameLst>
                                      </p:cBhvr>
                                      <p:to>
                                        <p:strVal val="visible"/>
                                      </p:to>
                                    </p:set>
                                    <p:anim calcmode="lin" valueType="num">
                                      <p:cBhvr additive="base">
                                        <p:cTn id="12" dur="500" fill="hold"/>
                                        <p:tgtEl>
                                          <p:spTgt spid="58372">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837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112646"/>
                                        </p:tgtEl>
                                        <p:attrNameLst>
                                          <p:attrName>style.visibility</p:attrName>
                                        </p:attrNameLst>
                                      </p:cBhvr>
                                      <p:to>
                                        <p:strVal val="visible"/>
                                      </p:to>
                                    </p:set>
                                    <p:anim calcmode="lin" valueType="num">
                                      <p:cBhvr additive="base">
                                        <p:cTn id="18" dur="500" fill="hold"/>
                                        <p:tgtEl>
                                          <p:spTgt spid="112646"/>
                                        </p:tgtEl>
                                        <p:attrNameLst>
                                          <p:attrName>ppt_x</p:attrName>
                                        </p:attrNameLst>
                                      </p:cBhvr>
                                      <p:tavLst>
                                        <p:tav tm="0">
                                          <p:val>
                                            <p:strVal val="0-#ppt_w/2"/>
                                          </p:val>
                                        </p:tav>
                                        <p:tav tm="100000">
                                          <p:val>
                                            <p:strVal val="#ppt_x"/>
                                          </p:val>
                                        </p:tav>
                                      </p:tavLst>
                                    </p:anim>
                                    <p:anim calcmode="lin" valueType="num">
                                      <p:cBhvr additive="base">
                                        <p:cTn id="19" dur="500" fill="hold"/>
                                        <p:tgtEl>
                                          <p:spTgt spid="112646"/>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500"/>
                            </p:stCondLst>
                            <p:childTnLst>
                              <p:par>
                                <p:cTn id="21" presetID="2" presetClass="entr" presetSubtype="8" fill="hold" nodeType="afterEffect">
                                  <p:stCondLst>
                                    <p:cond delay="0"/>
                                  </p:stCondLst>
                                  <p:childTnLst>
                                    <p:set>
                                      <p:cBhvr>
                                        <p:cTn id="22" dur="1" fill="hold">
                                          <p:stCondLst>
                                            <p:cond delay="0"/>
                                          </p:stCondLst>
                                        </p:cTn>
                                        <p:tgtEl>
                                          <p:spTgt spid="58372">
                                            <p:txEl>
                                              <p:pRg st="4" end="4"/>
                                            </p:txEl>
                                          </p:spTgt>
                                        </p:tgtEl>
                                        <p:attrNameLst>
                                          <p:attrName>style.visibility</p:attrName>
                                        </p:attrNameLst>
                                      </p:cBhvr>
                                      <p:to>
                                        <p:strVal val="visible"/>
                                      </p:to>
                                    </p:set>
                                    <p:anim calcmode="lin" valueType="num">
                                      <p:cBhvr additive="base">
                                        <p:cTn id="23" dur="500" fill="hold"/>
                                        <p:tgtEl>
                                          <p:spTgt spid="5837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837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nodeType="clickEffect">
                                  <p:stCondLst>
                                    <p:cond delay="0"/>
                                  </p:stCondLst>
                                  <p:childTnLst>
                                    <p:set>
                                      <p:cBhvr>
                                        <p:cTn id="28" dur="1" fill="hold">
                                          <p:stCondLst>
                                            <p:cond delay="0"/>
                                          </p:stCondLst>
                                        </p:cTn>
                                        <p:tgtEl>
                                          <p:spTgt spid="112647"/>
                                        </p:tgtEl>
                                        <p:attrNameLst>
                                          <p:attrName>style.visibility</p:attrName>
                                        </p:attrNameLst>
                                      </p:cBhvr>
                                      <p:to>
                                        <p:strVal val="visible"/>
                                      </p:to>
                                    </p:set>
                                    <p:anim calcmode="lin" valueType="num">
                                      <p:cBhvr additive="base">
                                        <p:cTn id="29" dur="500" fill="hold"/>
                                        <p:tgtEl>
                                          <p:spTgt spid="112647"/>
                                        </p:tgtEl>
                                        <p:attrNameLst>
                                          <p:attrName>ppt_x</p:attrName>
                                        </p:attrNameLst>
                                      </p:cBhvr>
                                      <p:tavLst>
                                        <p:tav tm="0">
                                          <p:val>
                                            <p:strVal val="0-#ppt_w/2"/>
                                          </p:val>
                                        </p:tav>
                                        <p:tav tm="100000">
                                          <p:val>
                                            <p:strVal val="#ppt_x"/>
                                          </p:val>
                                        </p:tav>
                                      </p:tavLst>
                                    </p:anim>
                                    <p:anim calcmode="lin" valueType="num">
                                      <p:cBhvr additive="base">
                                        <p:cTn id="30" dur="500" fill="hold"/>
                                        <p:tgtEl>
                                          <p:spTgt spid="112647"/>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500"/>
                            </p:stCondLst>
                            <p:childTnLst>
                              <p:par>
                                <p:cTn id="32" presetID="2" presetClass="entr" presetSubtype="8" fill="hold" nodeType="afterEffect">
                                  <p:stCondLst>
                                    <p:cond delay="0"/>
                                  </p:stCondLst>
                                  <p:childTnLst>
                                    <p:set>
                                      <p:cBhvr>
                                        <p:cTn id="33" dur="1" fill="hold">
                                          <p:stCondLst>
                                            <p:cond delay="0"/>
                                          </p:stCondLst>
                                        </p:cTn>
                                        <p:tgtEl>
                                          <p:spTgt spid="58372">
                                            <p:txEl>
                                              <p:pRg st="6" end="6"/>
                                            </p:txEl>
                                          </p:spTgt>
                                        </p:tgtEl>
                                        <p:attrNameLst>
                                          <p:attrName>style.visibility</p:attrName>
                                        </p:attrNameLst>
                                      </p:cBhvr>
                                      <p:to>
                                        <p:strVal val="visible"/>
                                      </p:to>
                                    </p:set>
                                    <p:anim calcmode="lin" valueType="num">
                                      <p:cBhvr additive="base">
                                        <p:cTn id="34" dur="500" fill="hold"/>
                                        <p:tgtEl>
                                          <p:spTgt spid="58372">
                                            <p:txEl>
                                              <p:pRg st="6" end="6"/>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5837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277</TotalTime>
  <Words>1641</Words>
  <Application>Microsoft Office PowerPoint</Application>
  <PresentationFormat>Ekran Gösterisi (4:3)</PresentationFormat>
  <Paragraphs>285</Paragraphs>
  <Slides>44</Slides>
  <Notes>12</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44</vt:i4>
      </vt:variant>
    </vt:vector>
  </HeadingPairs>
  <TitlesOfParts>
    <vt:vector size="54" baseType="lpstr">
      <vt:lpstr>ＭＳ Ｐゴシック</vt:lpstr>
      <vt:lpstr>Arial</vt:lpstr>
      <vt:lpstr>Calibri</vt:lpstr>
      <vt:lpstr>Comic Sans MS</vt:lpstr>
      <vt:lpstr>Constantia</vt:lpstr>
      <vt:lpstr>Myriad Pro</vt:lpstr>
      <vt:lpstr>Times New Roman</vt:lpstr>
      <vt:lpstr>Wingdings</vt:lpstr>
      <vt:lpstr>Wingdings 2</vt:lpstr>
      <vt:lpstr>Akış</vt:lpstr>
      <vt:lpstr>RADYOLOJİK VE NÜKLEER TEHLİKELER</vt:lpstr>
      <vt:lpstr>PowerPoint Sunusu</vt:lpstr>
      <vt:lpstr>PowerPoint Sunusu</vt:lpstr>
      <vt:lpstr>Radyasyon türleri</vt:lpstr>
      <vt:lpstr>PowerPoint Sunusu</vt:lpstr>
      <vt:lpstr>PowerPoint Sunusu</vt:lpstr>
      <vt:lpstr>Kirli bomba</vt:lpstr>
      <vt:lpstr>PowerPoint Sunusu</vt:lpstr>
      <vt:lpstr>PowerPoint Sunusu</vt:lpstr>
      <vt:lpstr>PowerPoint Sunusu</vt:lpstr>
      <vt:lpstr>PowerPoint Sunusu</vt:lpstr>
      <vt:lpstr>Radyasyon Çeşitlerine Göre Zırhlama</vt:lpstr>
      <vt:lpstr>PowerPoint Sunusu</vt:lpstr>
      <vt:lpstr>PowerPoint Sunusu</vt:lpstr>
      <vt:lpstr>PowerPoint Sunusu</vt:lpstr>
      <vt:lpstr>PowerPoint Sunusu</vt:lpstr>
      <vt:lpstr>PowerPoint Sunusu</vt:lpstr>
      <vt:lpstr>Radyasyonun Kişilere Etkileri</vt:lpstr>
      <vt:lpstr>Bu etki aşağıdaki faktörlere bağlıdır;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Nükleer Silahların Etkileri</vt:lpstr>
      <vt:lpstr>PowerPoint Sunusu</vt:lpstr>
      <vt:lpstr>PowerPoint Sunusu</vt:lpstr>
      <vt:lpstr>SERPİNTİNİN CANLILAR ÜZERİNDEKİ ETKİSİ</vt:lpstr>
      <vt:lpstr>IŞIK  ETKİSİ</vt:lpstr>
      <vt:lpstr>ISI ETKİSİ</vt:lpstr>
      <vt:lpstr> Basınç Etkisi</vt:lpstr>
      <vt:lpstr>Nükleer Silahların Etkilerinden KorunmakİçinKorunmak</vt:lpstr>
      <vt:lpstr>Nükleer Silahların Etkilerinden Korunmak</vt:lpstr>
      <vt:lpstr>PowerPoint Sunusu</vt:lpstr>
      <vt:lpstr>PowerPoint Sunusu</vt:lpstr>
      <vt:lpstr>HASTA YÖNETİMİ - DEKONTAMİNASYON</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demet</dc:creator>
  <cp:lastModifiedBy>ŞERİFE ERGÜDEN</cp:lastModifiedBy>
  <cp:revision>38</cp:revision>
  <dcterms:created xsi:type="dcterms:W3CDTF">2015-09-06T12:32:30Z</dcterms:created>
  <dcterms:modified xsi:type="dcterms:W3CDTF">2019-01-29T13:38:52Z</dcterms:modified>
</cp:coreProperties>
</file>