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1" r:id="rId2"/>
  </p:sldMasterIdLst>
  <p:notesMasterIdLst>
    <p:notesMasterId r:id="rId26"/>
  </p:notesMasterIdLst>
  <p:sldIdLst>
    <p:sldId id="262" r:id="rId3"/>
    <p:sldId id="257" r:id="rId4"/>
    <p:sldId id="308" r:id="rId5"/>
    <p:sldId id="309" r:id="rId6"/>
    <p:sldId id="312" r:id="rId7"/>
    <p:sldId id="311" r:id="rId8"/>
    <p:sldId id="310" r:id="rId9"/>
    <p:sldId id="313" r:id="rId10"/>
    <p:sldId id="316" r:id="rId11"/>
    <p:sldId id="306" r:id="rId12"/>
    <p:sldId id="307" r:id="rId13"/>
    <p:sldId id="279" r:id="rId14"/>
    <p:sldId id="314" r:id="rId15"/>
    <p:sldId id="302" r:id="rId16"/>
    <p:sldId id="282" r:id="rId17"/>
    <p:sldId id="288" r:id="rId18"/>
    <p:sldId id="299" r:id="rId19"/>
    <p:sldId id="300" r:id="rId20"/>
    <p:sldId id="315" r:id="rId21"/>
    <p:sldId id="303" r:id="rId22"/>
    <p:sldId id="304" r:id="rId23"/>
    <p:sldId id="272" r:id="rId24"/>
    <p:sldId id="305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 1'!$B$18</c:f>
              <c:strCache>
                <c:ptCount val="1"/>
                <c:pt idx="0">
                  <c:v>2017 MUAYENE SAYISI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'Tablo 1'!$A$19:$A$21</c:f>
              <c:strCache>
                <c:ptCount val="3"/>
                <c:pt idx="0">
                  <c:v>TOPLAM MUAYENE SAYISI</c:v>
                </c:pt>
                <c:pt idx="1">
                  <c:v>MHRS MUAYENE SAYISI</c:v>
                </c:pt>
                <c:pt idx="2">
                  <c:v>ÖNCELİKLİ HASTA SAYISI</c:v>
                </c:pt>
              </c:strCache>
            </c:strRef>
          </c:cat>
          <c:val>
            <c:numRef>
              <c:f>'Tablo 1'!$B$19:$B$21</c:f>
              <c:numCache>
                <c:formatCode>0</c:formatCode>
                <c:ptCount val="3"/>
                <c:pt idx="0">
                  <c:v>1176802</c:v>
                </c:pt>
                <c:pt idx="1">
                  <c:v>226652</c:v>
                </c:pt>
                <c:pt idx="2">
                  <c:v>412970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31596784"/>
        <c:axId val="-1031610384"/>
        <c:axId val="0"/>
      </c:bar3DChart>
      <c:catAx>
        <c:axId val="-103159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31610384"/>
        <c:crosses val="autoZero"/>
        <c:auto val="1"/>
        <c:lblAlgn val="ctr"/>
        <c:lblOffset val="100"/>
        <c:noMultiLvlLbl val="0"/>
      </c:catAx>
      <c:valAx>
        <c:axId val="-103161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3159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tr-T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'Tablo 1'!$C$18</c:f>
              <c:strCache>
                <c:ptCount val="1"/>
                <c:pt idx="0">
                  <c:v>2018 MUAYENE SAYISI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'Tablo 1'!$A$19:$A$21</c:f>
              <c:strCache>
                <c:ptCount val="3"/>
                <c:pt idx="0">
                  <c:v>TOPLAM MUAYENE SAYISI</c:v>
                </c:pt>
                <c:pt idx="1">
                  <c:v>MHRS MUAYENE SAYISI</c:v>
                </c:pt>
                <c:pt idx="2">
                  <c:v>ÖNCELİKLİ HASTA SAYISI</c:v>
                </c:pt>
              </c:strCache>
            </c:strRef>
          </c:cat>
          <c:val>
            <c:numRef>
              <c:f>'Tablo 1'!$C$19:$C$21</c:f>
              <c:numCache>
                <c:formatCode>0</c:formatCode>
                <c:ptCount val="3"/>
                <c:pt idx="0">
                  <c:v>1458839</c:v>
                </c:pt>
                <c:pt idx="1">
                  <c:v>368940</c:v>
                </c:pt>
                <c:pt idx="2">
                  <c:v>523733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31597872"/>
        <c:axId val="-1031605488"/>
        <c:axId val="0"/>
      </c:bar3DChart>
      <c:catAx>
        <c:axId val="-103159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31605488"/>
        <c:crosses val="autoZero"/>
        <c:auto val="1"/>
        <c:lblAlgn val="ctr"/>
        <c:lblOffset val="100"/>
        <c:noMultiLvlLbl val="0"/>
      </c:catAx>
      <c:valAx>
        <c:axId val="-103160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03159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tr-T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0.49861</cdr:x>
      <cdr:y>0.54282</cdr:y>
    </cdr:from>
    <cdr:to>
      <cdr:x>0.62676</cdr:x>
      <cdr:y>0.63295</cdr:y>
    </cdr:to>
    <cdr:sp macro="" textlink="">
      <cdr:nvSpPr>
        <cdr:cNvPr id="2" name="Metin kutusu 6"/>
        <cdr:cNvSpPr txBox="1"/>
      </cdr:nvSpPr>
      <cdr:spPr>
        <a:xfrm xmlns:a="http://schemas.openxmlformats.org/drawingml/2006/main">
          <a:off x="2521066" y="1668301"/>
          <a:ext cx="64793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>
              <a:solidFill>
                <a:schemeClr val="tx1">
                  <a:lumMod val="65000"/>
                  <a:lumOff val="35000"/>
                </a:schemeClr>
              </a:solidFill>
            </a:rPr>
            <a:t>%19.26</a:t>
          </a:r>
        </a:p>
      </cdr:txBody>
    </cdr:sp>
  </cdr:relSizeAnchor>
  <cdr:relSizeAnchor xmlns:cdr="http://schemas.openxmlformats.org/drawingml/2006/chartDrawing">
    <cdr:from>
      <cdr:x>0.71582</cdr:x>
      <cdr:y>0.4566</cdr:y>
    </cdr:from>
    <cdr:to>
      <cdr:x>0.84397</cdr:x>
      <cdr:y>0.54673</cdr:y>
    </cdr:to>
    <cdr:sp macro="" textlink="">
      <cdr:nvSpPr>
        <cdr:cNvPr id="3" name="Metin kutusu 6"/>
        <cdr:cNvSpPr txBox="1"/>
      </cdr:nvSpPr>
      <cdr:spPr>
        <a:xfrm xmlns:a="http://schemas.openxmlformats.org/drawingml/2006/main">
          <a:off x="3619325" y="1403308"/>
          <a:ext cx="64793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%35.09</a:t>
          </a:r>
          <a:endParaRPr lang="tr-TR" sz="12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0.75098</cdr:x>
      <cdr:y>0.52679</cdr:y>
    </cdr:from>
    <cdr:to>
      <cdr:x>0.85294</cdr:x>
      <cdr:y>0.59524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648075" y="1685925"/>
          <a:ext cx="4953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/>
        </a:p>
      </cdr:txBody>
    </cdr:sp>
  </cdr:relSizeAnchor>
  <cdr:relSizeAnchor xmlns:cdr="http://schemas.openxmlformats.org/drawingml/2006/chartDrawing">
    <cdr:from>
      <cdr:x>0.50438</cdr:x>
      <cdr:y>0.55935</cdr:y>
    </cdr:from>
    <cdr:to>
      <cdr:x>0.63145</cdr:x>
      <cdr:y>0.64948</cdr:y>
    </cdr:to>
    <cdr:sp macro="" textlink="">
      <cdr:nvSpPr>
        <cdr:cNvPr id="3" name="Metin kutusu 6"/>
        <cdr:cNvSpPr txBox="1"/>
      </cdr:nvSpPr>
      <cdr:spPr>
        <a:xfrm xmlns:a="http://schemas.openxmlformats.org/drawingml/2006/main">
          <a:off x="2571866" y="1719101"/>
          <a:ext cx="64793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%25.29</a:t>
          </a:r>
          <a:endParaRPr lang="tr-TR" sz="12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0.73106</cdr:x>
      <cdr:y>0.45494</cdr:y>
    </cdr:from>
    <cdr:to>
      <cdr:x>0.84273</cdr:x>
      <cdr:y>0.54506</cdr:y>
    </cdr:to>
    <cdr:sp macro="" textlink="">
      <cdr:nvSpPr>
        <cdr:cNvPr id="4" name="Metin kutusu 6"/>
        <cdr:cNvSpPr txBox="1"/>
      </cdr:nvSpPr>
      <cdr:spPr>
        <a:xfrm xmlns:a="http://schemas.openxmlformats.org/drawingml/2006/main">
          <a:off x="3727714" y="1398198"/>
          <a:ext cx="56938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%35.9</a:t>
          </a:r>
          <a:endParaRPr lang="tr-TR" sz="12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A8750-B855-43B5-B28E-C5D7286E0E6F}" type="datetimeFigureOut">
              <a:rPr lang="tr-TR" smtClean="0"/>
              <a:t>05.02.2019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4BDC5-0C05-4A53-9F0F-2A1CC0A1DC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97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4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4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40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30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2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02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4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6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73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83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9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6" y="3928537"/>
            <a:ext cx="85344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6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71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6" y="4766736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5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1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5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5C52-95DD-47F0-9032-A2B91710F636}" type="slidenum">
              <a:rPr kumimoji="0" lang="tr-TR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638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1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1573" y="6010174"/>
            <a:ext cx="1142245" cy="669925"/>
          </a:xfrm>
        </p:spPr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E32C5A8-63B1-2A48-82C4-62AE275B8604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93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tr-TR"/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tr-TR" sz="3200">
                <a:latin typeface="+mn-lt"/>
              </a:defRPr>
            </a:lvl1pPr>
            <a:lvl2pPr eaLnBrk="1" latinLnBrk="0" hangingPunct="1">
              <a:defRPr kumimoji="0" lang="tr-TR" sz="2800">
                <a:latin typeface="+mn-lt"/>
              </a:defRPr>
            </a:lvl2pPr>
            <a:lvl3pPr eaLnBrk="1" latinLnBrk="0" hangingPunct="1">
              <a:defRPr kumimoji="0" lang="tr-TR" sz="2400">
                <a:latin typeface="+mn-lt"/>
              </a:defRPr>
            </a:lvl3pPr>
            <a:lvl4pPr eaLnBrk="1" latinLnBrk="0" hangingPunct="1">
              <a:defRPr kumimoji="0" lang="tr-TR" sz="2400">
                <a:latin typeface="+mn-lt"/>
              </a:defRPr>
            </a:lvl4pPr>
            <a:lvl5pPr eaLnBrk="1" latinLnBrk="0" hangingPunct="1">
              <a:defRPr kumimoji="0" lang="tr-TR" sz="2400">
                <a:latin typeface="+mn-lt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5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93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91280"/>
      </p:ext>
    </p:extLst>
  </p:cSld>
  <p:clrMapOvr>
    <a:masterClrMapping/>
  </p:clrMapOvr>
  <p:transition spd="med" advClick="0" advTm="2000">
    <p:push dir="d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1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tr-TR"/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tr-TR" sz="3200">
                <a:latin typeface="+mn-lt"/>
              </a:defRPr>
            </a:lvl1pPr>
            <a:lvl2pPr eaLnBrk="1" latinLnBrk="0" hangingPunct="1">
              <a:defRPr kumimoji="0" lang="tr-TR" sz="2800">
                <a:latin typeface="+mn-lt"/>
              </a:defRPr>
            </a:lvl2pPr>
            <a:lvl3pPr eaLnBrk="1" latinLnBrk="0" hangingPunct="1">
              <a:defRPr kumimoji="0" lang="tr-TR" sz="2400">
                <a:latin typeface="+mn-lt"/>
              </a:defRPr>
            </a:lvl3pPr>
            <a:lvl4pPr eaLnBrk="1" latinLnBrk="0" hangingPunct="1">
              <a:defRPr kumimoji="0" lang="tr-TR" sz="2400">
                <a:latin typeface="+mn-lt"/>
              </a:defRPr>
            </a:lvl4pPr>
            <a:lvl5pPr eaLnBrk="1" latinLnBrk="0" hangingPunct="1">
              <a:defRPr kumimoji="0" lang="tr-TR" sz="2400">
                <a:latin typeface="+mn-lt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5"/>
            <a:ext cx="2844800" cy="365125"/>
          </a:xfrm>
        </p:spPr>
        <p:txBody>
          <a:bodyPr/>
          <a:lstStyle/>
          <a:p>
            <a:pPr>
              <a:defRPr/>
            </a:pPr>
            <a:fld id="{33D6E5A2-EC83-451F-A719-9AC1370DD5CF}" type="slidenum">
              <a:rPr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713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09733"/>
      </p:ext>
    </p:extLst>
  </p:cSld>
  <p:clrMapOvr>
    <a:masterClrMapping/>
  </p:clrMapOvr>
  <p:transition spd="med" advClick="0" advTm="2000">
    <p:push dir="d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4"/>
          <p:cNvSpPr>
            <a:spLocks noChangeArrowheads="1"/>
          </p:cNvSpPr>
          <p:nvPr userDrawn="1"/>
        </p:nvSpPr>
        <p:spPr bwMode="auto">
          <a:xfrm>
            <a:off x="10752668" y="6488118"/>
            <a:ext cx="143933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81FB533-13B5-4A74-A5E8-A82E5D721FFA}" type="slidenum">
              <a:rPr lang="tr-TR" altLang="tr-TR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 sz="1200" smtClean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89889" y="234639"/>
            <a:ext cx="9494683" cy="6573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9889" y="1550505"/>
            <a:ext cx="9494683" cy="4674786"/>
          </a:xfrm>
          <a:prstGeom prst="rect">
            <a:avLst/>
          </a:prstGeom>
        </p:spPr>
        <p:txBody>
          <a:bodyPr/>
          <a:lstStyle>
            <a:lvl1pPr marL="342900" indent="-274320">
              <a:buFont typeface="Wingdings" pitchFamily="2" charset="2"/>
              <a:buChar char="§"/>
              <a:defRPr>
                <a:latin typeface="Calibri" pitchFamily="34" charset="0"/>
              </a:defRPr>
            </a:lvl1pPr>
            <a:lvl2pPr marL="640080" indent="-274320">
              <a:buFont typeface="Wingdings" pitchFamily="2" charset="2"/>
              <a:buChar char="§"/>
              <a:defRPr>
                <a:latin typeface="Calibri" pitchFamily="34" charset="0"/>
              </a:defRPr>
            </a:lvl2pPr>
            <a:lvl3pPr marL="914400" indent="-228600"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 marL="1124712" indent="-228600">
              <a:buFont typeface="Wingdings" pitchFamily="2" charset="2"/>
              <a:buChar char="§"/>
              <a:defRPr>
                <a:latin typeface="Calibri" pitchFamily="34" charset="0"/>
              </a:defRPr>
            </a:lvl4pPr>
            <a:lvl5pPr marL="1325880" indent="-228600">
              <a:buFont typeface="Wingdings" pitchFamily="2" charset="2"/>
              <a:buChar char="§"/>
              <a:defRPr>
                <a:latin typeface="Calibri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99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646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4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4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40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30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2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00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6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1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6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2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5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7" y="685801"/>
            <a:ext cx="4934479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573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5" y="1270529"/>
            <a:ext cx="4937655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9" y="685800"/>
            <a:ext cx="466513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7" y="1262062"/>
            <a:ext cx="4929188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7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36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5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4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8210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5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5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0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2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871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73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6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73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983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4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5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7" y="685801"/>
            <a:ext cx="4934479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9542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6" y="3928537"/>
            <a:ext cx="85344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6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599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6" y="4766736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18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363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883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5C52-95DD-47F0-9032-A2B91710F636}" type="slidenum">
              <a:rPr kumimoji="0" lang="tr-TR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757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1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52515"/>
      </p:ext>
    </p:extLst>
  </p:cSld>
  <p:clrMapOvr>
    <a:masterClrMapping/>
  </p:clrMapOvr>
  <p:transition spd="med" advClick="0" advTm="2000">
    <p:push dir="d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5" y="1270529"/>
            <a:ext cx="4937655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9" y="685800"/>
            <a:ext cx="466513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7" y="1262062"/>
            <a:ext cx="4929188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2548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7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5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4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388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5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5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2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6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7567" y="6019803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 b="0" i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377">
              <a:defRPr/>
            </a:pPr>
            <a:fld id="{FE32C5A8-63B1-2A48-82C4-62AE275B8604}" type="slidenum">
              <a:rPr lang="tr-TR" smtClean="0">
                <a:solidFill>
                  <a:srgbClr val="146194">
                    <a:lumMod val="50000"/>
                  </a:srgbClr>
                </a:solidFill>
              </a:rPr>
              <a:pPr defTabSz="914377">
                <a:defRPr/>
              </a:pPr>
              <a:t>‹#›</a:t>
            </a:fld>
            <a:endParaRPr lang="tr-TR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54643" y="116112"/>
            <a:ext cx="1262333" cy="124822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73445" y="116112"/>
            <a:ext cx="1262333" cy="12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58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36" r:id="rId22"/>
    <p:sldLayoutId id="2147483737" r:id="rId23"/>
    <p:sldLayoutId id="2147483738" r:id="rId24"/>
    <p:sldLayoutId id="2147483753" r:id="rId25"/>
    <p:sldLayoutId id="2147483754" r:id="rId26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6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80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54643" y="116112"/>
            <a:ext cx="1262333" cy="124822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873445" y="116112"/>
            <a:ext cx="1262333" cy="12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6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2" r:id="rId2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al__ma_Sayfas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al__ma_Sayfas_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7" y="155112"/>
            <a:ext cx="1066971" cy="127624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" y="2828835"/>
            <a:ext cx="123253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GÜLHANE EĞİTİM VE ARAŞTIRMA HASTANESİ MHRS </a:t>
            </a:r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UYGULAMASI</a:t>
            </a:r>
          </a:p>
          <a:p>
            <a:pPr lvl="0" defTabSz="914377">
              <a:lnSpc>
                <a:spcPct val="120000"/>
              </a:lnSpc>
              <a:defRPr/>
            </a:pPr>
            <a:r>
              <a:rPr lang="tr-TR" altLang="tr-TR" sz="2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                         </a:t>
            </a:r>
            <a:endParaRPr lang="tr-TR" altLang="tr-TR" sz="2000" b="1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Dr. Nihal DURMAZ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Ankara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Sağlık Bilimleri Üniversitesi Gülhane Eğitim ve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Araştırma  Hastanesi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Başhekim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Yardımcısı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402" y="2981235"/>
            <a:ext cx="11915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GÜLHANE EĞİTİM VE ARAŞTIRMA HASTANESİ MHRS </a:t>
            </a:r>
            <a:r>
              <a:rPr lang="tr-TR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UYGULAMASI</a:t>
            </a:r>
          </a:p>
          <a:p>
            <a:pPr defTabSz="914377">
              <a:lnSpc>
                <a:spcPct val="120000"/>
              </a:lnSpc>
              <a:defRPr/>
            </a:pPr>
            <a:r>
              <a:rPr lang="tr-TR" altLang="tr-TR" sz="2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                         </a:t>
            </a:r>
            <a:endParaRPr lang="tr-TR" altLang="tr-TR" sz="2000" b="1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Dr. Nihal DURMAZ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Ankara 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Sağlık Bilimleri Üniversitesi Gülhane Eğitim ve 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Araştırma  Hastanesi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Başhekim 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Yardımcısı</a:t>
            </a:r>
            <a:endParaRPr lang="tr-T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387584"/>
              </p:ext>
            </p:extLst>
          </p:nvPr>
        </p:nvGraphicFramePr>
        <p:xfrm>
          <a:off x="1244600" y="1426196"/>
          <a:ext cx="9550400" cy="5106733"/>
        </p:xfrm>
        <a:graphic>
          <a:graphicData uri="http://schemas.openxmlformats.org/drawingml/2006/table">
            <a:tbl>
              <a:tblPr firstRow="1" firstCol="1" bandRow="1"/>
              <a:tblGrid>
                <a:gridCol w="3925498"/>
                <a:gridCol w="1913468"/>
                <a:gridCol w="1855717"/>
                <a:gridCol w="1855717"/>
              </a:tblGrid>
              <a:tr h="534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KLİNİK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KASIM                                                                            TOPLAM RANDEVU KAPASİTESİ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KASIM                                                                                            TOPLAM ALINAN RANDEVU SAYISI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KASIM                                                                                                            TOPLAM BAKILAN HASTA SAYISI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Algoloji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174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Beyin Ve Sinir Cerrahisi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1047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Deri ve Zührevi Hastalıkları (Cildiye)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2722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1440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Endokrinoloji ve Metabolizma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1860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1327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1156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Fiziksel Tıp ve Rehabilitasyon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1755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627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Gastroenteroloji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819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Genel Cerrahi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3071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2089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1736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Geriatri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1230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334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4082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1932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1432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Göğüs Cerrahisi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2526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Göğüs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1888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1155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930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Hematoloji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6264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160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İmmünoloji ve Alerji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2481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İç Hastalıkları (Dahiliye)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5460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3289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2174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Kadın Hastalıkları ve Doğum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3248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1969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1595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Kalp ve Damar Cerrahisi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1676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709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Kardiyoloji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1942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1640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1304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Kulak Burun Boğaz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2963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1566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1195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Nefroloji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203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Nöroloji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4372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2563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2113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Ortopedi ve Travmatoloji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4641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3157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2420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Plastik, Rekonstrüktif Ve Estetik Cerrahi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1254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Romatoloji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Ruh Sağlığı ve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4350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2599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2003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Sağlık Kurulu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2772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312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Spor Hekimliği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1038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369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Cerrahisi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1449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6639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2183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1812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ve Ergen Ruh Sağlığı ve Hastalıkları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2864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2093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1583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Üroloji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5655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2515</a:t>
                      </a:r>
                      <a:endParaRPr lang="tr-T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2104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95" marR="3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408386" y="562323"/>
            <a:ext cx="94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KLİNİK BAZINDA ÇALIŞMA CETVELLERİNİ DÜZENLEMEDE YÖNETİM TAKİBİ</a:t>
            </a:r>
            <a:endParaRPr lang="tr-T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8386" y="562323"/>
            <a:ext cx="94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HEKİM BAZINDA ÇALIŞMA CETVELLERİNİ DÜZENLEMEDE YÖNETİM TAKİBİ</a:t>
            </a:r>
            <a:endParaRPr lang="tr-TR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95115"/>
              </p:ext>
            </p:extLst>
          </p:nvPr>
        </p:nvGraphicFramePr>
        <p:xfrm>
          <a:off x="866193" y="1435099"/>
          <a:ext cx="10614606" cy="5280660"/>
        </p:xfrm>
        <a:graphic>
          <a:graphicData uri="http://schemas.openxmlformats.org/drawingml/2006/table">
            <a:tbl>
              <a:tblPr firstRow="1" firstCol="1" bandRow="1"/>
              <a:tblGrid>
                <a:gridCol w="2361404"/>
                <a:gridCol w="1401693"/>
                <a:gridCol w="1217403"/>
                <a:gridCol w="1323605"/>
                <a:gridCol w="1323605"/>
                <a:gridCol w="1218185"/>
                <a:gridCol w="1768711"/>
              </a:tblGrid>
              <a:tr h="310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Klinik Adı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Hekim Ad Soyad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KASIM                                                  Toplam Randevu Kapasitesi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Alınmış Randevu Sayısı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Mhrs</a:t>
                      </a:r>
                      <a:b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Gerçekleşen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Mhrs</a:t>
                      </a:r>
                      <a:b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Gerçekleşmeyen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TOPLAM MUAYENE SAYISI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305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Deri Ve Zührevi Hastalıkları (cildiye)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Deri Ve Zührevi Hastalıkları 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864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837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1570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Deri Ve Zührevi Hastalıkları 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840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819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581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1549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Deri Ve Zührevi Hastalıkları 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Deri Ve Zührevi Hastalıkları 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264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Deri Ve Zührevi Hastalıkları 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320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495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806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377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425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147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697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Göz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598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597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Hastalıkları (dahiliye)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741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498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824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816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344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327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876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540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635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230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74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1120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Iç Hastalıkları (dahiliye)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 Xxxxxxx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672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532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660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263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753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576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354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499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1.008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372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832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1.008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310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69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859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Çocuk Sağlığı Ve Hastalıkları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</a:t>
                      </a: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5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Xxxxxxx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298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241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</a:t>
                      </a:r>
                      <a:endParaRPr lang="tr-T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655</a:t>
                      </a:r>
                      <a:endParaRPr lang="tr-T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18" marR="27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6774" y="1452735"/>
            <a:ext cx="239572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3200"/>
          </a:p>
        </p:txBody>
      </p:sp>
    </p:spTree>
    <p:extLst>
      <p:ext uri="{BB962C8B-B14F-4D97-AF65-F5344CB8AC3E}">
        <p14:creationId xmlns:p14="http://schemas.microsoft.com/office/powerpoint/2010/main" val="36035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90147" y="1833166"/>
            <a:ext cx="10542265" cy="376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tr-TR" altLang="tr-TR" sz="24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r>
              <a:rPr lang="tr-TR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Gülhane </a:t>
            </a: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Eğitim ve Araştırma Hastanesi olarak </a:t>
            </a:r>
            <a:endParaRPr lang="tr-TR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Her </a:t>
            </a: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ayın ilk haftası </a:t>
            </a:r>
            <a:r>
              <a:rPr lang="tr-TR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MHRS </a:t>
            </a: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cetvelleri tüm hekimlerden talep </a:t>
            </a:r>
            <a:r>
              <a:rPr lang="tr-TR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ediliyor. 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Hekimlerin </a:t>
            </a: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çalışma cetvelleri 1 aylık çalışma programlarını içerecek şekilde istenmektedir.</a:t>
            </a:r>
          </a:p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Hekimlerin </a:t>
            </a:r>
            <a:r>
              <a:rPr lang="tr-T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randevu dakika aralıkları hasta muayene süreleri göz önünde tutularak Sağlık Bakanlığının belirlediği süreler ile Hastane Yönetimi Yetkisi ile belirlenmektedir.  </a:t>
            </a:r>
            <a:endParaRPr lang="tr-TR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418898" y="462924"/>
            <a:ext cx="9459310" cy="4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sz="2000" b="1" dirty="0">
                <a:solidFill>
                  <a:prstClr val="whit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HEKİM ÇALIŞMA </a:t>
            </a:r>
            <a:r>
              <a:rPr lang="tr-TR" altLang="tr-TR" sz="2000" b="1" dirty="0" smtClean="0">
                <a:solidFill>
                  <a:prstClr val="whit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CETVELLERİNİN DÜZENLENMESİ</a:t>
            </a:r>
            <a:endParaRPr lang="tr-TR" altLang="tr-TR" sz="2000" b="1" dirty="0">
              <a:solidFill>
                <a:prstClr val="white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84212" y="1718251"/>
            <a:ext cx="1099197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indent="0" defTabSz="91437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just"/>
            <a:endParaRPr lang="tr-TR" altLang="tr-TR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Devam eden randevusu verilen hastalar randevu </a:t>
            </a:r>
            <a:r>
              <a:rPr lang="tr-TR" b="0" dirty="0"/>
              <a:t>zamanı gelmeden tetkik sonuçları ile doktora müracaat </a:t>
            </a:r>
            <a:r>
              <a:rPr lang="tr-TR" b="0" dirty="0" smtClean="0"/>
              <a:t>etmekte </a:t>
            </a:r>
            <a:endParaRPr lang="tr-TR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Hekimler açısından, açılması gereken günlük kapasite sayılarına ek olarak ayaktan gelen hastaların bakılamayacağı kaygısıyla devam eden muayeneyi tercih etmeme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/>
              <a:t>Ayaktan muayene hastalarının </a:t>
            </a:r>
            <a:r>
              <a:rPr lang="tr-TR" b="0" dirty="0" smtClean="0"/>
              <a:t>reddedilmemesi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Devam </a:t>
            </a:r>
            <a:r>
              <a:rPr lang="tr-TR" b="0" dirty="0"/>
              <a:t>eden muayene verilme esnasında yaşanan sistemsel </a:t>
            </a:r>
            <a:r>
              <a:rPr lang="tr-TR" b="0" dirty="0" smtClean="0"/>
              <a:t>sorunlar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Dahili Birimler Cerrahi Birimlere göre Devam Eden Muayeneyi daha aktif kullanmaktadır</a:t>
            </a:r>
            <a:endParaRPr lang="tr-TR" b="0" dirty="0"/>
          </a:p>
          <a:p>
            <a:pPr algn="just"/>
            <a:endParaRPr lang="tr-TR" b="0" dirty="0"/>
          </a:p>
        </p:txBody>
      </p:sp>
      <p:sp>
        <p:nvSpPr>
          <p:cNvPr id="4" name="Dikdörtgen 3"/>
          <p:cNvSpPr/>
          <p:nvPr/>
        </p:nvSpPr>
        <p:spPr>
          <a:xfrm>
            <a:off x="1392702" y="485524"/>
            <a:ext cx="94816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latin typeface="Comic Sans MS" panose="030F0702030302020204" pitchFamily="66" charset="0"/>
              </a:rPr>
              <a:t>DEVAM EDEN </a:t>
            </a:r>
            <a:r>
              <a:rPr lang="tr-TR" sz="2300" b="1" dirty="0" smtClean="0">
                <a:latin typeface="Comic Sans MS" panose="030F0702030302020204" pitchFamily="66" charset="0"/>
              </a:rPr>
              <a:t>MUAYENEDE YAŞANAN SORUNLAR</a:t>
            </a:r>
            <a:endParaRPr lang="tr-TR" sz="23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DEVAM EDEN MUAYENE ATİF KULLANAN POLİKİLİNİKLER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92702" y="485524"/>
            <a:ext cx="94816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latin typeface="Comic Sans MS" panose="030F0702030302020204" pitchFamily="66" charset="0"/>
              </a:rPr>
              <a:t>DEVAM EDEN MUAYENE </a:t>
            </a:r>
            <a:r>
              <a:rPr lang="tr-TR" sz="2300" b="1" dirty="0" smtClean="0">
                <a:latin typeface="Comic Sans MS" panose="030F0702030302020204" pitchFamily="66" charset="0"/>
              </a:rPr>
              <a:t>AKTİF </a:t>
            </a:r>
            <a:r>
              <a:rPr lang="tr-TR" sz="2300" b="1" dirty="0">
                <a:latin typeface="Comic Sans MS" panose="030F0702030302020204" pitchFamily="66" charset="0"/>
              </a:rPr>
              <a:t>KULLANAN POLİKİLİNİKLER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4212" y="1718251"/>
            <a:ext cx="1099197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indent="0" defTabSz="91437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just"/>
            <a:endParaRPr lang="tr-TR" altLang="tr-TR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ENDOKRİN VE METOBOLİZMA </a:t>
            </a:r>
            <a:r>
              <a:rPr lang="tr-TR" dirty="0" smtClean="0"/>
              <a:t>HASTALIKLARI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/>
              <a:t>ROMATOLOJİ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/>
              <a:t>GÖZ </a:t>
            </a:r>
            <a:r>
              <a:rPr lang="tr-TR" dirty="0"/>
              <a:t>HASTALIKLARI BÖLÜMLERİ (</a:t>
            </a:r>
            <a:r>
              <a:rPr lang="tr-TR" dirty="0" smtClean="0"/>
              <a:t>GLOKOM-ŞAŞILIK-RETİNA-KORNEA)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/>
              <a:t>SPOR HEKİMLİĞİ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smtClean="0"/>
              <a:t>ALGOLOJİ</a:t>
            </a:r>
            <a:endParaRPr lang="tr-T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0" dirty="0"/>
          </a:p>
          <a:p>
            <a:pPr algn="just"/>
            <a:endParaRPr lang="tr-TR" b="0" dirty="0"/>
          </a:p>
        </p:txBody>
      </p:sp>
    </p:spTree>
    <p:extLst>
      <p:ext uri="{BB962C8B-B14F-4D97-AF65-F5344CB8AC3E}">
        <p14:creationId xmlns:p14="http://schemas.microsoft.com/office/powerpoint/2010/main" val="2030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581052" y="3216634"/>
            <a:ext cx="502990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2. HEKİM ÇALIŞMA CETVELLERİNİN DÜZENLENMESİ </a:t>
            </a:r>
            <a:endParaRPr lang="tr-TR" altLang="tr-TR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048000" y="3105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Öncelikli hastalar </a:t>
            </a:r>
          </a:p>
          <a:p>
            <a:pPr lvl="1"/>
            <a:r>
              <a:rPr lang="tr-TR" dirty="0"/>
              <a:t>Randevusuz gelen hasta yoğunluğunu artırmakta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491916" y="1299411"/>
            <a:ext cx="10315072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Öncelikli hastalar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Randevusuz gelen hasta yoğunluğunu artırmakta 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29371"/>
              </p:ext>
            </p:extLst>
          </p:nvPr>
        </p:nvGraphicFramePr>
        <p:xfrm>
          <a:off x="1130299" y="2298695"/>
          <a:ext cx="9944100" cy="4089405"/>
        </p:xfrm>
        <a:graphic>
          <a:graphicData uri="http://schemas.openxmlformats.org/drawingml/2006/table">
            <a:tbl>
              <a:tblPr/>
              <a:tblGrid>
                <a:gridCol w="4251840"/>
                <a:gridCol w="2846130"/>
                <a:gridCol w="2846130"/>
              </a:tblGrid>
              <a:tr h="3121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VE 2018 ÖNCELİKLİ HASTA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216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 GRUBU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HASTA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HASTA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Yaş Üstü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205607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TSK Personeli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TSK Personeli(Emekli)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Acil Vaka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Yakınları,Malül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Gaziler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Yedi Yaş Altı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Terörle Mücadele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TSK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Personeli,Yakınları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Kadına Şiddet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6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408386" y="562323"/>
            <a:ext cx="9469821" cy="34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sz="150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ÖZELİNDE YAŞANAN MHRS </a:t>
            </a:r>
            <a:r>
              <a:rPr lang="tr-TR" altLang="tr-TR" sz="15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SORUNLARI</a:t>
            </a:r>
            <a:endParaRPr lang="tr-TR" altLang="tr-TR" sz="15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tr-TR" sz="1800" b="1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3.HEKİM ÇALIŞMA CETVELLERİ DÜZENLEMEDE YAŞANAN GÜÇLÜKLER</a:t>
            </a:r>
            <a:br>
              <a:rPr lang="tr-TR" sz="1800" b="1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</a:br>
            <a:r>
              <a:rPr lang="tr-TR" sz="1800" b="1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3.HEKİM ÇALIŞMA CETVELLERİ DÜZENLEMEDE YAŞANAN GÜÇLÜKLER</a:t>
            </a:r>
            <a:br>
              <a:rPr lang="tr-TR" sz="1800" b="1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</a:b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28631"/>
              </p:ext>
            </p:extLst>
          </p:nvPr>
        </p:nvGraphicFramePr>
        <p:xfrm>
          <a:off x="901701" y="1557337"/>
          <a:ext cx="10248898" cy="1584325"/>
        </p:xfrm>
        <a:graphic>
          <a:graphicData uri="http://schemas.openxmlformats.org/drawingml/2006/table">
            <a:tbl>
              <a:tblPr/>
              <a:tblGrid>
                <a:gridCol w="4382164"/>
                <a:gridCol w="2933367"/>
                <a:gridCol w="2933367"/>
              </a:tblGrid>
              <a:tr h="3168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VE 2018 MUAYENE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 GRUBU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MUAYENE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MUAYENE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MUAYENE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MHRS MUAYENE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226652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ÖNCELİKLİ HASTA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523733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74284"/>
              </p:ext>
            </p:extLst>
          </p:nvPr>
        </p:nvGraphicFramePr>
        <p:xfrm>
          <a:off x="684212" y="3251202"/>
          <a:ext cx="5056188" cy="307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710625"/>
              </p:ext>
            </p:extLst>
          </p:nvPr>
        </p:nvGraphicFramePr>
        <p:xfrm>
          <a:off x="6292848" y="3251202"/>
          <a:ext cx="5099051" cy="307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1408386" y="549512"/>
            <a:ext cx="946982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sz="155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ÖZELİNDE YAŞANAN MHRS </a:t>
            </a:r>
            <a:r>
              <a:rPr lang="tr-TR" altLang="tr-TR" sz="155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SORUNLARI</a:t>
            </a:r>
            <a:endParaRPr lang="tr-TR" altLang="tr-TR" sz="155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26174"/>
              </p:ext>
            </p:extLst>
          </p:nvPr>
        </p:nvGraphicFramePr>
        <p:xfrm>
          <a:off x="1160463" y="1293813"/>
          <a:ext cx="9791316" cy="4833719"/>
        </p:xfrm>
        <a:graphic>
          <a:graphicData uri="http://schemas.openxmlformats.org/drawingml/2006/table">
            <a:tbl>
              <a:tblPr/>
              <a:tblGrid>
                <a:gridCol w="6805767"/>
                <a:gridCol w="2985549"/>
              </a:tblGrid>
              <a:tr h="21312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7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 ADI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 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SİLAH RAPORU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ADLI MÜŞAHEDE IÇIN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ASKERİ ÖĞRENCİ OLUR RAPORU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ATAMAYA ESAS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BASINÇ ODASI OPERATÖR KURS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BİRİNCİ KONTROLMUAYENESİ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ÇARŞI VE MAHALLE BEKÇİ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DENİZ ALTI GÖREVİNE DEVAM EDER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DURUM BİLDİRİR HEYET RAPORU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ENGELLİ SAĞLIK KURULU RAPORU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EVLAT EDİNME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HAKKINDA KARAR VERİLMEK ÜZERE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İKİNCİ KONTROL MUAYENESİ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KOMANDO OLMAK İÇİN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KOMANDO OLUR PARAŞÜTLE ATLAR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KORUYUCU AİLE OLMAK İÇİN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160463" y="1109147"/>
            <a:ext cx="9791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2018 Yılı Sağlık Kurulu Raporu Sayıları</a:t>
            </a:r>
            <a:endParaRPr lang="tr-TR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08386" y="384412"/>
            <a:ext cx="9469821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sz="155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ÖZELİNDE YAŞANAN MHRS </a:t>
            </a:r>
            <a:r>
              <a:rPr lang="tr-TR" altLang="tr-TR" sz="155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SORUNLARI</a:t>
            </a:r>
          </a:p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Sağlık Kurulu</a:t>
            </a:r>
            <a:endParaRPr lang="tr-TR" altLang="tr-TR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1900"/>
              </p:ext>
            </p:extLst>
          </p:nvPr>
        </p:nvGraphicFramePr>
        <p:xfrm>
          <a:off x="1130299" y="1204913"/>
          <a:ext cx="9821479" cy="5101617"/>
        </p:xfrm>
        <a:graphic>
          <a:graphicData uri="http://schemas.openxmlformats.org/drawingml/2006/table">
            <a:tbl>
              <a:tblPr/>
              <a:tblGrid>
                <a:gridCol w="6826735"/>
                <a:gridCol w="2994744"/>
              </a:tblGrid>
              <a:tr h="17347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9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 ADI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 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KURBAĞA ADAM GÖREVİNE DEVAM EDER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KURBAĞA ADAM KURSUNA KATILMA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KURBAĞA ADAM OLMAK İÇİN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MUAZZAF ASTSUBAY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MUVAZZAF SUBAY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BAKIM MERKEZİ MUAYENE RAPORU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GÜVENLİK GÖREVLİSİ OLUR/ OLAMAZ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PARAŞÜTÇÜ OLMA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PERİYODİK MUAYENE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REFAKATÇİ RAPORU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SINIFLANDIRMA MUAYENESİ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SİVİL MEMUR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SÖZLEŞME YENİLEME ASTSUBAY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SÖZLEŞMELİ ASTSUBAY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SÖZLEŞMELİ ERBAŞ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SÖZLEŞMELİ SUBAY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SUBAY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UZMAN ERBAŞ ADAYI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UZMAN ERBAŞ SÖZLEŞME YENİLEMEK İÇİN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YURT DIŞI GÖREVİNE KATILIR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408386" y="384412"/>
            <a:ext cx="9469821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sz="155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ÖZELİNDE YAŞANAN MHRS </a:t>
            </a:r>
            <a:r>
              <a:rPr lang="tr-TR" altLang="tr-TR" sz="155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SORUNLARI</a:t>
            </a:r>
          </a:p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Sağlık Kurulu</a:t>
            </a:r>
            <a:endParaRPr lang="tr-TR" altLang="tr-TR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60463" y="1109147"/>
            <a:ext cx="9791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2018 Yılı Sağlık Kurulu Raporu Sayıları</a:t>
            </a:r>
            <a:endParaRPr lang="tr-TR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84212" y="1718251"/>
            <a:ext cx="10991973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indent="0" defTabSz="91437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tr-TR" altLang="tr-TR" b="0" dirty="0" smtClean="0"/>
              <a:t>Hastanemizde görev yapan hekimler;</a:t>
            </a:r>
            <a:endParaRPr lang="tr-TR" altLang="tr-TR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657 sayılı Devlet Memurları Kanuna tabi çalışan hekimler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926 sayılı TSK Personel Kanununa tabi çalışan hekimler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Sağlık Bilimleri Üniversitesi kadrosunda olup hastanemize görevlendirilen hekimler (926 ve 657 sayılı kanuna tabi)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dirty="0" smtClean="0"/>
              <a:t>Gülhane Tıp Fakültesi Dekanlığında kadrosunda olup hastanemize görevlendirilen hekimler </a:t>
            </a:r>
            <a:r>
              <a:rPr lang="tr-TR" b="0" dirty="0"/>
              <a:t>(926 ve 657 sayılı kanuna tabi</a:t>
            </a:r>
            <a:r>
              <a:rPr lang="tr-TR" b="0" dirty="0" smtClean="0"/>
              <a:t>)</a:t>
            </a:r>
          </a:p>
          <a:p>
            <a:pPr algn="just"/>
            <a:r>
              <a:rPr lang="tr-TR" i="1" dirty="0" smtClean="0"/>
              <a:t>Sonuç olarak, </a:t>
            </a:r>
            <a:r>
              <a:rPr lang="tr-TR" b="0" dirty="0" smtClean="0"/>
              <a:t>Hastanemizde farklı Kanunlara tabi hekimlerin çalışmasından dolayı, </a:t>
            </a:r>
            <a:r>
              <a:rPr lang="tr-TR" b="0" dirty="0" err="1" smtClean="0"/>
              <a:t>ÇKYS’de</a:t>
            </a:r>
            <a:r>
              <a:rPr lang="tr-TR" b="0" dirty="0" smtClean="0"/>
              <a:t> sorunlar yaşandığından MHRS açma konusunda sorunlar yaşanmaktadır.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0" dirty="0"/>
          </a:p>
          <a:p>
            <a:pPr algn="just"/>
            <a:endParaRPr lang="tr-TR" b="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408386" y="384412"/>
            <a:ext cx="9469821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sz="155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ÖZELİNDE YAŞANAN MHRS </a:t>
            </a:r>
            <a:r>
              <a:rPr lang="tr-TR" altLang="tr-TR" sz="155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SORUNLARI</a:t>
            </a:r>
          </a:p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ÇKYS Sorunları </a:t>
            </a:r>
            <a:endParaRPr lang="tr-TR" altLang="tr-TR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1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44891" y="1753029"/>
            <a:ext cx="11053930" cy="408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l" defTabSz="914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b="1" dirty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R="0" lvl="0" indent="-514350" algn="l" defTabSz="914377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r-TR" altLang="tr-TR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MHRS</a:t>
            </a:r>
          </a:p>
          <a:p>
            <a:pPr lvl="0" indent="-514350" defTabSz="914377">
              <a:lnSpc>
                <a:spcPct val="12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tr-TR" altLang="tr-TR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MHRS UYGULAMALARINDA YAŞANAN GÜÇLÜKLER ve  ÇÖZÜMLER</a:t>
            </a:r>
          </a:p>
          <a:p>
            <a:pPr marL="623888" lvl="0" indent="-174625" defTabSz="914377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HEKİM ÇALIŞMA CETVELLERİNİN </a:t>
            </a:r>
            <a:r>
              <a:rPr lang="tr-TR" altLang="tr-TR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DÜZENLEMESİ</a:t>
            </a:r>
          </a:p>
          <a:p>
            <a:pPr marL="623888" lvl="0" indent="-174625" defTabSz="914377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altLang="tr-TR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DEVAM EDEN MUAYENE</a:t>
            </a:r>
          </a:p>
          <a:p>
            <a:pPr marL="457200" lvl="0" indent="-457200" defTabSz="914377">
              <a:lnSpc>
                <a:spcPct val="120000"/>
              </a:lnSpc>
              <a:spcBef>
                <a:spcPts val="600"/>
              </a:spcBef>
              <a:buAutoNum type="arabicPeriod" startAt="3"/>
              <a:defRPr/>
            </a:pPr>
            <a:r>
              <a:rPr kumimoji="0" lang="tr-TR" altLang="tr-TR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ÖZELİNDE YAŞANAN MHRS SORUNLARI</a:t>
            </a:r>
          </a:p>
          <a:p>
            <a:pPr marL="623888" lvl="0" indent="-174625" defTabSz="914377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altLang="tr-TR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ÖNCELİKLİ HASTALAR</a:t>
            </a:r>
            <a:endParaRPr lang="tr-TR" altLang="tr-TR" dirty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623888" lvl="0" indent="-174625" defTabSz="914377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altLang="tr-TR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SAĞLIK KURULLARI</a:t>
            </a:r>
          </a:p>
          <a:p>
            <a:pPr marL="623888" lvl="0" indent="-174625" defTabSz="914377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tr-TR" altLang="tr-TR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ÇKYS SORUNLARI</a:t>
            </a:r>
          </a:p>
          <a:p>
            <a:pPr lvl="0" defTabSz="914377"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altLang="tr-TR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  <a:r>
              <a:rPr kumimoji="0" lang="tr-TR" altLang="tr-TR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.  ÖNERİLER</a:t>
            </a:r>
            <a:endParaRPr kumimoji="0" lang="en-US" altLang="tr-TR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528565" y="499263"/>
            <a:ext cx="9286582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lnSpc>
                <a:spcPct val="120000"/>
              </a:lnSpc>
              <a:defRPr/>
            </a:pPr>
            <a:r>
              <a:rPr lang="tr-TR" altLang="tr-TR" sz="2400" b="1" dirty="0" smtClean="0">
                <a:solidFill>
                  <a:prstClr val="whit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SUNUM PLANI</a:t>
            </a:r>
            <a:endParaRPr lang="tr-TR" altLang="tr-TR" sz="2400" b="1" dirty="0">
              <a:solidFill>
                <a:prstClr val="white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66157"/>
              </p:ext>
            </p:extLst>
          </p:nvPr>
        </p:nvGraphicFramePr>
        <p:xfrm>
          <a:off x="271191" y="1446103"/>
          <a:ext cx="5824810" cy="4708526"/>
        </p:xfrm>
        <a:graphic>
          <a:graphicData uri="http://schemas.openxmlformats.org/drawingml/2006/table">
            <a:tbl>
              <a:tblPr/>
              <a:tblGrid>
                <a:gridCol w="2181578"/>
                <a:gridCol w="1352576"/>
                <a:gridCol w="1079881"/>
                <a:gridCol w="1210775"/>
              </a:tblGrid>
              <a:tr h="5964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POLİKLİNİK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MHRS 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ORANLARI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MHRS 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GERÇEKLEŞME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ORANLARI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OCAK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ŞUBAT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NİSAN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MAYIS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HAZİRAN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AĞUSTOS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EYLÜL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EKİM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KASIM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ARALIK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937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ORTALAMA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220087"/>
              </p:ext>
            </p:extLst>
          </p:nvPr>
        </p:nvGraphicFramePr>
        <p:xfrm>
          <a:off x="6463862" y="2058878"/>
          <a:ext cx="5728137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Çizelge" r:id="rId3" imgW="6998815" imgH="3487214" progId="Excel.Chart.8">
                  <p:embed/>
                </p:oleObj>
              </mc:Choice>
              <mc:Fallback>
                <p:oleObj name="Çizelge" r:id="rId3" imgW="6998815" imgH="34872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862" y="2058878"/>
                        <a:ext cx="5728137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408386" y="562323"/>
            <a:ext cx="94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2017 MHRS ORANLARI</a:t>
            </a:r>
            <a:endParaRPr lang="tr-T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408386" y="562323"/>
            <a:ext cx="946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2018 MHRS ORANLARI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34964"/>
              </p:ext>
            </p:extLst>
          </p:nvPr>
        </p:nvGraphicFramePr>
        <p:xfrm>
          <a:off x="213026" y="1446103"/>
          <a:ext cx="6060183" cy="4717570"/>
        </p:xfrm>
        <a:graphic>
          <a:graphicData uri="http://schemas.openxmlformats.org/drawingml/2006/table">
            <a:tbl>
              <a:tblPr/>
              <a:tblGrid>
                <a:gridCol w="2269732"/>
                <a:gridCol w="1407233"/>
                <a:gridCol w="1123517"/>
                <a:gridCol w="1259701"/>
              </a:tblGrid>
              <a:tr h="4938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POLİKLİNİK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MHRS 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ORANLARI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MHRS 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GERÇEKLEŞME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ORANLARI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OCAK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ŞUBAT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NİSAN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MAYIS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HAZİRAN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AĞUSTOS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EYLÜL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EKİM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KASIM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ARALIK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9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659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ORTALAMA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10124"/>
              </p:ext>
            </p:extLst>
          </p:nvPr>
        </p:nvGraphicFramePr>
        <p:xfrm>
          <a:off x="6645348" y="2021000"/>
          <a:ext cx="5546652" cy="356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Çizelge" r:id="rId3" imgW="7017104" imgH="3481118" progId="Excel.Chart.8">
                  <p:embed/>
                </p:oleObj>
              </mc:Choice>
              <mc:Fallback>
                <p:oleObj name="Çizelge" r:id="rId3" imgW="7017104" imgH="34811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348" y="2021000"/>
                        <a:ext cx="5546652" cy="3567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6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8386" y="562323"/>
            <a:ext cx="946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ÖNERİLER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71564" y="1633845"/>
            <a:ext cx="10475495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400" b="1" dirty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marR="0" lvl="0" indent="-514350" algn="just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tr-TR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MHRS’nin</a:t>
            </a: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yasal olarak öncelikli hastalar sıralamasında acilden sonra 2. sırada yer almasının sağlanması</a:t>
            </a:r>
          </a:p>
          <a:p>
            <a:pPr marL="514350" marR="0" lvl="0" indent="-514350" algn="just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Öncelikli hastalarda MHRS ile ilgili düzenlemeler yapılması </a:t>
            </a:r>
          </a:p>
          <a:p>
            <a:pPr marL="514350" indent="-514350" algn="just" defTabSz="91437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MHRS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randevusu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alan hastaların öncesinde muayene olma talepleri karşılandığı için MHRS karşılama oranları düşmektedir</a:t>
            </a:r>
          </a:p>
          <a:p>
            <a:pPr marL="514350" indent="-514350" algn="just" defTabSz="91437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MHRS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tarafından aynı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branşta belirli zaman diliminde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farklı hastanelerden randevu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alınabilmesinin engellenmesi</a:t>
            </a:r>
          </a:p>
          <a:p>
            <a:pPr marL="514350" indent="-514350" algn="just" defTabSz="91437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Ayaktan gelen hastaların ve acil olmayan konsültasyonların randevu almaya yönlendirilmesi</a:t>
            </a:r>
          </a:p>
          <a:p>
            <a:pPr marL="514350" indent="-514350" algn="just" defTabSz="91437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14350" indent="-514350" algn="just" defTabSz="91437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-59139" y="2899080"/>
            <a:ext cx="12251139" cy="101566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tr-TR" sz="6000" smtClean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TEŞEKKÜRLER</a:t>
            </a:r>
            <a:endParaRPr lang="tr-TR" sz="60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2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570347" y="403322"/>
            <a:ext cx="946397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lnSpc>
                <a:spcPct val="120000"/>
              </a:lnSpc>
              <a:defRPr/>
            </a:pPr>
            <a:r>
              <a:rPr lang="tr-TR" altLang="tr-TR" sz="24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MHRS                </a:t>
            </a:r>
          </a:p>
          <a:p>
            <a:pPr lvl="0" defTabSz="914377">
              <a:lnSpc>
                <a:spcPct val="120000"/>
              </a:lnSpc>
              <a:defRPr/>
            </a:pPr>
            <a:endParaRPr lang="tr-TR" altLang="tr-TR" sz="2400" dirty="0" smtClean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 defTabSz="914377">
              <a:lnSpc>
                <a:spcPct val="120000"/>
              </a:lnSpc>
              <a:defRPr/>
            </a:pPr>
            <a:endParaRPr lang="tr-TR" altLang="tr-TR" sz="2400" dirty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 defTabSz="914377">
              <a:lnSpc>
                <a:spcPct val="120000"/>
              </a:lnSpc>
              <a:defRPr/>
            </a:pPr>
            <a:endParaRPr lang="tr-TR" altLang="tr-TR" sz="2400" dirty="0" smtClean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 defTabSz="914377">
              <a:lnSpc>
                <a:spcPct val="120000"/>
              </a:lnSpc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Hastanemiz 15.08.2016 tarihli ve 689 sayılı KHK ile Sağlık Bakanlığına devredilmiştir.</a:t>
            </a:r>
          </a:p>
          <a:p>
            <a:pPr marL="342900" lvl="0" indent="-342900" defTabSz="914377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HBYS Sistemi Yok</a:t>
            </a:r>
          </a:p>
          <a:p>
            <a:pPr marL="342900" lvl="0" indent="-342900" defTabSz="914377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İnternet Yok</a:t>
            </a:r>
          </a:p>
          <a:p>
            <a:pPr marL="342900" lvl="0" indent="-342900" defTabSz="914377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USB Girişi- CD Rom Yok</a:t>
            </a:r>
          </a:p>
          <a:p>
            <a:pPr marL="342900" lvl="0" indent="-342900" defTabSz="914377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MHRS Yok </a:t>
            </a:r>
          </a:p>
          <a:p>
            <a:pPr lvl="0" defTabSz="914377">
              <a:lnSpc>
                <a:spcPct val="120000"/>
              </a:lnSpc>
              <a:defRPr/>
            </a:pPr>
            <a:endParaRPr lang="tr-TR" altLang="tr-T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387645" y="403322"/>
            <a:ext cx="10323095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20000"/>
              </a:lnSpc>
              <a:defRPr/>
            </a:pPr>
            <a:r>
              <a:rPr lang="tr-TR" altLang="tr-TR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MHRS </a:t>
            </a: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alt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Mevcut Hastane Bilgi sistemi (ASOS) </a:t>
            </a:r>
          </a:p>
          <a:p>
            <a:pPr marL="457200" marR="0" lvl="0" indent="-4572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altLang="tr-TR" sz="3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Sağlık Bakanlığına entegre değil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altLang="tr-TR" sz="2400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MHRS yazılım modülü yok </a:t>
            </a:r>
          </a:p>
          <a:p>
            <a:pPr marL="342900" marR="0" lvl="0" indent="-3429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tr-TR" altLang="tr-TR" sz="2400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Güvenlik nedeni için İnternet  çıkışları kapalı</a:t>
            </a:r>
          </a:p>
          <a:p>
            <a:pPr marL="457200" marR="0" lvl="0" indent="-4572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alt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Hekimler </a:t>
            </a:r>
            <a:r>
              <a:rPr lang="tr-TR" altLang="tr-TR" sz="2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ÇKYS’ye</a:t>
            </a:r>
            <a:r>
              <a:rPr lang="tr-TR" alt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tanımlı değil</a:t>
            </a:r>
          </a:p>
          <a:p>
            <a:pPr marL="449263" marR="0" lvl="0" indent="-449263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alt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</a:t>
            </a:r>
            <a:r>
              <a:rPr lang="tr-TR" alt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Hekimlerin konu ile ilgili bilgisi yok veya kulaktan duyma yanlış bilgileri var ve ön yargıları çok</a:t>
            </a: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19986" y="415679"/>
            <a:ext cx="10780295" cy="592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tr-TR" altLang="tr-TR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MHRS </a:t>
            </a: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400" dirty="0" smtClean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400" dirty="0" smtClean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alt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Randevu Sistemi </a:t>
            </a: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oluşturuldu.</a:t>
            </a:r>
          </a:p>
          <a:p>
            <a:pPr marL="457200" marR="0" lvl="0" indent="-4572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Günlük 20-30 hastaya deneme amaçlı randevu açılması sağlandı.</a:t>
            </a:r>
          </a:p>
          <a:p>
            <a:pPr marL="914400" lvl="1" indent="-457200" defTabSz="91437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Personel randevu aldı.</a:t>
            </a:r>
          </a:p>
          <a:p>
            <a:pPr marL="914400" lvl="1" indent="-457200" defTabSz="91437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Gün sonu raporlamaları (Geldi-Gelmedi) işlemleri sistem tarafından veri gönderimi yapılamadığı için manuel olarak yapıldı.  </a:t>
            </a:r>
          </a:p>
          <a:p>
            <a:pPr marL="457200" marR="0" lvl="0" indent="-4572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Yaklaşık 1,5 ay içerisinde Sağlık Bakanlığı İle uyumlu yeni HBYS’ ye geçildi. </a:t>
            </a:r>
          </a:p>
          <a:p>
            <a:pPr marL="457200" marR="0" lvl="0" indent="-45720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altLang="tr-TR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Güvenlik nedeni ile kısıtlanan İnternet  sorunu çözüldü.</a:t>
            </a:r>
          </a:p>
          <a:p>
            <a:pPr lvl="0" defTabSz="914377">
              <a:lnSpc>
                <a:spcPct val="120000"/>
              </a:lnSpc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altLang="tr-T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991178" y="446866"/>
            <a:ext cx="10475495" cy="466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tr-TR" altLang="tr-TR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GÜLHANE EĞİTİM VE ARAŞTIRMA HASTANESİ MHRS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tr-TR" altLang="tr-TR" sz="2800" dirty="0" smtClean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tr-TR" altLang="tr-TR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Hekimlerin ÇKYS kayıtlarının manuel olarak yapılması sağlandı.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tr-TR" altLang="tr-TR" sz="2800" dirty="0" smtClean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Tüm poliklinik çalışanları ve tüm hekimler   </a:t>
            </a:r>
            <a:r>
              <a:rPr lang="tr-TR" altLang="tr-TR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yapılan toplantılar </a:t>
            </a:r>
            <a:r>
              <a:rPr lang="tr-TR" altLang="tr-TR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ile çoğu zaman tek tek  </a:t>
            </a:r>
            <a:r>
              <a:rPr lang="tr-TR" altLang="tr-TR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MHRS işleyişi hakkında </a:t>
            </a:r>
            <a:r>
              <a:rPr lang="tr-TR" altLang="tr-TR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bilgilendirildi. </a:t>
            </a:r>
            <a:r>
              <a:rPr lang="tr-TR" altLang="tr-TR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1-2 hekimle </a:t>
            </a:r>
            <a:r>
              <a:rPr lang="tr-TR" altLang="tr-TR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başlayan </a:t>
            </a:r>
            <a:r>
              <a:rPr lang="tr-TR" altLang="tr-TR" sz="28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MHRS’ye</a:t>
            </a:r>
            <a:r>
              <a:rPr lang="tr-TR" altLang="tr-TR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zamanla </a:t>
            </a:r>
            <a:r>
              <a:rPr lang="tr-TR" altLang="tr-TR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tüm hekimler dahil edildi. </a:t>
            </a:r>
          </a:p>
        </p:txBody>
      </p:sp>
    </p:spTree>
    <p:extLst>
      <p:ext uri="{BB962C8B-B14F-4D97-AF65-F5344CB8AC3E}">
        <p14:creationId xmlns:p14="http://schemas.microsoft.com/office/powerpoint/2010/main" val="28150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684211" y="1556084"/>
            <a:ext cx="10384841" cy="5203062"/>
          </a:xfrm>
          <a:prstGeom prst="rect">
            <a:avLst/>
          </a:prstGeom>
        </p:spPr>
        <p:txBody>
          <a:bodyPr>
            <a:norm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tr-TR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Hekimlerin MHRS ile ilgili bilgilerinin hiç olmaması veya eksik-yanlış bilgilerden  dolayı ön yargılı olmaları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Hekimlerin MHRS ile tanışmaları sağlandı ön yargıları ve endişeleri giderildi.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Manuel olarak defterlere yazılan ( Endokrin, Ortopedi, Cildiye, Göz Hastalıkları) gibi birçok bölümün 1 yıl ve üzeri verilmiş randevularının olması ve hekimlerin bu hastalarının akıbetleri ile ilgili endişeleri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Defter üzerinden verilen randevular </a:t>
            </a:r>
            <a:r>
              <a:rPr lang="tr-T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Devam Eden Muayene</a:t>
            </a:r>
            <a:r>
              <a:rPr lang="tr-T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 üzerinden MHRS’ ye aktarıldı.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Hekimlere </a:t>
            </a:r>
            <a:r>
              <a:rPr lang="tr-TR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devam eden muayene- </a:t>
            </a:r>
            <a:r>
              <a:rPr lang="tr-TR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Yan Dal Hekimlerine Yeşil Alan Kullanımı konusunda eğitimler verilerek ilgili alanları kullanmaları konusunda teşvik edildi ve aktif olarak kullanmaları sağlandı. 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tr-T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tr-T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tr-T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tr-T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tr-T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tr-T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628274" y="625642"/>
            <a:ext cx="94407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omic Sans MS" panose="030F0702030302020204" pitchFamily="66" charset="0"/>
              </a:rPr>
              <a:t>HEKİM ÇALIŞMA CETVELLERİ DÜZENLEMEDE YAŞANAN GÜÇLÜKLER ve ÇÖZÜMLER 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HEKİMLER </a:t>
            </a:r>
            <a:endParaRPr lang="tr-TR" sz="2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684212" y="685801"/>
            <a:ext cx="10943496" cy="5084804"/>
          </a:xfrm>
          <a:prstGeom prst="rect">
            <a:avLst/>
          </a:prstGeom>
        </p:spPr>
        <p:txBody>
          <a:bodyPr>
            <a:norm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tr-TR" sz="240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tr-TR" sz="240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tr-TR" sz="240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tr-TR" sz="240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tr-TR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Çalışma Cetveli göndermeyen Hekimler</a:t>
            </a:r>
          </a:p>
          <a:p>
            <a:pPr lvl="2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tr-TR" sz="2000" smtClean="0">
                <a:solidFill>
                  <a:prstClr val="black"/>
                </a:solidFill>
                <a:latin typeface="Comic Sans MS" panose="030F0702030302020204" pitchFamily="66" charset="0"/>
              </a:rPr>
              <a:t>Hastane Yönetimi yetkisi dahilinde tüm günlerine randevuya açık aksiyon kodu tanımlanarak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tr-TR" sz="240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tr-TR" sz="2400" smtClean="0">
                <a:solidFill>
                  <a:prstClr val="black"/>
                </a:solidFill>
                <a:latin typeface="Comic Sans MS" panose="030F0702030302020204" pitchFamily="66" charset="0"/>
              </a:rPr>
              <a:t>İzinlerin zamanında bildirilmemesi </a:t>
            </a:r>
          </a:p>
          <a:p>
            <a:pPr lvl="3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tr-TR" sz="2000" smtClean="0">
                <a:solidFill>
                  <a:prstClr val="black"/>
                </a:solidFill>
                <a:latin typeface="Comic Sans MS" panose="030F0702030302020204" pitchFamily="66" charset="0"/>
              </a:rPr>
              <a:t>Hekimlerin izinleri için 5 gün önceden bildirmesi istenerek</a:t>
            </a:r>
          </a:p>
          <a:p>
            <a:pPr marL="914377" lvl="2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tr-TR" sz="2000" smtClean="0">
                <a:solidFill>
                  <a:prstClr val="black"/>
                </a:solidFill>
                <a:latin typeface="Comic Sans MS" panose="030F0702030302020204" pitchFamily="66" charset="0"/>
              </a:rPr>
              <a:t>İstisna girilmesinin öne geçilmeye çalışıldı.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890586" y="630197"/>
            <a:ext cx="91192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600" b="1" dirty="0">
                <a:solidFill>
                  <a:prstClr val="white"/>
                </a:solidFill>
                <a:latin typeface="Comic Sans MS" panose="030F0702030302020204" pitchFamily="66" charset="0"/>
              </a:rPr>
              <a:t>HEKİM ÇALIŞMA CETVELLERİ DÜZENLEMEDE YAŞANAN GÜÇLÜKLER ve ÇÖZÜMLER</a:t>
            </a:r>
          </a:p>
          <a:p>
            <a:pPr lvl="0"/>
            <a:endParaRPr lang="tr-TR" sz="16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lvl="0"/>
            <a:endParaRPr lang="tr-TR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tr-TR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YÖNETİM </a:t>
            </a:r>
            <a:r>
              <a:rPr lang="tr-TR" sz="2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AÇISINDAN </a:t>
            </a:r>
          </a:p>
        </p:txBody>
      </p:sp>
    </p:spTree>
    <p:extLst>
      <p:ext uri="{BB962C8B-B14F-4D97-AF65-F5344CB8AC3E}">
        <p14:creationId xmlns:p14="http://schemas.microsoft.com/office/powerpoint/2010/main" val="3710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3910" y="5451274"/>
            <a:ext cx="9935663" cy="564146"/>
          </a:xfrm>
        </p:spPr>
        <p:txBody>
          <a:bodyPr>
            <a:normAutofit fontScale="90000"/>
          </a:bodyPr>
          <a:lstStyle/>
          <a:p>
            <a:pPr lvl="1" algn="l" defTabSz="457189" rtl="0">
              <a:spcBef>
                <a:spcPct val="0"/>
              </a:spcBef>
            </a:pPr>
            <a:r>
              <a:rPr lang="tr-T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Hastanemiz  </a:t>
            </a:r>
            <a:r>
              <a:rPr lang="tr-TR" dirty="0">
                <a:solidFill>
                  <a:prstClr val="black"/>
                </a:solidFill>
                <a:latin typeface="Comic Sans MS" panose="030F0702030302020204" pitchFamily="66" charset="0"/>
              </a:rPr>
              <a:t>öğretim </a:t>
            </a:r>
            <a:r>
              <a:rPr lang="tr-TR" smtClean="0">
                <a:solidFill>
                  <a:prstClr val="black"/>
                </a:solidFill>
                <a:latin typeface="Comic Sans MS" panose="030F0702030302020204" pitchFamily="66" charset="0"/>
              </a:rPr>
              <a:t>üyeleri </a:t>
            </a:r>
            <a:r>
              <a:rPr lang="tr-TR" smtClean="0">
                <a:solidFill>
                  <a:prstClr val="black"/>
                </a:solidFill>
                <a:latin typeface="Comic Sans MS" panose="030F0702030302020204" pitchFamily="66" charset="0"/>
              </a:rPr>
              <a:t>SBÜ </a:t>
            </a:r>
            <a:r>
              <a:rPr lang="tr-TR" dirty="0">
                <a:solidFill>
                  <a:prstClr val="black"/>
                </a:solidFill>
                <a:latin typeface="Comic Sans MS" panose="030F0702030302020204" pitchFamily="66" charset="0"/>
              </a:rPr>
              <a:t>Gülhane Tıp Fakültesi </a:t>
            </a:r>
            <a:r>
              <a:rPr lang="tr-T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ve SBÜ bağlı yüksek </a:t>
            </a:r>
            <a:r>
              <a:rPr lang="tr-TR" dirty="0">
                <a:solidFill>
                  <a:prstClr val="black"/>
                </a:solidFill>
                <a:latin typeface="Comic Sans MS" panose="030F0702030302020204" pitchFamily="66" charset="0"/>
              </a:rPr>
              <a:t>okullarda yoğun ders </a:t>
            </a:r>
            <a:r>
              <a:rPr lang="tr-T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ve sınav programını yürütmektedirler</a:t>
            </a:r>
            <a:r>
              <a:rPr lang="tr-TR" sz="22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tr-TR" sz="2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84974" y="489561"/>
            <a:ext cx="899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YÖNETİM AÇISINDAN 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27670"/>
              </p:ext>
            </p:extLst>
          </p:nvPr>
        </p:nvGraphicFramePr>
        <p:xfrm>
          <a:off x="2209799" y="1811338"/>
          <a:ext cx="6955972" cy="3239631"/>
        </p:xfrm>
        <a:graphic>
          <a:graphicData uri="http://schemas.openxmlformats.org/drawingml/2006/table">
            <a:tbl>
              <a:tblPr/>
              <a:tblGrid>
                <a:gridCol w="3968359"/>
                <a:gridCol w="2987613"/>
              </a:tblGrid>
              <a:tr h="270429">
                <a:tc grid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GÜLHANE EĞİTİM VE ARAŞTIRMA HASTANESİ</a:t>
                      </a:r>
                    </a:p>
                  </a:txBody>
                  <a:tcPr marL="6886" marR="6886" marT="68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042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GÖREV UNVANI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PERSONEL SAYISI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Prof.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Doç.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Yrd.Doç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Başasistan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Uzman Tabip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Uzman Tabip - Yandal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Uzman Tabip - Yandal Asistan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TOPLAM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427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4E3"/>
                    </a:solidFill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Asistan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Pratisyen Hekim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tr-TR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GENEL TOPLAM</a:t>
                      </a: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682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7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79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46252475-8229-5541-8547-C214B7CAFC06}" vid="{CA8C4683-EB87-A147-BAEA-54E35F4DE700}"/>
    </a:ext>
  </a:extLst>
</a:theme>
</file>

<file path=ppt/theme/theme2.xml><?xml version="1.0" encoding="utf-8"?>
<a:theme xmlns:a="http://schemas.openxmlformats.org/drawingml/2006/main" name="5_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46252475-8229-5541-8547-C214B7CAFC06}" vid="{CA8C4683-EB87-A147-BAEA-54E35F4DE700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1821</Words>
  <Application>Microsoft Office PowerPoint</Application>
  <PresentationFormat>Geniş ekran</PresentationFormat>
  <Paragraphs>744</Paragraphs>
  <Slides>23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4_Dilim</vt:lpstr>
      <vt:lpstr>5_Dilim</vt:lpstr>
      <vt:lpstr>Çizelge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Hastanemiz  öğretim üyeleri SBÜ Gülhane Tıp Fakültesi ve SBÜ bağlı yüksek okullarda yoğun ders ve sınav programını yürütmektedirler  </vt:lpstr>
      <vt:lpstr>PowerPoint Sunusu</vt:lpstr>
      <vt:lpstr>PowerPoint Sunusu</vt:lpstr>
      <vt:lpstr>PowerPoint Sunusu</vt:lpstr>
      <vt:lpstr>PowerPoint Sunusu</vt:lpstr>
      <vt:lpstr>DEVAM EDEN MUAYENE ATİF KULLANAN POLİKİLİNİKLER</vt:lpstr>
      <vt:lpstr>PowerPoint Sunusu</vt:lpstr>
      <vt:lpstr>3.HEKİM ÇALIŞMA CETVELLERİ DÜZENLEMEDE YAŞANAN GÜÇLÜKLER 3.HEKİM ÇALIŞMA CETVELLERİ DÜZENLEMEDE YAŞANAN GÜÇLÜKLER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guven1</dc:creator>
  <cp:lastModifiedBy>NİHAL DURMAZ</cp:lastModifiedBy>
  <cp:revision>125</cp:revision>
  <cp:lastPrinted>2019-02-04T11:23:34Z</cp:lastPrinted>
  <dcterms:created xsi:type="dcterms:W3CDTF">2018-04-11T13:01:04Z</dcterms:created>
  <dcterms:modified xsi:type="dcterms:W3CDTF">2019-02-05T11:57:13Z</dcterms:modified>
</cp:coreProperties>
</file>