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5"/>
  </p:notes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C5D1B9-E1DF-4F21-8A44-5704963E03F6}" type="datetimeFigureOut">
              <a:rPr lang="tr-TR" smtClean="0"/>
              <a:pPr/>
              <a:t>05.02.2019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94F68B-C6A6-473C-B92B-B2C5D39B393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6287512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94F68B-C6A6-473C-B92B-B2C5D39B3935}" type="slidenum">
              <a:rPr lang="tr-TR" smtClean="0"/>
              <a:pPr/>
              <a:t>1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6502201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05.02.2019</a:t>
            </a:fld>
            <a:endParaRPr lang="tr-T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05.02.2019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05.02.2019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05.02.2019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05.02.2019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05.02.2019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05.02.2019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05.02.2019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05.02.2019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05.02.2019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05.02.2019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pPr/>
              <a:t>05.02.2019</a:t>
            </a:fld>
            <a:endParaRPr lang="tr-T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1409093" y="692696"/>
            <a:ext cx="6503832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tr-TR" sz="54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Cambria" pitchFamily="18" charset="0"/>
              </a:rPr>
              <a:t>SİNCAN</a:t>
            </a:r>
            <a:endParaRPr lang="tr-TR" sz="5400" b="1" dirty="0">
              <a:ln w="50800"/>
              <a:solidFill>
                <a:schemeClr val="bg1">
                  <a:shade val="50000"/>
                </a:schemeClr>
              </a:solidFill>
              <a:latin typeface="Cambria" pitchFamily="18" charset="0"/>
            </a:endParaRPr>
          </a:p>
          <a:p>
            <a:pPr algn="ctr"/>
            <a:r>
              <a:rPr lang="tr-TR" sz="54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Cambria" pitchFamily="18" charset="0"/>
              </a:rPr>
              <a:t>AĞIZ ve DİŞ SAĞLIĞI</a:t>
            </a:r>
          </a:p>
          <a:p>
            <a:pPr algn="ctr"/>
            <a:r>
              <a:rPr lang="tr-TR" sz="54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Cambria" pitchFamily="18" charset="0"/>
              </a:rPr>
              <a:t>MERKEZİ</a:t>
            </a:r>
            <a:endParaRPr lang="tr-TR" sz="5400" b="1" dirty="0">
              <a:ln w="50800"/>
              <a:solidFill>
                <a:schemeClr val="bg1">
                  <a:shade val="50000"/>
                </a:schemeClr>
              </a:solidFill>
              <a:latin typeface="Cambria" pitchFamily="18" charset="0"/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2136914" y="3717032"/>
            <a:ext cx="504817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tr-TR" sz="54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Cambria" pitchFamily="18" charset="0"/>
              </a:rPr>
              <a:t>MHRS </a:t>
            </a:r>
            <a:r>
              <a:rPr lang="tr-TR" sz="54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Cambria" pitchFamily="18" charset="0"/>
              </a:rPr>
              <a:t>SUNUMU</a:t>
            </a:r>
            <a:endParaRPr lang="tr-TR" sz="5400" b="1" dirty="0">
              <a:ln w="50800"/>
              <a:solidFill>
                <a:schemeClr val="bg1">
                  <a:shade val="50000"/>
                </a:schemeClr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04890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MHRS </a:t>
            </a:r>
            <a:r>
              <a:rPr lang="tr-T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ve YEŞİL ALAN</a:t>
            </a:r>
            <a:endParaRPr lang="tr-TR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Metin kutusu 3"/>
          <p:cNvSpPr txBox="1"/>
          <p:nvPr/>
        </p:nvSpPr>
        <p:spPr>
          <a:xfrm>
            <a:off x="1043608" y="2334630"/>
            <a:ext cx="734895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Merkezimizde Yeşil Alan Uygulamamız</a:t>
            </a:r>
          </a:p>
          <a:p>
            <a:pPr algn="ctr"/>
            <a:endParaRPr lang="tr-TR" sz="2400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mbria" pitchFamily="18" charset="0"/>
            </a:endParaRPr>
          </a:p>
          <a:p>
            <a:r>
              <a:rPr lang="tr-TR" sz="2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	Entegre çalışan hekimlerimize </a:t>
            </a:r>
            <a:r>
              <a:rPr lang="tr-TR" sz="2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MHRS </a:t>
            </a:r>
            <a:r>
              <a:rPr lang="tr-TR" sz="2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sistemi ile uzun zaman diliminde ulaşabilen </a:t>
            </a:r>
            <a:r>
              <a:rPr lang="tr-TR" sz="2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MHRS </a:t>
            </a:r>
            <a:r>
              <a:rPr lang="tr-TR" sz="2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hastalarımız, Hekimlerimiz tarafından yeşil alana atıldığında ilgili uzmana tekrardan </a:t>
            </a:r>
            <a:r>
              <a:rPr lang="tr-TR" sz="2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MHRS </a:t>
            </a:r>
            <a:r>
              <a:rPr lang="tr-TR" sz="2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den randevu alarak gelmektedir. Geldiği gün itibariyle teşhisi gerçekleştirilen hastaya uzman hekim tarafından tekrar randevu verilerek tedavisi gerçekleştirilmektedir. Bu durum hastalar tarafından şikayet edilmektedir.</a:t>
            </a:r>
          </a:p>
        </p:txBody>
      </p:sp>
    </p:spTree>
    <p:extLst>
      <p:ext uri="{BB962C8B-B14F-4D97-AF65-F5344CB8AC3E}">
        <p14:creationId xmlns:p14="http://schemas.microsoft.com/office/powerpoint/2010/main" xmlns="" val="4165291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MHRS </a:t>
            </a:r>
            <a:r>
              <a:rPr lang="tr-T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ve YEŞİL ALAN</a:t>
            </a:r>
            <a:endParaRPr lang="tr-TR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Metin kutusu 3"/>
          <p:cNvSpPr txBox="1"/>
          <p:nvPr/>
        </p:nvSpPr>
        <p:spPr>
          <a:xfrm>
            <a:off x="1043608" y="1988840"/>
            <a:ext cx="734895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Merkezimizde Yeşil Alan Uygulamamız</a:t>
            </a:r>
          </a:p>
          <a:p>
            <a:pPr algn="ctr"/>
            <a:endParaRPr lang="tr-TR" sz="2400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mbria" pitchFamily="18" charset="0"/>
            </a:endParaRPr>
          </a:p>
          <a:p>
            <a:r>
              <a:rPr lang="tr-TR" sz="2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	Acilde çalışan hekimlerimize ayaktan başvuruyla hasta kabulden giriş yaptıran hastalarımız, Hekimlerimiz tarafından ihtiyaç duyulduğunda yeşil alana atıldığında ilgili uzmana </a:t>
            </a:r>
            <a:r>
              <a:rPr lang="tr-TR" sz="2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MHRS </a:t>
            </a:r>
            <a:r>
              <a:rPr lang="tr-TR" sz="2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den randevu alarak gelmektedir. Böylelikle </a:t>
            </a:r>
            <a:r>
              <a:rPr lang="tr-TR" sz="2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MHRS </a:t>
            </a:r>
            <a:r>
              <a:rPr lang="tr-TR" sz="2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sisteminden güçlükle randevu alan ortalama 10 gün kadar randevusunu bekleyen hastalarımız la günlük acile ayaktan başvuran hastalarımızın uzman hekime ulaşması arasında ciddi bir adaletsizlik oluşmaktadır.</a:t>
            </a:r>
          </a:p>
        </p:txBody>
      </p:sp>
    </p:spTree>
    <p:extLst>
      <p:ext uri="{BB962C8B-B14F-4D97-AF65-F5344CB8AC3E}">
        <p14:creationId xmlns:p14="http://schemas.microsoft.com/office/powerpoint/2010/main" xmlns="" val="502969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MHRS </a:t>
            </a:r>
            <a:r>
              <a:rPr lang="tr-T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ve YEŞİL ALAN</a:t>
            </a:r>
            <a:endParaRPr lang="tr-TR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Metin kutusu 3"/>
          <p:cNvSpPr txBox="1"/>
          <p:nvPr/>
        </p:nvSpPr>
        <p:spPr>
          <a:xfrm>
            <a:off x="1043608" y="2204864"/>
            <a:ext cx="734895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Merkezimizde Yeşil Alan Uygulamamız</a:t>
            </a:r>
          </a:p>
          <a:p>
            <a:pPr algn="ctr"/>
            <a:endParaRPr lang="tr-TR" sz="2400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tr-TR" sz="2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	Merkezimizde 1 Şubat itibariyle Acilde çalışan hekimlerimiz hastalarımıza yeşil alan uygulamasını gerçekleştirecek olup Entegre çalışan hekimlerimiz de  HBYS İç Sevk Sistemini kullanarak uzmanlarımıza hasta gönderecektir. Böylelikle Acil </a:t>
            </a:r>
            <a:r>
              <a:rPr lang="tr-TR" sz="24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ve </a:t>
            </a:r>
            <a:r>
              <a:rPr lang="tr-TR" sz="2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MHRS </a:t>
            </a:r>
            <a:r>
              <a:rPr lang="tr-TR" sz="2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hastaların da Uzman Hekime ulaşım süresi  daha adaletli hale gelecektir.</a:t>
            </a:r>
          </a:p>
        </p:txBody>
      </p:sp>
    </p:spTree>
    <p:extLst>
      <p:ext uri="{BB962C8B-B14F-4D97-AF65-F5344CB8AC3E}">
        <p14:creationId xmlns:p14="http://schemas.microsoft.com/office/powerpoint/2010/main" xmlns="" val="603917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1"/>
          <p:cNvSpPr>
            <a:spLocks noGrp="1"/>
          </p:cNvSpPr>
          <p:nvPr>
            <p:ph type="title"/>
          </p:nvPr>
        </p:nvSpPr>
        <p:spPr>
          <a:xfrm>
            <a:off x="711381" y="2780928"/>
            <a:ext cx="7756263" cy="1918346"/>
          </a:xfrm>
        </p:spPr>
        <p:txBody>
          <a:bodyPr>
            <a:normAutofit fontScale="90000"/>
          </a:bodyPr>
          <a:lstStyle/>
          <a:p>
            <a:pPr algn="ctr"/>
            <a:r>
              <a:rPr lang="tr-TR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DİNLEDİĞİNİZ İÇİN TEŞEKKÜRLER </a:t>
            </a:r>
            <a:br>
              <a:rPr lang="tr-TR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tr-TR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tr-TR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tr-TR" sz="3200" b="1" i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Dt</a:t>
            </a:r>
            <a:r>
              <a:rPr lang="tr-TR" sz="32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 Hikmet ERTUGAY</a:t>
            </a:r>
            <a:r>
              <a:rPr lang="tr-TR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tr-TR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tr-TR" sz="32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Başhekim</a:t>
            </a:r>
            <a:endParaRPr lang="tr-TR" sz="3200" b="1" i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Başlık 1"/>
          <p:cNvSpPr txBox="1">
            <a:spLocks/>
          </p:cNvSpPr>
          <p:nvPr/>
        </p:nvSpPr>
        <p:spPr>
          <a:xfrm>
            <a:off x="683568" y="953210"/>
            <a:ext cx="7756263" cy="15121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tr-TR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SİNCAN</a:t>
            </a:r>
          </a:p>
          <a:p>
            <a:r>
              <a:rPr lang="tr-TR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AĞIZ ve DİŞ SAĞLIĞI</a:t>
            </a:r>
          </a:p>
          <a:p>
            <a:r>
              <a:rPr lang="tr-TR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MERKEZİ</a:t>
            </a:r>
            <a:endParaRPr lang="tr-TR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55510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1928038" y="476672"/>
            <a:ext cx="52879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mbria" pitchFamily="18" charset="0"/>
              </a:rPr>
              <a:t>Personel Bilgisi</a:t>
            </a:r>
            <a:endParaRPr lang="tr-TR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1209068" y="1916832"/>
            <a:ext cx="669674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Merkezimizde Hekim Görev/Durum Dağılımı</a:t>
            </a:r>
          </a:p>
          <a:p>
            <a:pPr algn="ctr"/>
            <a:endParaRPr lang="tr-TR" sz="24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mbria" pitchFamily="18" charset="0"/>
            </a:endParaRPr>
          </a:p>
          <a:p>
            <a:pPr algn="ctr"/>
            <a:r>
              <a:rPr lang="tr-TR" sz="2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Toplam 51 Hekimin</a:t>
            </a:r>
          </a:p>
          <a:p>
            <a:pPr algn="ctr"/>
            <a:endParaRPr lang="tr-TR" sz="2400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mbria" pitchFamily="18" charset="0"/>
            </a:endParaRPr>
          </a:p>
          <a:p>
            <a:r>
              <a:rPr lang="tr-TR" sz="2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-Cezaevi Polikliniğinde çalışan  5 Hekim</a:t>
            </a:r>
          </a:p>
          <a:p>
            <a:r>
              <a:rPr lang="tr-TR" sz="2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-Sürekli Gece Nöbeti Tutan          3 Hekim</a:t>
            </a:r>
          </a:p>
          <a:p>
            <a:r>
              <a:rPr lang="tr-TR" sz="2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-İdari Görevde                                    2 Hekim</a:t>
            </a:r>
          </a:p>
          <a:p>
            <a:r>
              <a:rPr lang="tr-TR" sz="2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-Raporlu/Ücretsiz İzinli                5 Hekim</a:t>
            </a:r>
          </a:p>
          <a:p>
            <a:r>
              <a:rPr lang="tr-TR" sz="2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-Yeni Başlayan                                    2 Hekim</a:t>
            </a:r>
          </a:p>
          <a:p>
            <a:r>
              <a:rPr lang="tr-TR" sz="2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 olmak üzere Toplamda 23 Hekim </a:t>
            </a:r>
            <a:r>
              <a:rPr lang="tr-TR" sz="2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MHRS </a:t>
            </a:r>
            <a:r>
              <a:rPr lang="tr-TR" sz="2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sistemi dışındadır.</a:t>
            </a:r>
          </a:p>
        </p:txBody>
      </p:sp>
    </p:spTree>
    <p:extLst>
      <p:ext uri="{BB962C8B-B14F-4D97-AF65-F5344CB8AC3E}">
        <p14:creationId xmlns:p14="http://schemas.microsoft.com/office/powerpoint/2010/main" xmlns="" val="2609884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kdörtgen 2"/>
          <p:cNvSpPr/>
          <p:nvPr/>
        </p:nvSpPr>
        <p:spPr>
          <a:xfrm>
            <a:off x="940239" y="476672"/>
            <a:ext cx="766036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MHRS </a:t>
            </a:r>
            <a:r>
              <a:rPr lang="tr-TR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Hekim Dağılımı</a:t>
            </a:r>
            <a:endParaRPr lang="tr-TR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Metin kutusu 3"/>
          <p:cNvSpPr txBox="1"/>
          <p:nvPr/>
        </p:nvSpPr>
        <p:spPr>
          <a:xfrm>
            <a:off x="1223631" y="2348880"/>
            <a:ext cx="669674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MHRS </a:t>
            </a:r>
            <a:r>
              <a:rPr lang="tr-TR" sz="2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SİSTEMİNE DAHİL HEKİM </a:t>
            </a:r>
          </a:p>
          <a:p>
            <a:pPr algn="ctr"/>
            <a:r>
              <a:rPr lang="tr-TR" sz="2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DAĞILIMI</a:t>
            </a:r>
          </a:p>
          <a:p>
            <a:pPr algn="ctr"/>
            <a:endParaRPr lang="tr-TR" sz="2400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mbria" pitchFamily="18" charset="0"/>
            </a:endParaRPr>
          </a:p>
          <a:p>
            <a:r>
              <a:rPr lang="tr-TR" sz="2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-Entegre Sistemde                     17 Hekim</a:t>
            </a:r>
          </a:p>
          <a:p>
            <a:r>
              <a:rPr lang="tr-TR" sz="2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-Çocuk Entegre Sistemde         4 Hekim</a:t>
            </a:r>
          </a:p>
          <a:p>
            <a:r>
              <a:rPr lang="tr-TR" sz="2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-Diğer Uzmanlık Alanlarında 7 Hekim</a:t>
            </a:r>
          </a:p>
          <a:p>
            <a:r>
              <a:rPr lang="tr-TR" sz="2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 olmak üzere Toplamda  28 Hekim </a:t>
            </a:r>
            <a:r>
              <a:rPr lang="tr-TR" sz="2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MHRS </a:t>
            </a:r>
            <a:r>
              <a:rPr lang="tr-TR" sz="2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sisteminden hasta almaktadır.</a:t>
            </a:r>
          </a:p>
          <a:p>
            <a:endParaRPr lang="tr-TR" sz="24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41869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MHRS </a:t>
            </a:r>
            <a:r>
              <a:rPr lang="tr-T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Hasta Dağılımı</a:t>
            </a:r>
            <a:endParaRPr lang="tr-TR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Metin kutusu 2"/>
          <p:cNvSpPr txBox="1"/>
          <p:nvPr/>
        </p:nvSpPr>
        <p:spPr>
          <a:xfrm>
            <a:off x="1243665" y="2204864"/>
            <a:ext cx="669674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MHRS </a:t>
            </a:r>
            <a:r>
              <a:rPr lang="tr-TR" sz="2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SİSTEMİNDE AÇILAN GÜNLÜK KAPASİTE </a:t>
            </a:r>
          </a:p>
          <a:p>
            <a:pPr algn="ctr"/>
            <a:endParaRPr lang="tr-TR" sz="2400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mbria" pitchFamily="18" charset="0"/>
            </a:endParaRPr>
          </a:p>
          <a:p>
            <a:r>
              <a:rPr lang="tr-TR" sz="2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-Entegre Sistemde                      23 Hasta</a:t>
            </a:r>
          </a:p>
          <a:p>
            <a:r>
              <a:rPr lang="tr-TR" sz="2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-Çocuk Entegre Sistemde         22 Hasta</a:t>
            </a:r>
          </a:p>
          <a:p>
            <a:r>
              <a:rPr lang="tr-TR" sz="2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Tek Hekimden </a:t>
            </a:r>
            <a:r>
              <a:rPr lang="tr-TR" sz="2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MHRS </a:t>
            </a:r>
            <a:r>
              <a:rPr lang="tr-TR" sz="2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sistemiyle Randevu alabilmektedir. </a:t>
            </a:r>
          </a:p>
          <a:p>
            <a:r>
              <a:rPr lang="tr-TR" sz="2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	Hekimin meslek hastalığı vb. gibi durumların da günlük kapasite oranı geçici olarak düşürülebilmektedir.</a:t>
            </a:r>
          </a:p>
        </p:txBody>
      </p:sp>
    </p:spTree>
    <p:extLst>
      <p:ext uri="{BB962C8B-B14F-4D97-AF65-F5344CB8AC3E}">
        <p14:creationId xmlns:p14="http://schemas.microsoft.com/office/powerpoint/2010/main" xmlns="" val="1465837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MHRS </a:t>
            </a:r>
            <a:r>
              <a:rPr lang="tr-T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ORANLARI</a:t>
            </a:r>
            <a:endParaRPr lang="tr-TR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Metin kutusu 3"/>
          <p:cNvSpPr txBox="1"/>
          <p:nvPr/>
        </p:nvSpPr>
        <p:spPr>
          <a:xfrm>
            <a:off x="1255490" y="2564904"/>
            <a:ext cx="669674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1 OCAK 30 OCAK 2019 Tarihleri Arası</a:t>
            </a:r>
          </a:p>
          <a:p>
            <a:pPr algn="ctr"/>
            <a:r>
              <a:rPr lang="tr-TR" sz="2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Oranlar </a:t>
            </a:r>
          </a:p>
          <a:p>
            <a:pPr algn="ctr"/>
            <a:endParaRPr lang="tr-TR" sz="2400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mbria" pitchFamily="18" charset="0"/>
            </a:endParaRPr>
          </a:p>
          <a:p>
            <a:r>
              <a:rPr lang="tr-TR" sz="2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-Açılan Kapasite 6301</a:t>
            </a:r>
          </a:p>
          <a:p>
            <a:r>
              <a:rPr lang="tr-TR" sz="2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-Alınan 4506</a:t>
            </a:r>
          </a:p>
          <a:p>
            <a:r>
              <a:rPr lang="tr-TR" sz="2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-Gelen 3456</a:t>
            </a:r>
          </a:p>
          <a:p>
            <a:r>
              <a:rPr lang="tr-TR" sz="2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-Gelmeyen 1050</a:t>
            </a:r>
          </a:p>
        </p:txBody>
      </p:sp>
    </p:spTree>
    <p:extLst>
      <p:ext uri="{BB962C8B-B14F-4D97-AF65-F5344CB8AC3E}">
        <p14:creationId xmlns:p14="http://schemas.microsoft.com/office/powerpoint/2010/main" xmlns="" val="4279934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SİNCAN ve </a:t>
            </a:r>
            <a:r>
              <a:rPr lang="tr-T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MHRS</a:t>
            </a:r>
            <a:endParaRPr lang="tr-TR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Metin kutusu 3"/>
          <p:cNvSpPr txBox="1"/>
          <p:nvPr/>
        </p:nvSpPr>
        <p:spPr>
          <a:xfrm>
            <a:off x="1043608" y="2348880"/>
            <a:ext cx="734895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Hekim Başına Düşen Hasta Sayısı</a:t>
            </a:r>
          </a:p>
          <a:p>
            <a:pPr algn="ctr"/>
            <a:endParaRPr lang="tr-TR" sz="2400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mbria" pitchFamily="18" charset="0"/>
            </a:endParaRPr>
          </a:p>
          <a:p>
            <a:r>
              <a:rPr lang="tr-TR" sz="2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-Sincan Nüfus 524.222</a:t>
            </a:r>
          </a:p>
          <a:p>
            <a:r>
              <a:rPr lang="tr-TR" sz="2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-Sincan ADSM (Cezaevi (4 </a:t>
            </a:r>
            <a:r>
              <a:rPr lang="tr-TR" sz="24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Ünit</a:t>
            </a:r>
            <a:r>
              <a:rPr lang="tr-TR" sz="2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) ve Güdül (1 </a:t>
            </a:r>
            <a:r>
              <a:rPr lang="tr-TR" sz="24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Ünit</a:t>
            </a:r>
            <a:r>
              <a:rPr lang="tr-TR" sz="2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) Semt Poliklinikleri Hariç) </a:t>
            </a:r>
            <a:r>
              <a:rPr lang="tr-TR" sz="24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Ünit</a:t>
            </a:r>
            <a:r>
              <a:rPr lang="tr-TR" sz="2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 Sayısı 32</a:t>
            </a:r>
          </a:p>
          <a:p>
            <a:r>
              <a:rPr lang="tr-TR" sz="2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-</a:t>
            </a:r>
            <a:r>
              <a:rPr lang="tr-TR" sz="24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Ünit</a:t>
            </a:r>
            <a:r>
              <a:rPr lang="tr-TR" sz="2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 Başına Düşen Hasta Sayısı 16382 kişi</a:t>
            </a:r>
          </a:p>
          <a:p>
            <a:endParaRPr lang="tr-TR" sz="24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mbria" pitchFamily="18" charset="0"/>
            </a:endParaRPr>
          </a:p>
          <a:p>
            <a:r>
              <a:rPr lang="tr-TR" sz="2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Ayaş, Beypazarı, Güdül, Nallıhan, Kızılcahamam gibi ilçelerden en yakın olarak Sincan ADSM ye gelen hastalarla beraber bu sayı daha da artmaktadır.</a:t>
            </a:r>
            <a:endParaRPr lang="tr-TR" sz="24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09672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SİNCAN ve </a:t>
            </a:r>
            <a:r>
              <a:rPr lang="tr-T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MHRS </a:t>
            </a:r>
            <a:endParaRPr lang="tr-TR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Metin kutusu 3"/>
          <p:cNvSpPr txBox="1"/>
          <p:nvPr/>
        </p:nvSpPr>
        <p:spPr>
          <a:xfrm>
            <a:off x="1043608" y="2566724"/>
            <a:ext cx="734895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Hekim Başına Düşen Hasta Sayısı</a:t>
            </a:r>
          </a:p>
          <a:p>
            <a:pPr algn="ctr"/>
            <a:endParaRPr lang="tr-TR" sz="2400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tr-TR" sz="2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	Bu yoğunluk içerisinde </a:t>
            </a:r>
            <a:r>
              <a:rPr lang="tr-TR" sz="2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MHRS </a:t>
            </a:r>
            <a:r>
              <a:rPr lang="tr-TR" sz="2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Sistemi Hastaya aktif işlemin yapılabilmesi için fırsat oluşturmaktadır. Günlük hekim başına düşen hasta sayısı </a:t>
            </a:r>
            <a:r>
              <a:rPr lang="tr-TR" sz="2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MHRS </a:t>
            </a:r>
            <a:r>
              <a:rPr lang="tr-TR" sz="2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sistemi ile düzene binmiş, bir nevi hekimin asgari hasta sayısı </a:t>
            </a:r>
            <a:r>
              <a:rPr lang="tr-TR" sz="2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MHRS </a:t>
            </a:r>
            <a:r>
              <a:rPr lang="tr-TR" sz="2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sistemi ile organize edilebilmiştir. </a:t>
            </a:r>
          </a:p>
          <a:p>
            <a:endParaRPr lang="tr-TR" sz="24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630797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HASTA GİRİŞİ</a:t>
            </a:r>
            <a:endParaRPr lang="tr-TR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Metin kutusu 3"/>
          <p:cNvSpPr txBox="1"/>
          <p:nvPr/>
        </p:nvSpPr>
        <p:spPr>
          <a:xfrm>
            <a:off x="1043608" y="2060848"/>
            <a:ext cx="734895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Merkezimizin Yeni Hasta Kayıtları</a:t>
            </a:r>
          </a:p>
          <a:p>
            <a:pPr algn="ctr"/>
            <a:endParaRPr lang="tr-TR" sz="2400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mbria" pitchFamily="18" charset="0"/>
            </a:endParaRPr>
          </a:p>
          <a:p>
            <a:r>
              <a:rPr lang="tr-TR" sz="2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	Merkezimize olan yoğun talep nedeniyle, hasta alımı 3 şekilde olmaktadır. </a:t>
            </a:r>
          </a:p>
          <a:p>
            <a:r>
              <a:rPr lang="tr-TR" sz="2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1-MHRS </a:t>
            </a:r>
            <a:r>
              <a:rPr lang="tr-TR" sz="2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ile hasta kayıtları</a:t>
            </a:r>
          </a:p>
          <a:p>
            <a:r>
              <a:rPr lang="tr-TR" sz="2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Büyük oranda 15 günlük </a:t>
            </a:r>
            <a:r>
              <a:rPr lang="tr-TR" sz="2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MHRS </a:t>
            </a:r>
            <a:r>
              <a:rPr lang="tr-TR" sz="2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kayıtlarımız dolu gözükmektedir. Hastalarımız randevu almakta zorlanmaktadır. </a:t>
            </a:r>
          </a:p>
          <a:p>
            <a:r>
              <a:rPr lang="tr-TR" sz="24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2-Engelli Kliniği ve Öncelikli </a:t>
            </a:r>
            <a:r>
              <a:rPr lang="tr-TR" sz="2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(Bakanlığımız mevzuatı ile belirlenen) hasta kayıtları</a:t>
            </a:r>
          </a:p>
          <a:p>
            <a:r>
              <a:rPr lang="tr-TR" sz="2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Bu grup hastalarımız hasta kabul birimine ayaktan başvuruları ile alınmaktadır.</a:t>
            </a:r>
          </a:p>
        </p:txBody>
      </p:sp>
    </p:spTree>
    <p:extLst>
      <p:ext uri="{BB962C8B-B14F-4D97-AF65-F5344CB8AC3E}">
        <p14:creationId xmlns:p14="http://schemas.microsoft.com/office/powerpoint/2010/main" xmlns="" val="1504961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HASTA GİRİŞİ</a:t>
            </a:r>
            <a:endParaRPr lang="tr-TR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Metin kutusu 3"/>
          <p:cNvSpPr txBox="1"/>
          <p:nvPr/>
        </p:nvSpPr>
        <p:spPr>
          <a:xfrm>
            <a:off x="1043608" y="2334630"/>
            <a:ext cx="734895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Merkezimizin Yeni Hasta Kayıtları</a:t>
            </a:r>
          </a:p>
          <a:p>
            <a:pPr algn="ctr"/>
            <a:endParaRPr lang="tr-TR" sz="2400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mbria" pitchFamily="18" charset="0"/>
            </a:endParaRPr>
          </a:p>
          <a:p>
            <a:r>
              <a:rPr lang="tr-TR" sz="2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3-Acil Kliniği hasta kayıtları</a:t>
            </a:r>
          </a:p>
          <a:p>
            <a:r>
              <a:rPr lang="tr-TR" sz="2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MHRS </a:t>
            </a:r>
            <a:r>
              <a:rPr lang="tr-TR" sz="2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dışında hasta kabule ayaktan gelen hastaları, acil kliniğinde teşhis ve tedavileri (Muayene, reçete, çekim, basit protez tamirleri) gerçekleştirilmektedir. Bu hasta grubunun merkezimize çok yoğun talebi olmaktadır.</a:t>
            </a:r>
            <a:endParaRPr lang="tr-TR" sz="24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13864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223</TotalTime>
  <Words>301</Words>
  <Application>Microsoft Office PowerPoint</Application>
  <PresentationFormat>Ekran Gösterisi (4:3)</PresentationFormat>
  <Paragraphs>80</Paragraphs>
  <Slides>13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4" baseType="lpstr">
      <vt:lpstr>Akış</vt:lpstr>
      <vt:lpstr>Slayt 1</vt:lpstr>
      <vt:lpstr>Slayt 2</vt:lpstr>
      <vt:lpstr>Slayt 3</vt:lpstr>
      <vt:lpstr>MHRS Hasta Dağılımı</vt:lpstr>
      <vt:lpstr>MHRS ORANLARI</vt:lpstr>
      <vt:lpstr>SİNCAN ve MHRS</vt:lpstr>
      <vt:lpstr>SİNCAN ve MHRS </vt:lpstr>
      <vt:lpstr>HASTA GİRİŞİ</vt:lpstr>
      <vt:lpstr>HASTA GİRİŞİ</vt:lpstr>
      <vt:lpstr>MHRS ve YEŞİL ALAN</vt:lpstr>
      <vt:lpstr>MHRS ve YEŞİL ALAN</vt:lpstr>
      <vt:lpstr>MHRS ve YEŞİL ALAN</vt:lpstr>
      <vt:lpstr>DİNLEDİĞİNİZ İÇİN TEŞEKKÜRLER   Dt. Hikmet ERTUGAY Başhekim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cp:lastModifiedBy>idare</cp:lastModifiedBy>
  <cp:revision>26</cp:revision>
  <dcterms:modified xsi:type="dcterms:W3CDTF">2019-02-05T14:01:07Z</dcterms:modified>
</cp:coreProperties>
</file>