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4"/>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C20E3E-C36F-453C-9E6D-4D4935EF1CC0}" type="datetimeFigureOut">
              <a:rPr lang="tr-TR" smtClean="0"/>
              <a:t>15.01.2020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5156E6-6945-466F-A7E3-87186923DBDE}" type="slidenum">
              <a:rPr lang="tr-TR" smtClean="0"/>
              <a:t>‹#›</a:t>
            </a:fld>
            <a:endParaRPr lang="tr-TR"/>
          </a:p>
        </p:txBody>
      </p:sp>
    </p:spTree>
    <p:extLst>
      <p:ext uri="{BB962C8B-B14F-4D97-AF65-F5344CB8AC3E}">
        <p14:creationId xmlns:p14="http://schemas.microsoft.com/office/powerpoint/2010/main" val="37645834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D9F75050-0E15-4C5B-92B0-66D068882F1F}" type="datetimeFigureOut">
              <a:rPr lang="tr-TR" smtClean="0">
                <a:solidFill>
                  <a:prstClr val="white"/>
                </a:solidFill>
              </a:rPr>
              <a:pPr/>
              <a:t>15.01.2020</a:t>
            </a:fld>
            <a:endParaRPr lang="tr-TR">
              <a:solidFill>
                <a:prstClr val="white"/>
              </a:solidFill>
            </a:endParaRP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solidFill>
                <a:prstClr val="white"/>
              </a:solidFill>
            </a:endParaRP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229674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9F75050-0E15-4C5B-92B0-66D068882F1F}" type="datetimeFigureOut">
              <a:rPr lang="tr-TR" smtClean="0">
                <a:solidFill>
                  <a:prstClr val="white"/>
                </a:solidFill>
              </a:rPr>
              <a:pPr/>
              <a:t>15.01.2020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B1DEFA8C-F947-479F-BE07-76B6B3F80BF1}"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76426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9F75050-0E15-4C5B-92B0-66D068882F1F}" type="datetimeFigureOut">
              <a:rPr lang="tr-TR" smtClean="0">
                <a:solidFill>
                  <a:prstClr val="white"/>
                </a:solidFill>
              </a:rPr>
              <a:pPr/>
              <a:t>15.01.2020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B1DEFA8C-F947-479F-BE07-76B6B3F80BF1}"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397307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2 Veri Yer Tutucusu"/>
          <p:cNvSpPr>
            <a:spLocks noGrp="1"/>
          </p:cNvSpPr>
          <p:nvPr>
            <p:ph type="dt" sz="half" idx="10"/>
          </p:nvPr>
        </p:nvSpPr>
        <p:spPr>
          <a:xfrm>
            <a:off x="457200" y="6245225"/>
            <a:ext cx="2133600" cy="476250"/>
          </a:xfrm>
        </p:spPr>
        <p:txBody>
          <a:bodyPr/>
          <a:lstStyle>
            <a:lvl1pPr>
              <a:defRPr/>
            </a:lvl1pPr>
          </a:lstStyle>
          <a:p>
            <a:pPr>
              <a:defRPr/>
            </a:pPr>
            <a:fld id="{55F9115F-3E01-4C38-98C3-C0F9B2A226E0}" type="datetime1">
              <a:rPr lang="tr-TR">
                <a:solidFill>
                  <a:prstClr val="white"/>
                </a:solidFill>
              </a:rPr>
              <a:pPr>
                <a:defRPr/>
              </a:pPr>
              <a:t>15.01.2020</a:t>
            </a:fld>
            <a:endParaRPr lang="tr-TR">
              <a:solidFill>
                <a:prstClr val="white"/>
              </a:solidFill>
            </a:endParaRPr>
          </a:p>
        </p:txBody>
      </p:sp>
      <p:sp>
        <p:nvSpPr>
          <p:cNvPr id="4" name="3 Altbilgi Yer Tutucusu"/>
          <p:cNvSpPr>
            <a:spLocks noGrp="1"/>
          </p:cNvSpPr>
          <p:nvPr>
            <p:ph type="ftr" sz="quarter" idx="11"/>
          </p:nvPr>
        </p:nvSpPr>
        <p:spPr>
          <a:xfrm>
            <a:off x="3124200" y="6245225"/>
            <a:ext cx="2895600" cy="476250"/>
          </a:xfrm>
        </p:spPr>
        <p:txBody>
          <a:bodyPr/>
          <a:lstStyle>
            <a:lvl1pPr>
              <a:defRPr/>
            </a:lvl1pPr>
          </a:lstStyle>
          <a:p>
            <a:pPr>
              <a:defRPr/>
            </a:pPr>
            <a:endParaRPr lang="tr-TR">
              <a:solidFill>
                <a:prstClr val="white"/>
              </a:solidFill>
            </a:endParaRPr>
          </a:p>
        </p:txBody>
      </p:sp>
      <p:sp>
        <p:nvSpPr>
          <p:cNvPr id="5" name="4 Slayt Numarası Yer Tutucusu"/>
          <p:cNvSpPr>
            <a:spLocks noGrp="1"/>
          </p:cNvSpPr>
          <p:nvPr>
            <p:ph type="sldNum" sz="quarter" idx="12"/>
          </p:nvPr>
        </p:nvSpPr>
        <p:spPr>
          <a:xfrm>
            <a:off x="6553200" y="6245225"/>
            <a:ext cx="2133600" cy="476250"/>
          </a:xfrm>
        </p:spPr>
        <p:txBody>
          <a:bodyPr/>
          <a:lstStyle>
            <a:lvl1pPr>
              <a:defRPr/>
            </a:lvl1pPr>
          </a:lstStyle>
          <a:p>
            <a:pPr>
              <a:defRPr/>
            </a:pPr>
            <a:fld id="{8D135389-1C6A-4CFD-9C43-71BC8635187A}"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3889673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pPr>
              <a:defRPr/>
            </a:pPr>
            <a:r>
              <a:rPr lang="tr-TR">
                <a:solidFill>
                  <a:prstClr val="white"/>
                </a:solidFill>
              </a:rPr>
              <a:t>Dr. Türkay ESİN                    </a:t>
            </a:r>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pPr>
              <a:defRPr/>
            </a:pPr>
            <a:endParaRPr lang="tr-TR">
              <a:solidFill>
                <a:prstClr val="white"/>
              </a:solidFill>
            </a:endParaRPr>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pPr>
              <a:defRPr/>
            </a:pPr>
            <a:fld id="{24BB5EFE-9F70-46C1-BD01-980084BABA78}"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1914892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verTx">
  <p:cSld name="Başlık ve Metin Üzerind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914400"/>
            <a:ext cx="7772400" cy="8382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1981200"/>
            <a:ext cx="77724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85800" y="4114800"/>
            <a:ext cx="77724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2"/>
          <p:cNvSpPr>
            <a:spLocks noGrp="1" noChangeArrowheads="1"/>
          </p:cNvSpPr>
          <p:nvPr>
            <p:ph type="sldNum" sz="quarter" idx="10"/>
          </p:nvPr>
        </p:nvSpPr>
        <p:spPr/>
        <p:txBody>
          <a:bodyPr/>
          <a:lstStyle>
            <a:lvl1pPr>
              <a:defRPr/>
            </a:lvl1pPr>
          </a:lstStyle>
          <a:p>
            <a:pPr>
              <a:defRPr/>
            </a:pPr>
            <a:fld id="{BB2D297F-E126-44B2-912F-D752CE452CF5}" type="slidenum">
              <a:rPr lang="en-US">
                <a:solidFill>
                  <a:srgbClr val="FFFFFF"/>
                </a:solidFill>
              </a:rPr>
              <a:pPr>
                <a:defRPr/>
              </a:pPr>
              <a:t>‹#›</a:t>
            </a:fld>
            <a:r>
              <a:rPr lang="tr-TR">
                <a:solidFill>
                  <a:srgbClr val="FFFFFF"/>
                </a:solidFill>
              </a:rPr>
              <a:t>/ 26</a:t>
            </a:r>
            <a:endParaRPr lang="en-US">
              <a:solidFill>
                <a:srgbClr val="FFFFFF"/>
              </a:solidFill>
            </a:endParaRPr>
          </a:p>
        </p:txBody>
      </p:sp>
    </p:spTree>
    <p:extLst>
      <p:ext uri="{BB962C8B-B14F-4D97-AF65-F5344CB8AC3E}">
        <p14:creationId xmlns:p14="http://schemas.microsoft.com/office/powerpoint/2010/main" val="381722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457200" y="1600200"/>
            <a:ext cx="4038600" cy="4530725"/>
          </a:xfrm>
        </p:spPr>
        <p:txBody>
          <a:bodyPr rtlCol="0">
            <a:normAutofit/>
          </a:bodyPr>
          <a:lstStyle/>
          <a:p>
            <a:pPr lvl="0"/>
            <a:endParaRPr lang="tr-TR" noProof="0" smtClean="0"/>
          </a:p>
        </p:txBody>
      </p:sp>
      <p:sp>
        <p:nvSpPr>
          <p:cNvPr id="4" name="3 Metin Yer Tutucusu"/>
          <p:cNvSpPr>
            <a:spLocks noGrp="1"/>
          </p:cNvSpPr>
          <p:nvPr>
            <p:ph type="body" sz="half" idx="2"/>
          </p:nvPr>
        </p:nvSpPr>
        <p:spPr>
          <a:xfrm>
            <a:off x="4648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3"/>
          <p:cNvSpPr>
            <a:spLocks noGrp="1"/>
          </p:cNvSpPr>
          <p:nvPr>
            <p:ph type="dt" sz="half" idx="10"/>
          </p:nvPr>
        </p:nvSpPr>
        <p:spPr/>
        <p:txBody>
          <a:bodyPr/>
          <a:lstStyle>
            <a:lvl1pPr>
              <a:defRPr/>
            </a:lvl1pPr>
          </a:lstStyle>
          <a:p>
            <a:pPr>
              <a:defRPr/>
            </a:pPr>
            <a:endParaRPr lang="tr-TR">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tr-TR" smtClean="0">
                <a:solidFill>
                  <a:prstClr val="white"/>
                </a:solidFill>
              </a:rPr>
              <a:t>Afetlerde Sağlık Hizmetleri Şubesi</a:t>
            </a:r>
            <a:endParaRPr lang="tr-TR">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B563D1B3-050C-497E-B615-10B47C0D90AB}"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2224912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D9F75050-0E15-4C5B-92B0-66D068882F1F}" type="datetimeFigureOut">
              <a:rPr lang="tr-TR" smtClean="0">
                <a:solidFill>
                  <a:prstClr val="white"/>
                </a:solidFill>
              </a:rPr>
              <a:pPr/>
              <a:t>15.01.2020</a:t>
            </a:fld>
            <a:endParaRPr lang="tr-TR">
              <a:solidFill>
                <a:prstClr val="white"/>
              </a:solidFill>
            </a:endParaRPr>
          </a:p>
        </p:txBody>
      </p:sp>
      <p:sp>
        <p:nvSpPr>
          <p:cNvPr id="5" name="Altbilgi Yer Tutucusu 4"/>
          <p:cNvSpPr>
            <a:spLocks noGrp="1"/>
          </p:cNvSpPr>
          <p:nvPr>
            <p:ph type="ftr" sz="quarter" idx="11"/>
          </p:nvPr>
        </p:nvSpPr>
        <p:spPr>
          <a:xfrm>
            <a:off x="457200"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B1DEFA8C-F947-479F-BE07-76B6B3F80BF1}"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77772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Veri Yer Tutucusu 3"/>
          <p:cNvSpPr>
            <a:spLocks noGrp="1"/>
          </p:cNvSpPr>
          <p:nvPr>
            <p:ph type="dt" sz="half" idx="10"/>
          </p:nvPr>
        </p:nvSpPr>
        <p:spPr>
          <a:xfrm>
            <a:off x="6955632" y="6477000"/>
            <a:ext cx="2133600" cy="304800"/>
          </a:xfrm>
        </p:spPr>
        <p:txBody>
          <a:bodyPr/>
          <a:lstStyle/>
          <a:p>
            <a:fld id="{D9F75050-0E15-4C5B-92B0-66D068882F1F}" type="datetimeFigureOut">
              <a:rPr lang="tr-TR" smtClean="0">
                <a:solidFill>
                  <a:prstClr val="white"/>
                </a:solidFill>
              </a:rPr>
              <a:pPr/>
              <a:t>15.01.2020</a:t>
            </a:fld>
            <a:endParaRPr lang="tr-TR">
              <a:solidFill>
                <a:prstClr val="white"/>
              </a:solidFill>
            </a:endParaRPr>
          </a:p>
        </p:txBody>
      </p:sp>
      <p:sp>
        <p:nvSpPr>
          <p:cNvPr id="5" name="Altbilgi Yer Tutucusu 4"/>
          <p:cNvSpPr>
            <a:spLocks noGrp="1"/>
          </p:cNvSpPr>
          <p:nvPr>
            <p:ph type="ftr" sz="quarter" idx="11"/>
          </p:nvPr>
        </p:nvSpPr>
        <p:spPr>
          <a:xfrm>
            <a:off x="2619376"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a:xfrm>
            <a:off x="8451056" y="809624"/>
            <a:ext cx="502920" cy="300831"/>
          </a:xfrm>
        </p:spPr>
        <p:txBody>
          <a:bodyPr/>
          <a:lstStyle/>
          <a:p>
            <a:fld id="{B1DEFA8C-F947-479F-BE07-76B6B3F80BF1}" type="slidenum">
              <a:rPr lang="tr-TR" smtClean="0">
                <a:solidFill>
                  <a:prstClr val="white"/>
                </a:solidFill>
              </a:rPr>
              <a:pPr/>
              <a:t>‹#›</a:t>
            </a:fld>
            <a:endParaRPr lang="tr-TR">
              <a:solidFill>
                <a:prstClr val="white"/>
              </a:solidFill>
            </a:endParaRP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35477469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D9F75050-0E15-4C5B-92B0-66D068882F1F}" type="datetimeFigureOut">
              <a:rPr lang="tr-TR" smtClean="0">
                <a:solidFill>
                  <a:prstClr val="white"/>
                </a:solidFill>
              </a:rPr>
              <a:pPr/>
              <a:t>15.01.2020</a:t>
            </a:fld>
            <a:endParaRPr lang="tr-TR">
              <a:solidFill>
                <a:prstClr val="white"/>
              </a:solidFill>
            </a:endParaRPr>
          </a:p>
        </p:txBody>
      </p:sp>
      <p:sp>
        <p:nvSpPr>
          <p:cNvPr id="6" name="Altbilgi Yer Tutucusu 5"/>
          <p:cNvSpPr>
            <a:spLocks noGrp="1"/>
          </p:cNvSpPr>
          <p:nvPr>
            <p:ph type="ftr" sz="quarter" idx="11"/>
          </p:nvPr>
        </p:nvSpPr>
        <p:spPr>
          <a:xfrm>
            <a:off x="457200" y="6480969"/>
            <a:ext cx="4260056" cy="301752"/>
          </a:xfrm>
        </p:spPr>
        <p:txBody>
          <a:bodyPr/>
          <a:lstStyle/>
          <a:p>
            <a:endParaRPr lang="tr-TR">
              <a:solidFill>
                <a:prstClr val="white"/>
              </a:solidFill>
            </a:endParaRPr>
          </a:p>
        </p:txBody>
      </p:sp>
      <p:sp>
        <p:nvSpPr>
          <p:cNvPr id="7" name="Slayt Numarası Yer Tutucusu 6"/>
          <p:cNvSpPr>
            <a:spLocks noGrp="1"/>
          </p:cNvSpPr>
          <p:nvPr>
            <p:ph type="sldNum" sz="quarter" idx="12"/>
          </p:nvPr>
        </p:nvSpPr>
        <p:spPr>
          <a:xfrm>
            <a:off x="7589520" y="6480969"/>
            <a:ext cx="502920" cy="301752"/>
          </a:xfrm>
        </p:spPr>
        <p:txBody>
          <a:bodyPr/>
          <a:lstStyle/>
          <a:p>
            <a:fld id="{B1DEFA8C-F947-479F-BE07-76B6B3F80BF1}"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563768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D9F75050-0E15-4C5B-92B0-66D068882F1F}" type="datetimeFigureOut">
              <a:rPr lang="tr-TR" smtClean="0">
                <a:solidFill>
                  <a:prstClr val="white"/>
                </a:solidFill>
              </a:rPr>
              <a:pPr/>
              <a:t>15.01.2020</a:t>
            </a:fld>
            <a:endParaRPr lang="tr-TR">
              <a:solidFill>
                <a:prstClr val="white"/>
              </a:solidFill>
            </a:endParaRPr>
          </a:p>
        </p:txBody>
      </p:sp>
      <p:sp>
        <p:nvSpPr>
          <p:cNvPr id="8" name="Altbilgi Yer Tutucusu 7"/>
          <p:cNvSpPr>
            <a:spLocks noGrp="1"/>
          </p:cNvSpPr>
          <p:nvPr>
            <p:ph type="ftr" sz="quarter" idx="11"/>
          </p:nvPr>
        </p:nvSpPr>
        <p:spPr>
          <a:xfrm>
            <a:off x="457200" y="6480969"/>
            <a:ext cx="4261104" cy="301752"/>
          </a:xfrm>
        </p:spPr>
        <p:txBody>
          <a:bodyPr/>
          <a:lstStyle/>
          <a:p>
            <a:endParaRPr lang="tr-TR">
              <a:solidFill>
                <a:prstClr val="white"/>
              </a:solidFill>
            </a:endParaRP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B1DEFA8C-F947-479F-BE07-76B6B3F80BF1}"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1326004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9F75050-0E15-4C5B-92B0-66D068882F1F}" type="datetimeFigureOut">
              <a:rPr lang="tr-TR" smtClean="0">
                <a:solidFill>
                  <a:prstClr val="white"/>
                </a:solidFill>
              </a:rPr>
              <a:pPr/>
              <a:t>15.01.2020</a:t>
            </a:fld>
            <a:endParaRPr lang="tr-TR">
              <a:solidFill>
                <a:prstClr val="white"/>
              </a:solidFill>
            </a:endParaRPr>
          </a:p>
        </p:txBody>
      </p:sp>
      <p:sp>
        <p:nvSpPr>
          <p:cNvPr id="4" name="Altbilgi Yer Tutucusu 3"/>
          <p:cNvSpPr>
            <a:spLocks noGrp="1"/>
          </p:cNvSpPr>
          <p:nvPr>
            <p:ph type="ftr" sz="quarter" idx="11"/>
          </p:nvPr>
        </p:nvSpPr>
        <p:spPr/>
        <p:txBody>
          <a:bodyPr/>
          <a:lstStyle/>
          <a:p>
            <a:endParaRPr lang="tr-TR">
              <a:solidFill>
                <a:prstClr val="white"/>
              </a:solidFill>
            </a:endParaRPr>
          </a:p>
        </p:txBody>
      </p:sp>
      <p:sp>
        <p:nvSpPr>
          <p:cNvPr id="5" name="Slayt Numarası Yer Tutucusu 4"/>
          <p:cNvSpPr>
            <a:spLocks noGrp="1"/>
          </p:cNvSpPr>
          <p:nvPr>
            <p:ph type="sldNum" sz="quarter" idx="12"/>
          </p:nvPr>
        </p:nvSpPr>
        <p:spPr/>
        <p:txBody>
          <a:bodyPr/>
          <a:lstStyle/>
          <a:p>
            <a:fld id="{B1DEFA8C-F947-479F-BE07-76B6B3F80BF1}"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458597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D9F75050-0E15-4C5B-92B0-66D068882F1F}" type="datetimeFigureOut">
              <a:rPr lang="tr-TR" smtClean="0">
                <a:solidFill>
                  <a:prstClr val="white"/>
                </a:solidFill>
              </a:rPr>
              <a:pPr/>
              <a:t>15.01.2020</a:t>
            </a:fld>
            <a:endParaRPr lang="tr-TR">
              <a:solidFill>
                <a:prstClr val="white"/>
              </a:solidFill>
            </a:endParaRPr>
          </a:p>
        </p:txBody>
      </p:sp>
      <p:sp>
        <p:nvSpPr>
          <p:cNvPr id="3" name="Altbilgi Yer Tutucusu 2"/>
          <p:cNvSpPr>
            <a:spLocks noGrp="1"/>
          </p:cNvSpPr>
          <p:nvPr>
            <p:ph type="ftr" sz="quarter" idx="11"/>
          </p:nvPr>
        </p:nvSpPr>
        <p:spPr>
          <a:xfrm>
            <a:off x="457200" y="6481890"/>
            <a:ext cx="4260056" cy="300831"/>
          </a:xfrm>
        </p:spPr>
        <p:txBody>
          <a:bodyPr/>
          <a:lstStyle/>
          <a:p>
            <a:endParaRPr lang="tr-TR">
              <a:solidFill>
                <a:prstClr val="white"/>
              </a:solidFill>
            </a:endParaRPr>
          </a:p>
        </p:txBody>
      </p:sp>
      <p:sp>
        <p:nvSpPr>
          <p:cNvPr id="4" name="Slayt Numarası Yer Tutucusu 3"/>
          <p:cNvSpPr>
            <a:spLocks noGrp="1"/>
          </p:cNvSpPr>
          <p:nvPr>
            <p:ph type="sldNum" sz="quarter" idx="12"/>
          </p:nvPr>
        </p:nvSpPr>
        <p:spPr>
          <a:xfrm>
            <a:off x="7589520" y="6480969"/>
            <a:ext cx="502920" cy="301752"/>
          </a:xfrm>
        </p:spPr>
        <p:txBody>
          <a:bodyPr/>
          <a:lstStyle/>
          <a:p>
            <a:fld id="{B1DEFA8C-F947-479F-BE07-76B6B3F80BF1}"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40417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D9F75050-0E15-4C5B-92B0-66D068882F1F}" type="datetimeFigureOut">
              <a:rPr lang="tr-TR" smtClean="0">
                <a:solidFill>
                  <a:prstClr val="white"/>
                </a:solidFill>
              </a:rPr>
              <a:pPr/>
              <a:t>15.01.2020</a:t>
            </a:fld>
            <a:endParaRPr lang="tr-TR">
              <a:solidFill>
                <a:prstClr val="white"/>
              </a:solidFill>
            </a:endParaRP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B1DEFA8C-F947-479F-BE07-76B6B3F80BF1}"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19409862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D9F75050-0E15-4C5B-92B0-66D068882F1F}" type="datetimeFigureOut">
              <a:rPr lang="tr-TR" smtClean="0">
                <a:solidFill>
                  <a:prstClr val="white"/>
                </a:solidFill>
              </a:rPr>
              <a:pPr/>
              <a:t>15.01.2020</a:t>
            </a:fld>
            <a:endParaRPr lang="tr-TR">
              <a:solidFill>
                <a:prstClr val="white"/>
              </a:solidFill>
            </a:endParaRP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B1DEFA8C-F947-479F-BE07-76B6B3F80BF1}"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4067435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9F75050-0E15-4C5B-92B0-66D068882F1F}" type="datetimeFigureOut">
              <a:rPr lang="tr-TR" smtClean="0">
                <a:solidFill>
                  <a:prstClr val="white"/>
                </a:solidFill>
              </a:rPr>
              <a:pPr/>
              <a:t>15.01.2020</a:t>
            </a:fld>
            <a:endParaRPr lang="tr-TR">
              <a:solidFill>
                <a:prstClr val="white"/>
              </a:solidFill>
            </a:endParaRP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solidFill>
                <a:prstClr val="white"/>
              </a:solidFill>
            </a:endParaRP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1DEFA8C-F947-479F-BE07-76B6B3F80BF1}"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5720272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sz="13800" dirty="0" smtClean="0"/>
              <a:t>Biyolojik</a:t>
            </a:r>
          </a:p>
          <a:p>
            <a:r>
              <a:rPr lang="tr-TR" sz="13800" dirty="0" smtClean="0"/>
              <a:t>ajanlar</a:t>
            </a:r>
            <a:endParaRPr lang="tr-TR" sz="13800" dirty="0"/>
          </a:p>
        </p:txBody>
      </p:sp>
    </p:spTree>
    <p:extLst>
      <p:ext uri="{BB962C8B-B14F-4D97-AF65-F5344CB8AC3E}">
        <p14:creationId xmlns:p14="http://schemas.microsoft.com/office/powerpoint/2010/main" val="4032854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Autofit/>
          </a:bodyPr>
          <a:lstStyle/>
          <a:p>
            <a:r>
              <a:rPr lang="tr-TR" sz="3600" b="1" dirty="0" smtClean="0"/>
              <a:t>BİYOLOJİK SAVAŞ MADDELERİNİN VÜCUDA GİRİŞ YOLLARI-3</a:t>
            </a:r>
            <a:endParaRPr lang="tr-TR" sz="3600" dirty="0"/>
          </a:p>
        </p:txBody>
      </p:sp>
      <p:sp>
        <p:nvSpPr>
          <p:cNvPr id="3" name="2 İçerik Yer Tutucusu"/>
          <p:cNvSpPr>
            <a:spLocks noGrp="1"/>
          </p:cNvSpPr>
          <p:nvPr>
            <p:ph idx="1"/>
          </p:nvPr>
        </p:nvSpPr>
        <p:spPr/>
        <p:txBody>
          <a:bodyPr>
            <a:normAutofit/>
          </a:bodyPr>
          <a:lstStyle/>
          <a:p>
            <a:pPr algn="just">
              <a:buFont typeface="Wingdings" pitchFamily="2" charset="2"/>
              <a:buChar char="Ø"/>
            </a:pPr>
            <a:r>
              <a:rPr lang="tr-TR" dirty="0" smtClean="0"/>
              <a:t>Yine VEBA deri yolu ile bulaştığında ölüm oranı %20-30 iken, solunum yolu ile alındığında ölüm oranı %95’e çıkar. Tüberküloz basilleri solunum yolu ile akciğerlere girince hastalık VEREM olur. Aynı basiller sindirim yolu ile alınırsa bağırsakta bağırsak hastalığı olur. TİFO mikrobu yaralardan geçerse az, sindirim yolu ile alınırsa çok tehlikeli olur.</a:t>
            </a:r>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white"/>
                </a:solidFill>
              </a:rPr>
              <a:pPr/>
              <a:t>10</a:t>
            </a:fld>
            <a:endParaRPr lang="tr-TR">
              <a:solidFill>
                <a:prstClr val="white"/>
              </a:solidFill>
            </a:endParaRPr>
          </a:p>
        </p:txBody>
      </p:sp>
    </p:spTree>
    <p:extLst>
      <p:ext uri="{BB962C8B-B14F-4D97-AF65-F5344CB8AC3E}">
        <p14:creationId xmlns:p14="http://schemas.microsoft.com/office/powerpoint/2010/main" val="4162951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332656"/>
            <a:ext cx="8712968" cy="1152128"/>
          </a:xfrm>
        </p:spPr>
        <p:txBody>
          <a:bodyPr>
            <a:noAutofit/>
          </a:bodyPr>
          <a:lstStyle/>
          <a:p>
            <a:r>
              <a:rPr lang="sv-SE" sz="3200" b="1" dirty="0"/>
              <a:t>CDC Seçilmiş Ajanlar Listesi </a:t>
            </a:r>
            <a:r>
              <a:rPr lang="tr-TR" sz="3200" b="1" dirty="0" smtClean="0"/>
              <a:t/>
            </a:r>
            <a:br>
              <a:rPr lang="tr-TR" sz="3200" b="1" dirty="0" smtClean="0"/>
            </a:br>
            <a:r>
              <a:rPr lang="sv-SE" sz="3200" b="1" dirty="0" smtClean="0"/>
              <a:t>Bakteri </a:t>
            </a:r>
            <a:r>
              <a:rPr lang="sv-SE" sz="3200" b="1" dirty="0"/>
              <a:t>ve Riketsiyalar</a:t>
            </a:r>
            <a:r>
              <a:rPr lang="sv-SE" sz="3200" dirty="0"/>
              <a:t/>
            </a:r>
            <a:br>
              <a:rPr lang="sv-SE" sz="3200" dirty="0"/>
            </a:br>
            <a:endParaRPr lang="tr-TR" sz="3200" dirty="0"/>
          </a:p>
        </p:txBody>
      </p:sp>
      <p:sp>
        <p:nvSpPr>
          <p:cNvPr id="3" name="İçerik Yer Tutucusu 2"/>
          <p:cNvSpPr>
            <a:spLocks noGrp="1"/>
          </p:cNvSpPr>
          <p:nvPr>
            <p:ph idx="1"/>
          </p:nvPr>
        </p:nvSpPr>
        <p:spPr/>
        <p:txBody>
          <a:bodyPr>
            <a:normAutofit fontScale="92500" lnSpcReduction="20000"/>
          </a:bodyPr>
          <a:lstStyle/>
          <a:p>
            <a:r>
              <a:rPr lang="tr-TR" dirty="0"/>
              <a:t>Bacillus </a:t>
            </a:r>
            <a:r>
              <a:rPr lang="tr-TR" dirty="0" err="1" smtClean="0"/>
              <a:t>Antrhacis</a:t>
            </a:r>
            <a:r>
              <a:rPr lang="tr-TR" dirty="0" smtClean="0"/>
              <a:t> (Şarbon)</a:t>
            </a:r>
            <a:endParaRPr lang="tr-TR" dirty="0"/>
          </a:p>
          <a:p>
            <a:r>
              <a:rPr lang="tr-TR" dirty="0"/>
              <a:t>Brucella </a:t>
            </a:r>
            <a:r>
              <a:rPr lang="tr-TR" dirty="0" err="1"/>
              <a:t>abortus</a:t>
            </a:r>
            <a:r>
              <a:rPr lang="tr-TR" dirty="0"/>
              <a:t>, </a:t>
            </a:r>
            <a:r>
              <a:rPr lang="tr-TR" dirty="0" err="1"/>
              <a:t>suis</a:t>
            </a:r>
            <a:r>
              <a:rPr lang="tr-TR" dirty="0"/>
              <a:t>, </a:t>
            </a:r>
            <a:r>
              <a:rPr lang="tr-TR" dirty="0" err="1" smtClean="0"/>
              <a:t>melitensis</a:t>
            </a:r>
            <a:r>
              <a:rPr lang="tr-TR" dirty="0" smtClean="0"/>
              <a:t> (</a:t>
            </a:r>
            <a:r>
              <a:rPr lang="tr-TR" dirty="0" err="1" smtClean="0"/>
              <a:t>Brusella</a:t>
            </a:r>
            <a:r>
              <a:rPr lang="tr-TR" dirty="0" smtClean="0"/>
              <a:t>)</a:t>
            </a:r>
            <a:endParaRPr lang="tr-TR" dirty="0"/>
          </a:p>
          <a:p>
            <a:r>
              <a:rPr lang="tr-TR" dirty="0"/>
              <a:t>Clostridium </a:t>
            </a:r>
            <a:r>
              <a:rPr lang="tr-TR" dirty="0" smtClean="0"/>
              <a:t>Botulinum (</a:t>
            </a:r>
            <a:r>
              <a:rPr lang="tr-TR" dirty="0" err="1" smtClean="0"/>
              <a:t>Botulizm</a:t>
            </a:r>
            <a:r>
              <a:rPr lang="tr-TR" dirty="0" smtClean="0"/>
              <a:t>)</a:t>
            </a:r>
            <a:endParaRPr lang="tr-TR" dirty="0"/>
          </a:p>
          <a:p>
            <a:r>
              <a:rPr lang="tr-TR" dirty="0"/>
              <a:t>Vibrae </a:t>
            </a:r>
            <a:r>
              <a:rPr lang="tr-TR" dirty="0" err="1" smtClean="0"/>
              <a:t>Cholera</a:t>
            </a:r>
            <a:r>
              <a:rPr lang="tr-TR" dirty="0" smtClean="0"/>
              <a:t> (Kolera)</a:t>
            </a:r>
            <a:endParaRPr lang="tr-TR" dirty="0"/>
          </a:p>
          <a:p>
            <a:r>
              <a:rPr lang="tr-TR" dirty="0"/>
              <a:t>Burkholderia </a:t>
            </a:r>
            <a:r>
              <a:rPr lang="tr-TR" dirty="0" err="1"/>
              <a:t>mallei</a:t>
            </a:r>
            <a:r>
              <a:rPr lang="tr-TR" dirty="0"/>
              <a:t>, </a:t>
            </a:r>
            <a:r>
              <a:rPr lang="tr-TR" dirty="0" err="1" smtClean="0"/>
              <a:t>psödomallei</a:t>
            </a:r>
            <a:r>
              <a:rPr lang="tr-TR" dirty="0" smtClean="0"/>
              <a:t> (Ruam)</a:t>
            </a:r>
            <a:endParaRPr lang="tr-TR" dirty="0"/>
          </a:p>
          <a:p>
            <a:r>
              <a:rPr lang="tr-TR" dirty="0"/>
              <a:t>Yersinia </a:t>
            </a:r>
            <a:r>
              <a:rPr lang="tr-TR" dirty="0" err="1" smtClean="0"/>
              <a:t>pestis</a:t>
            </a:r>
            <a:r>
              <a:rPr lang="tr-TR" dirty="0" smtClean="0"/>
              <a:t> (Veba)</a:t>
            </a:r>
            <a:endParaRPr lang="tr-TR" dirty="0"/>
          </a:p>
          <a:p>
            <a:r>
              <a:rPr lang="tr-TR" dirty="0"/>
              <a:t>Salmonella </a:t>
            </a:r>
            <a:r>
              <a:rPr lang="tr-TR" dirty="0" err="1" smtClean="0"/>
              <a:t>Dysanteria</a:t>
            </a:r>
            <a:r>
              <a:rPr lang="tr-TR" dirty="0" smtClean="0"/>
              <a:t> (Dizanteri)</a:t>
            </a:r>
            <a:endParaRPr lang="tr-TR" dirty="0"/>
          </a:p>
          <a:p>
            <a:r>
              <a:rPr lang="tr-TR" dirty="0"/>
              <a:t>Francisella </a:t>
            </a:r>
            <a:r>
              <a:rPr lang="tr-TR" dirty="0" err="1" smtClean="0"/>
              <a:t>Tularensis</a:t>
            </a:r>
            <a:r>
              <a:rPr lang="tr-TR" dirty="0" smtClean="0"/>
              <a:t> (</a:t>
            </a:r>
            <a:r>
              <a:rPr lang="tr-TR" dirty="0" err="1" smtClean="0"/>
              <a:t>Tularemi</a:t>
            </a:r>
            <a:r>
              <a:rPr lang="tr-TR" dirty="0" smtClean="0"/>
              <a:t>)</a:t>
            </a:r>
            <a:endParaRPr lang="tr-TR" dirty="0"/>
          </a:p>
          <a:p>
            <a:r>
              <a:rPr lang="tr-TR" dirty="0"/>
              <a:t>Staphilococcu </a:t>
            </a:r>
            <a:r>
              <a:rPr lang="tr-TR" dirty="0" err="1"/>
              <a:t>typhimirium</a:t>
            </a:r>
            <a:endParaRPr lang="tr-TR" dirty="0"/>
          </a:p>
          <a:p>
            <a:r>
              <a:rPr lang="tr-TR" dirty="0"/>
              <a:t>Coxiella </a:t>
            </a:r>
            <a:r>
              <a:rPr lang="tr-TR" dirty="0" err="1" smtClean="0"/>
              <a:t>burnetii</a:t>
            </a:r>
            <a:r>
              <a:rPr lang="tr-TR" dirty="0" smtClean="0"/>
              <a:t> (Q Humması)</a:t>
            </a:r>
            <a:endParaRPr lang="tr-TR" dirty="0"/>
          </a:p>
          <a:p>
            <a:endParaRPr lang="tr-TR" dirty="0"/>
          </a:p>
        </p:txBody>
      </p:sp>
      <p:sp>
        <p:nvSpPr>
          <p:cNvPr id="6" name="Slayt Numarası Yer Tutucusu 5"/>
          <p:cNvSpPr>
            <a:spLocks noGrp="1"/>
          </p:cNvSpPr>
          <p:nvPr>
            <p:ph type="sldNum" sz="quarter" idx="12"/>
          </p:nvPr>
        </p:nvSpPr>
        <p:spPr/>
        <p:txBody>
          <a:bodyPr/>
          <a:lstStyle/>
          <a:p>
            <a:fld id="{B1DEFA8C-F947-479F-BE07-76B6B3F80BF1}" type="slidenum">
              <a:rPr lang="tr-TR" smtClean="0">
                <a:solidFill>
                  <a:prstClr val="white"/>
                </a:solidFill>
              </a:rPr>
              <a:pPr/>
              <a:t>11</a:t>
            </a:fld>
            <a:endParaRPr lang="tr-TR">
              <a:solidFill>
                <a:prstClr val="white"/>
              </a:solidFill>
            </a:endParaRPr>
          </a:p>
        </p:txBody>
      </p:sp>
    </p:spTree>
    <p:extLst>
      <p:ext uri="{BB962C8B-B14F-4D97-AF65-F5344CB8AC3E}">
        <p14:creationId xmlns:p14="http://schemas.microsoft.com/office/powerpoint/2010/main" val="820058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850106"/>
          </a:xfrm>
        </p:spPr>
        <p:txBody>
          <a:bodyPr>
            <a:normAutofit fontScale="90000"/>
          </a:bodyPr>
          <a:lstStyle/>
          <a:p>
            <a:r>
              <a:rPr lang="tr-TR" sz="3600" b="1" dirty="0"/>
              <a:t>Biyolojik silah olmaya en uygun virüsler</a:t>
            </a:r>
          </a:p>
        </p:txBody>
      </p:sp>
      <p:sp>
        <p:nvSpPr>
          <p:cNvPr id="3" name="İçerik Yer Tutucusu 2"/>
          <p:cNvSpPr>
            <a:spLocks noGrp="1"/>
          </p:cNvSpPr>
          <p:nvPr>
            <p:ph idx="1"/>
          </p:nvPr>
        </p:nvSpPr>
        <p:spPr>
          <a:xfrm>
            <a:off x="457200" y="1600201"/>
            <a:ext cx="8229600" cy="2044824"/>
          </a:xfrm>
        </p:spPr>
        <p:txBody>
          <a:bodyPr>
            <a:normAutofit lnSpcReduction="10000"/>
          </a:bodyPr>
          <a:lstStyle/>
          <a:p>
            <a:r>
              <a:rPr lang="tr-TR" dirty="0"/>
              <a:t>Venezuelan </a:t>
            </a:r>
            <a:r>
              <a:rPr lang="tr-TR" dirty="0" err="1"/>
              <a:t>Equine</a:t>
            </a:r>
            <a:r>
              <a:rPr lang="tr-TR" dirty="0"/>
              <a:t> </a:t>
            </a:r>
            <a:r>
              <a:rPr lang="tr-TR" dirty="0" err="1"/>
              <a:t>Encephalitis</a:t>
            </a:r>
            <a:r>
              <a:rPr lang="tr-TR" dirty="0"/>
              <a:t>(VEE),</a:t>
            </a:r>
          </a:p>
          <a:p>
            <a:r>
              <a:rPr lang="tr-TR" dirty="0" err="1"/>
              <a:t>Variola</a:t>
            </a:r>
            <a:r>
              <a:rPr lang="tr-TR" dirty="0"/>
              <a:t> </a:t>
            </a:r>
            <a:r>
              <a:rPr lang="tr-TR" dirty="0" err="1"/>
              <a:t>Major</a:t>
            </a:r>
            <a:r>
              <a:rPr lang="tr-TR" dirty="0"/>
              <a:t> (Çiçek) </a:t>
            </a:r>
          </a:p>
          <a:p>
            <a:r>
              <a:rPr lang="tr-TR" dirty="0" err="1"/>
              <a:t>Viral</a:t>
            </a:r>
            <a:r>
              <a:rPr lang="tr-TR" dirty="0"/>
              <a:t> </a:t>
            </a:r>
            <a:r>
              <a:rPr lang="tr-TR" dirty="0" err="1"/>
              <a:t>Hemorajik</a:t>
            </a:r>
            <a:r>
              <a:rPr lang="tr-TR" dirty="0"/>
              <a:t> Ateş (VHF) oluşturan virüslerdir</a:t>
            </a:r>
          </a:p>
        </p:txBody>
      </p:sp>
      <p:sp>
        <p:nvSpPr>
          <p:cNvPr id="6" name="Slayt Numarası Yer Tutucusu 5"/>
          <p:cNvSpPr>
            <a:spLocks noGrp="1"/>
          </p:cNvSpPr>
          <p:nvPr>
            <p:ph type="sldNum" sz="quarter" idx="12"/>
          </p:nvPr>
        </p:nvSpPr>
        <p:spPr/>
        <p:txBody>
          <a:bodyPr/>
          <a:lstStyle/>
          <a:p>
            <a:fld id="{B1DEFA8C-F947-479F-BE07-76B6B3F80BF1}" type="slidenum">
              <a:rPr lang="tr-TR" smtClean="0">
                <a:solidFill>
                  <a:prstClr val="white"/>
                </a:solidFill>
              </a:rPr>
              <a:pPr/>
              <a:t>12</a:t>
            </a:fld>
            <a:endParaRPr lang="tr-TR">
              <a:solidFill>
                <a:prstClr val="white"/>
              </a:solidFill>
            </a:endParaRPr>
          </a:p>
        </p:txBody>
      </p:sp>
      <p:pic>
        <p:nvPicPr>
          <p:cNvPr id="7" name="Resim 6"/>
          <p:cNvPicPr>
            <a:picLocks noChangeAspect="1"/>
          </p:cNvPicPr>
          <p:nvPr/>
        </p:nvPicPr>
        <p:blipFill>
          <a:blip r:embed="rId2" cstate="print"/>
          <a:stretch>
            <a:fillRect/>
          </a:stretch>
        </p:blipFill>
        <p:spPr>
          <a:xfrm>
            <a:off x="400595" y="4114015"/>
            <a:ext cx="3164098" cy="2091109"/>
          </a:xfrm>
          <a:prstGeom prst="rect">
            <a:avLst/>
          </a:prstGeom>
        </p:spPr>
      </p:pic>
      <p:pic>
        <p:nvPicPr>
          <p:cNvPr id="8" name="Resim 7"/>
          <p:cNvPicPr>
            <a:picLocks noChangeAspect="1"/>
          </p:cNvPicPr>
          <p:nvPr/>
        </p:nvPicPr>
        <p:blipFill>
          <a:blip r:embed="rId3" cstate="print"/>
          <a:stretch>
            <a:fillRect/>
          </a:stretch>
        </p:blipFill>
        <p:spPr>
          <a:xfrm>
            <a:off x="3831328" y="4169484"/>
            <a:ext cx="1847248" cy="2091110"/>
          </a:xfrm>
          <a:prstGeom prst="rect">
            <a:avLst/>
          </a:prstGeom>
        </p:spPr>
      </p:pic>
      <p:pic>
        <p:nvPicPr>
          <p:cNvPr id="9" name="Resim 8"/>
          <p:cNvPicPr>
            <a:picLocks noChangeAspect="1"/>
          </p:cNvPicPr>
          <p:nvPr/>
        </p:nvPicPr>
        <p:blipFill>
          <a:blip r:embed="rId4" cstate="print"/>
          <a:stretch>
            <a:fillRect/>
          </a:stretch>
        </p:blipFill>
        <p:spPr>
          <a:xfrm>
            <a:off x="5945211" y="4196974"/>
            <a:ext cx="2731245" cy="2072820"/>
          </a:xfrm>
          <a:prstGeom prst="rect">
            <a:avLst/>
          </a:prstGeom>
        </p:spPr>
      </p:pic>
    </p:spTree>
    <p:extLst>
      <p:ext uri="{BB962C8B-B14F-4D97-AF65-F5344CB8AC3E}">
        <p14:creationId xmlns:p14="http://schemas.microsoft.com/office/powerpoint/2010/main" val="2391634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fi-FI" dirty="0"/>
              <a:t>Biyolojik Ajan Olmaya En Uygun Toksinler</a:t>
            </a:r>
            <a:endParaRPr lang="tr-TR" dirty="0"/>
          </a:p>
        </p:txBody>
      </p:sp>
      <p:sp>
        <p:nvSpPr>
          <p:cNvPr id="3" name="İçerik Yer Tutucusu 2"/>
          <p:cNvSpPr>
            <a:spLocks noGrp="1"/>
          </p:cNvSpPr>
          <p:nvPr>
            <p:ph idx="1"/>
          </p:nvPr>
        </p:nvSpPr>
        <p:spPr>
          <a:xfrm>
            <a:off x="683568" y="1624012"/>
            <a:ext cx="8229600" cy="4525963"/>
          </a:xfrm>
        </p:spPr>
        <p:txBody>
          <a:bodyPr/>
          <a:lstStyle/>
          <a:p>
            <a:r>
              <a:rPr lang="tr-TR" dirty="0"/>
              <a:t>Botulinum toksin </a:t>
            </a:r>
          </a:p>
          <a:p>
            <a:r>
              <a:rPr lang="tr-TR" dirty="0"/>
              <a:t>Ricin </a:t>
            </a:r>
          </a:p>
        </p:txBody>
      </p:sp>
      <p:sp>
        <p:nvSpPr>
          <p:cNvPr id="6" name="Slayt Numarası Yer Tutucusu 5"/>
          <p:cNvSpPr>
            <a:spLocks noGrp="1"/>
          </p:cNvSpPr>
          <p:nvPr>
            <p:ph type="sldNum" sz="quarter" idx="12"/>
          </p:nvPr>
        </p:nvSpPr>
        <p:spPr/>
        <p:txBody>
          <a:bodyPr/>
          <a:lstStyle/>
          <a:p>
            <a:fld id="{B1DEFA8C-F947-479F-BE07-76B6B3F80BF1}" type="slidenum">
              <a:rPr lang="tr-TR" smtClean="0">
                <a:solidFill>
                  <a:prstClr val="white"/>
                </a:solidFill>
              </a:rPr>
              <a:pPr/>
              <a:t>13</a:t>
            </a:fld>
            <a:endParaRPr lang="tr-TR">
              <a:solidFill>
                <a:prstClr val="white"/>
              </a:solidFill>
            </a:endParaRPr>
          </a:p>
        </p:txBody>
      </p:sp>
      <p:pic>
        <p:nvPicPr>
          <p:cNvPr id="7" name="Resim 6"/>
          <p:cNvPicPr>
            <a:picLocks noChangeAspect="1"/>
          </p:cNvPicPr>
          <p:nvPr/>
        </p:nvPicPr>
        <p:blipFill>
          <a:blip r:embed="rId2" cstate="print"/>
          <a:stretch>
            <a:fillRect/>
          </a:stretch>
        </p:blipFill>
        <p:spPr>
          <a:xfrm>
            <a:off x="827584" y="3107147"/>
            <a:ext cx="3389670" cy="2914141"/>
          </a:xfrm>
          <a:prstGeom prst="rect">
            <a:avLst/>
          </a:prstGeom>
        </p:spPr>
      </p:pic>
      <p:pic>
        <p:nvPicPr>
          <p:cNvPr id="8" name="Resim 7"/>
          <p:cNvPicPr>
            <a:picLocks noChangeAspect="1"/>
          </p:cNvPicPr>
          <p:nvPr/>
        </p:nvPicPr>
        <p:blipFill rotWithShape="1">
          <a:blip r:embed="rId3" cstate="print"/>
          <a:srcRect r="3269" b="11779"/>
          <a:stretch/>
        </p:blipFill>
        <p:spPr>
          <a:xfrm>
            <a:off x="4637210" y="3107148"/>
            <a:ext cx="3638572" cy="2914140"/>
          </a:xfrm>
          <a:prstGeom prst="rect">
            <a:avLst/>
          </a:prstGeom>
        </p:spPr>
      </p:pic>
    </p:spTree>
    <p:extLst>
      <p:ext uri="{BB962C8B-B14F-4D97-AF65-F5344CB8AC3E}">
        <p14:creationId xmlns:p14="http://schemas.microsoft.com/office/powerpoint/2010/main" val="1136546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44016"/>
            <a:ext cx="8229600" cy="1124744"/>
          </a:xfrm>
        </p:spPr>
        <p:txBody>
          <a:bodyPr>
            <a:normAutofit/>
          </a:bodyPr>
          <a:lstStyle/>
          <a:p>
            <a:r>
              <a:rPr lang="tr-TR" b="1" dirty="0" smtClean="0"/>
              <a:t>Parazitler ve Mantarlar</a:t>
            </a:r>
            <a:endParaRPr lang="tr-TR" b="1" dirty="0"/>
          </a:p>
        </p:txBody>
      </p:sp>
      <p:pic>
        <p:nvPicPr>
          <p:cNvPr id="8" name="İçerik Yer Tutucusu 7"/>
          <p:cNvPicPr>
            <a:picLocks noGrp="1" noChangeAspect="1"/>
          </p:cNvPicPr>
          <p:nvPr>
            <p:ph idx="1"/>
          </p:nvPr>
        </p:nvPicPr>
        <p:blipFill>
          <a:blip r:embed="rId2" cstate="print"/>
          <a:stretch>
            <a:fillRect/>
          </a:stretch>
        </p:blipFill>
        <p:spPr>
          <a:xfrm>
            <a:off x="268021" y="1844824"/>
            <a:ext cx="3502224" cy="2880320"/>
          </a:xfrm>
          <a:prstGeom prst="rect">
            <a:avLst/>
          </a:prstGeom>
        </p:spPr>
      </p:pic>
      <p:sp>
        <p:nvSpPr>
          <p:cNvPr id="6" name="Slayt Numarası Yer Tutucusu 5"/>
          <p:cNvSpPr>
            <a:spLocks noGrp="1"/>
          </p:cNvSpPr>
          <p:nvPr>
            <p:ph type="sldNum" sz="quarter" idx="12"/>
          </p:nvPr>
        </p:nvSpPr>
        <p:spPr/>
        <p:txBody>
          <a:bodyPr/>
          <a:lstStyle/>
          <a:p>
            <a:fld id="{B1DEFA8C-F947-479F-BE07-76B6B3F80BF1}" type="slidenum">
              <a:rPr lang="tr-TR" smtClean="0">
                <a:solidFill>
                  <a:prstClr val="white"/>
                </a:solidFill>
              </a:rPr>
              <a:pPr/>
              <a:t>14</a:t>
            </a:fld>
            <a:endParaRPr lang="tr-TR">
              <a:solidFill>
                <a:prstClr val="white"/>
              </a:solidFill>
            </a:endParaRPr>
          </a:p>
        </p:txBody>
      </p:sp>
      <p:sp>
        <p:nvSpPr>
          <p:cNvPr id="9" name="Dikdörtgen 8"/>
          <p:cNvSpPr/>
          <p:nvPr/>
        </p:nvSpPr>
        <p:spPr>
          <a:xfrm>
            <a:off x="717868" y="4836266"/>
            <a:ext cx="3052377" cy="369332"/>
          </a:xfrm>
          <a:prstGeom prst="rect">
            <a:avLst/>
          </a:prstGeom>
        </p:spPr>
        <p:txBody>
          <a:bodyPr wrap="square">
            <a:spAutoFit/>
          </a:bodyPr>
          <a:lstStyle/>
          <a:p>
            <a:r>
              <a:rPr lang="tr-TR" dirty="0">
                <a:solidFill>
                  <a:prstClr val="white"/>
                </a:solidFill>
              </a:rPr>
              <a:t>Giardia </a:t>
            </a:r>
            <a:r>
              <a:rPr lang="tr-TR" dirty="0" err="1">
                <a:solidFill>
                  <a:prstClr val="white"/>
                </a:solidFill>
              </a:rPr>
              <a:t>Lamblia</a:t>
            </a:r>
            <a:endParaRPr lang="tr-TR" dirty="0">
              <a:solidFill>
                <a:prstClr val="white"/>
              </a:solidFill>
            </a:endParaRPr>
          </a:p>
        </p:txBody>
      </p:sp>
      <p:pic>
        <p:nvPicPr>
          <p:cNvPr id="10" name="Resim 9"/>
          <p:cNvPicPr>
            <a:picLocks noChangeAspect="1"/>
          </p:cNvPicPr>
          <p:nvPr/>
        </p:nvPicPr>
        <p:blipFill>
          <a:blip r:embed="rId3" cstate="print"/>
          <a:stretch>
            <a:fillRect/>
          </a:stretch>
        </p:blipFill>
        <p:spPr>
          <a:xfrm>
            <a:off x="4651129" y="1844824"/>
            <a:ext cx="3593279" cy="2880320"/>
          </a:xfrm>
          <a:prstGeom prst="rect">
            <a:avLst/>
          </a:prstGeom>
        </p:spPr>
      </p:pic>
      <p:pic>
        <p:nvPicPr>
          <p:cNvPr id="11" name="Resim 10"/>
          <p:cNvPicPr>
            <a:picLocks noChangeAspect="1"/>
          </p:cNvPicPr>
          <p:nvPr/>
        </p:nvPicPr>
        <p:blipFill>
          <a:blip r:embed="rId4" cstate="print"/>
          <a:stretch>
            <a:fillRect/>
          </a:stretch>
        </p:blipFill>
        <p:spPr>
          <a:xfrm>
            <a:off x="5404004" y="4822261"/>
            <a:ext cx="2298391" cy="542591"/>
          </a:xfrm>
          <a:prstGeom prst="rect">
            <a:avLst/>
          </a:prstGeom>
        </p:spPr>
      </p:pic>
    </p:spTree>
    <p:extLst>
      <p:ext uri="{BB962C8B-B14F-4D97-AF65-F5344CB8AC3E}">
        <p14:creationId xmlns:p14="http://schemas.microsoft.com/office/powerpoint/2010/main" val="3948819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Hava Durumuna Bağımlılık : </a:t>
            </a:r>
          </a:p>
          <a:p>
            <a:r>
              <a:rPr lang="tr-TR" dirty="0"/>
              <a:t>Biyolojik bir maddenin püskürtülmesine etki eden 4 önemli hava durumu vardır.</a:t>
            </a:r>
          </a:p>
          <a:p>
            <a:endParaRPr lang="tr-TR" dirty="0"/>
          </a:p>
          <a:p>
            <a:r>
              <a:rPr lang="tr-TR" dirty="0"/>
              <a:t>GÜNEŞ IŞIĞI, </a:t>
            </a:r>
          </a:p>
          <a:p>
            <a:r>
              <a:rPr lang="tr-TR" dirty="0"/>
              <a:t>HAVADAKİ NEM ORANI, </a:t>
            </a:r>
          </a:p>
          <a:p>
            <a:r>
              <a:rPr lang="tr-TR" dirty="0"/>
              <a:t>RÜZGAR, </a:t>
            </a:r>
          </a:p>
          <a:p>
            <a:r>
              <a:rPr lang="tr-TR" dirty="0"/>
              <a:t>HAVA STABİLİTESİ. </a:t>
            </a:r>
          </a:p>
          <a:p>
            <a:endParaRPr lang="tr-TR" dirty="0"/>
          </a:p>
        </p:txBody>
      </p:sp>
      <p:sp>
        <p:nvSpPr>
          <p:cNvPr id="6" name="Slayt Numarası Yer Tutucusu 5"/>
          <p:cNvSpPr>
            <a:spLocks noGrp="1"/>
          </p:cNvSpPr>
          <p:nvPr>
            <p:ph type="sldNum" sz="quarter" idx="12"/>
          </p:nvPr>
        </p:nvSpPr>
        <p:spPr/>
        <p:txBody>
          <a:bodyPr/>
          <a:lstStyle/>
          <a:p>
            <a:fld id="{B1DEFA8C-F947-479F-BE07-76B6B3F80BF1}" type="slidenum">
              <a:rPr lang="tr-TR" smtClean="0">
                <a:solidFill>
                  <a:prstClr val="white"/>
                </a:solidFill>
              </a:rPr>
              <a:pPr/>
              <a:t>15</a:t>
            </a:fld>
            <a:endParaRPr lang="tr-TR">
              <a:solidFill>
                <a:prstClr val="white"/>
              </a:solidFill>
            </a:endParaRPr>
          </a:p>
        </p:txBody>
      </p:sp>
    </p:spTree>
    <p:extLst>
      <p:ext uri="{BB962C8B-B14F-4D97-AF65-F5344CB8AC3E}">
        <p14:creationId xmlns:p14="http://schemas.microsoft.com/office/powerpoint/2010/main" val="1898491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0969" y="980728"/>
            <a:ext cx="8229600" cy="4929411"/>
          </a:xfrm>
        </p:spPr>
        <p:txBody>
          <a:bodyPr>
            <a:normAutofit/>
          </a:bodyPr>
          <a:lstStyle/>
          <a:p>
            <a:r>
              <a:rPr lang="tr-TR" b="1" dirty="0"/>
              <a:t>Güneş ışığı: </a:t>
            </a:r>
            <a:r>
              <a:rPr lang="tr-TR" dirty="0"/>
              <a:t>biyolojik maddelerin çoğuna karşı öldürücüdür. Bu yüzden biyolojik taarruzların çoğu gece yapılır.</a:t>
            </a:r>
          </a:p>
          <a:p>
            <a:r>
              <a:rPr lang="tr-TR" b="1" dirty="0"/>
              <a:t>Havadaki Nem Oranı: </a:t>
            </a:r>
            <a:r>
              <a:rPr lang="tr-TR" dirty="0"/>
              <a:t>Biyolojik madde optimum nem oranına sahiptir. Bu optimum nem oranından sapma derecesi olursa </a:t>
            </a:r>
            <a:r>
              <a:rPr lang="tr-TR" dirty="0" err="1"/>
              <a:t>aerosolun</a:t>
            </a:r>
            <a:r>
              <a:rPr lang="tr-TR" dirty="0"/>
              <a:t> bozulma ölçüsüne etki eder. </a:t>
            </a:r>
          </a:p>
          <a:p>
            <a:r>
              <a:rPr lang="tr-TR" dirty="0"/>
              <a:t>Rüzgar hızları normal olarak 8-18 </a:t>
            </a:r>
            <a:r>
              <a:rPr lang="tr-TR" dirty="0" err="1" smtClean="0"/>
              <a:t>nat</a:t>
            </a:r>
            <a:r>
              <a:rPr lang="tr-TR" dirty="0" smtClean="0"/>
              <a:t> </a:t>
            </a:r>
            <a:r>
              <a:rPr lang="tr-TR" dirty="0"/>
              <a:t>(15 -33 km/s ) arasındadır. </a:t>
            </a:r>
          </a:p>
          <a:p>
            <a:endParaRPr lang="tr-TR" dirty="0"/>
          </a:p>
        </p:txBody>
      </p:sp>
      <p:sp>
        <p:nvSpPr>
          <p:cNvPr id="6" name="Slayt Numarası Yer Tutucusu 5"/>
          <p:cNvSpPr>
            <a:spLocks noGrp="1"/>
          </p:cNvSpPr>
          <p:nvPr>
            <p:ph type="sldNum" sz="quarter" idx="12"/>
          </p:nvPr>
        </p:nvSpPr>
        <p:spPr/>
        <p:txBody>
          <a:bodyPr/>
          <a:lstStyle/>
          <a:p>
            <a:fld id="{B1DEFA8C-F947-479F-BE07-76B6B3F80BF1}" type="slidenum">
              <a:rPr lang="tr-TR" smtClean="0">
                <a:solidFill>
                  <a:prstClr val="white"/>
                </a:solidFill>
              </a:rPr>
              <a:pPr/>
              <a:t>16</a:t>
            </a:fld>
            <a:endParaRPr lang="tr-TR">
              <a:solidFill>
                <a:prstClr val="white"/>
              </a:solidFill>
            </a:endParaRPr>
          </a:p>
        </p:txBody>
      </p:sp>
    </p:spTree>
    <p:extLst>
      <p:ext uri="{BB962C8B-B14F-4D97-AF65-F5344CB8AC3E}">
        <p14:creationId xmlns:p14="http://schemas.microsoft.com/office/powerpoint/2010/main" val="2301968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073427"/>
          </a:xfrm>
        </p:spPr>
        <p:txBody>
          <a:bodyPr>
            <a:normAutofit/>
          </a:bodyPr>
          <a:lstStyle/>
          <a:p>
            <a:r>
              <a:rPr lang="tr-TR" b="1" dirty="0"/>
              <a:t>Geciktiren Etki : </a:t>
            </a:r>
            <a:r>
              <a:rPr lang="tr-TR" dirty="0"/>
              <a:t>Biyolojik maddeler hemen zayiata yol açmazlar. Bir kuluçka dönemi geçirirler çoğalırlar,</a:t>
            </a:r>
          </a:p>
          <a:p>
            <a:r>
              <a:rPr lang="tr-TR" b="1" dirty="0"/>
              <a:t>Yaygınlık :</a:t>
            </a:r>
            <a:r>
              <a:rPr lang="tr-TR" dirty="0"/>
              <a:t> Sığınak gibi yerler, diğer silah sistemleri için koruyucu özellik taşımasına rağmen biyolojik madde bulaşmış bir canlı sığınağa girdiği an diğer insanları da etkiler. Kapalı yerde biyolojik silah daha etkilidir.</a:t>
            </a:r>
          </a:p>
          <a:p>
            <a:pPr>
              <a:buNone/>
            </a:pPr>
            <a:endParaRPr lang="tr-TR" dirty="0"/>
          </a:p>
          <a:p>
            <a:endParaRPr lang="tr-TR" dirty="0"/>
          </a:p>
        </p:txBody>
      </p:sp>
      <p:sp>
        <p:nvSpPr>
          <p:cNvPr id="6" name="Slayt Numarası Yer Tutucusu 5"/>
          <p:cNvSpPr>
            <a:spLocks noGrp="1"/>
          </p:cNvSpPr>
          <p:nvPr>
            <p:ph type="sldNum" sz="quarter" idx="12"/>
          </p:nvPr>
        </p:nvSpPr>
        <p:spPr/>
        <p:txBody>
          <a:bodyPr/>
          <a:lstStyle/>
          <a:p>
            <a:fld id="{B1DEFA8C-F947-479F-BE07-76B6B3F80BF1}" type="slidenum">
              <a:rPr lang="tr-TR" smtClean="0">
                <a:solidFill>
                  <a:prstClr val="white"/>
                </a:solidFill>
              </a:rPr>
              <a:pPr/>
              <a:t>17</a:t>
            </a:fld>
            <a:endParaRPr lang="tr-TR">
              <a:solidFill>
                <a:prstClr val="white"/>
              </a:solidFill>
            </a:endParaRPr>
          </a:p>
        </p:txBody>
      </p:sp>
    </p:spTree>
    <p:extLst>
      <p:ext uri="{BB962C8B-B14F-4D97-AF65-F5344CB8AC3E}">
        <p14:creationId xmlns:p14="http://schemas.microsoft.com/office/powerpoint/2010/main" val="1911112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3552" y="620688"/>
            <a:ext cx="8376920" cy="5832648"/>
          </a:xfrm>
        </p:spPr>
        <p:txBody>
          <a:bodyPr>
            <a:normAutofit fontScale="92500" lnSpcReduction="20000"/>
          </a:bodyPr>
          <a:lstStyle/>
          <a:p>
            <a:r>
              <a:rPr lang="tr-TR" b="1" dirty="0"/>
              <a:t>Keşfedilmesi Güçtür : </a:t>
            </a:r>
            <a:r>
              <a:rPr lang="tr-TR" dirty="0"/>
              <a:t>Biyolojik savaş maddelerinin varlıkları beş duyunun hiçbiri ile keşfedilemez. Sadece özel cihazlarla tespiti mümkündür. </a:t>
            </a:r>
          </a:p>
          <a:p>
            <a:r>
              <a:rPr lang="tr-TR" b="1" dirty="0"/>
              <a:t>Yapımları Kolaydır : </a:t>
            </a:r>
            <a:r>
              <a:rPr lang="tr-TR" dirty="0"/>
              <a:t>Biyolojik savaş maddeleri toplu zayiat silahlarının en ucuz olanıdır. Eczacılık ve içki sanayii olan bir ülke biyolojik savaş maddelerini imal edebilir.</a:t>
            </a:r>
          </a:p>
          <a:p>
            <a:r>
              <a:rPr lang="tr-TR" dirty="0"/>
              <a:t> </a:t>
            </a:r>
            <a:r>
              <a:rPr lang="tr-TR" b="1" dirty="0"/>
              <a:t>Etkilerinin Şiddeti : </a:t>
            </a:r>
            <a:r>
              <a:rPr lang="tr-TR" dirty="0"/>
              <a:t>Biyolojik silahlar öldürücü </a:t>
            </a:r>
            <a:r>
              <a:rPr lang="tr-TR" dirty="0" smtClean="0"/>
              <a:t>olabilir. </a:t>
            </a:r>
            <a:r>
              <a:rPr lang="tr-TR" dirty="0"/>
              <a:t>Öldürücü maddeler hassas insanlarda ölüme neden olabilir. </a:t>
            </a:r>
          </a:p>
          <a:p>
            <a:r>
              <a:rPr lang="tr-TR" b="1" dirty="0" err="1"/>
              <a:t>Retroaktivite</a:t>
            </a:r>
            <a:r>
              <a:rPr lang="tr-TR" b="1" dirty="0"/>
              <a:t> Tehlikesi : </a:t>
            </a:r>
            <a:r>
              <a:rPr lang="tr-TR" dirty="0"/>
              <a:t>Kullanılan biyolojik ajanın kullanılan taraf için de tehlike yaratmasıdır. Onun için biyolojik silahı kullanacak taraf önceden tedbirini almak zorundadır. </a:t>
            </a:r>
          </a:p>
          <a:p>
            <a:endParaRPr lang="tr-TR" dirty="0"/>
          </a:p>
        </p:txBody>
      </p:sp>
      <p:sp>
        <p:nvSpPr>
          <p:cNvPr id="6" name="Slayt Numarası Yer Tutucusu 5"/>
          <p:cNvSpPr>
            <a:spLocks noGrp="1"/>
          </p:cNvSpPr>
          <p:nvPr>
            <p:ph type="sldNum" sz="quarter" idx="12"/>
          </p:nvPr>
        </p:nvSpPr>
        <p:spPr/>
        <p:txBody>
          <a:bodyPr/>
          <a:lstStyle/>
          <a:p>
            <a:fld id="{B1DEFA8C-F947-479F-BE07-76B6B3F80BF1}" type="slidenum">
              <a:rPr lang="tr-TR" smtClean="0">
                <a:solidFill>
                  <a:prstClr val="white"/>
                </a:solidFill>
              </a:rPr>
              <a:pPr/>
              <a:t>18</a:t>
            </a:fld>
            <a:endParaRPr lang="tr-TR">
              <a:solidFill>
                <a:prstClr val="white"/>
              </a:solidFill>
            </a:endParaRPr>
          </a:p>
        </p:txBody>
      </p:sp>
    </p:spTree>
    <p:extLst>
      <p:ext uri="{BB962C8B-B14F-4D97-AF65-F5344CB8AC3E}">
        <p14:creationId xmlns:p14="http://schemas.microsoft.com/office/powerpoint/2010/main" val="1144232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Dikdörtgen"/>
          <p:cNvSpPr/>
          <p:nvPr/>
        </p:nvSpPr>
        <p:spPr>
          <a:xfrm>
            <a:off x="971601" y="1196752"/>
            <a:ext cx="7272808" cy="5112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spcBef>
                <a:spcPts val="600"/>
              </a:spcBef>
              <a:spcAft>
                <a:spcPts val="600"/>
              </a:spcAft>
              <a:buFont typeface="Wingdings" pitchFamily="2" charset="2"/>
              <a:buChar char="Ø"/>
              <a:defRPr/>
            </a:pPr>
            <a:r>
              <a:rPr lang="en-US" sz="3200" dirty="0" err="1">
                <a:solidFill>
                  <a:prstClr val="white"/>
                </a:solidFill>
                <a:cs typeface="Arial" charset="0"/>
              </a:rPr>
              <a:t>Sağlık</a:t>
            </a:r>
            <a:r>
              <a:rPr lang="en-US" sz="3200" dirty="0">
                <a:solidFill>
                  <a:prstClr val="white"/>
                </a:solidFill>
                <a:cs typeface="Arial" charset="0"/>
              </a:rPr>
              <a:t> </a:t>
            </a:r>
            <a:r>
              <a:rPr lang="en-US" sz="3200" dirty="0" err="1">
                <a:solidFill>
                  <a:prstClr val="white"/>
                </a:solidFill>
                <a:cs typeface="Arial" charset="0"/>
              </a:rPr>
              <a:t>tesislerine</a:t>
            </a:r>
            <a:r>
              <a:rPr lang="en-US" sz="3200" dirty="0">
                <a:solidFill>
                  <a:prstClr val="white"/>
                </a:solidFill>
                <a:cs typeface="Arial" charset="0"/>
              </a:rPr>
              <a:t> </a:t>
            </a:r>
            <a:r>
              <a:rPr lang="en-US" sz="3200" dirty="0" err="1">
                <a:solidFill>
                  <a:prstClr val="white"/>
                </a:solidFill>
                <a:cs typeface="Arial" charset="0"/>
              </a:rPr>
              <a:t>aşırı</a:t>
            </a:r>
            <a:r>
              <a:rPr lang="en-US" sz="3200" dirty="0">
                <a:solidFill>
                  <a:prstClr val="white"/>
                </a:solidFill>
                <a:cs typeface="Arial" charset="0"/>
              </a:rPr>
              <a:t> </a:t>
            </a:r>
            <a:r>
              <a:rPr lang="en-US" sz="3200" dirty="0" err="1">
                <a:solidFill>
                  <a:prstClr val="white"/>
                </a:solidFill>
                <a:cs typeface="Arial" charset="0"/>
              </a:rPr>
              <a:t>başvuru</a:t>
            </a:r>
            <a:r>
              <a:rPr lang="en-US" sz="3200" dirty="0">
                <a:solidFill>
                  <a:prstClr val="white"/>
                </a:solidFill>
                <a:cs typeface="Arial" charset="0"/>
              </a:rPr>
              <a:t> </a:t>
            </a:r>
            <a:r>
              <a:rPr lang="en-US" sz="3200" dirty="0" err="1">
                <a:solidFill>
                  <a:prstClr val="white"/>
                </a:solidFill>
                <a:cs typeface="Arial" charset="0"/>
              </a:rPr>
              <a:t>olması</a:t>
            </a:r>
            <a:r>
              <a:rPr lang="tr-TR" sz="3200" dirty="0">
                <a:solidFill>
                  <a:prstClr val="white"/>
                </a:solidFill>
                <a:cs typeface="Arial" charset="0"/>
              </a:rPr>
              <a:t>,</a:t>
            </a:r>
            <a:r>
              <a:rPr lang="en-US" sz="3200" dirty="0">
                <a:solidFill>
                  <a:prstClr val="white"/>
                </a:solidFill>
                <a:cs typeface="Arial" charset="0"/>
              </a:rPr>
              <a:t> </a:t>
            </a:r>
          </a:p>
          <a:p>
            <a:pPr marL="285750" indent="-285750">
              <a:spcBef>
                <a:spcPts val="600"/>
              </a:spcBef>
              <a:spcAft>
                <a:spcPts val="600"/>
              </a:spcAft>
              <a:buFont typeface="Wingdings" pitchFamily="2" charset="2"/>
              <a:buChar char="Ø"/>
              <a:defRPr/>
            </a:pPr>
            <a:r>
              <a:rPr lang="en-US" sz="3200" dirty="0" err="1">
                <a:solidFill>
                  <a:prstClr val="white"/>
                </a:solidFill>
                <a:cs typeface="Arial" charset="0"/>
              </a:rPr>
              <a:t>Toplu</a:t>
            </a:r>
            <a:r>
              <a:rPr lang="en-US" sz="3200" dirty="0">
                <a:solidFill>
                  <a:prstClr val="white"/>
                </a:solidFill>
                <a:cs typeface="Arial" charset="0"/>
              </a:rPr>
              <a:t> </a:t>
            </a:r>
            <a:r>
              <a:rPr lang="en-US" sz="3200" dirty="0" err="1">
                <a:solidFill>
                  <a:prstClr val="white"/>
                </a:solidFill>
                <a:cs typeface="Arial" charset="0"/>
              </a:rPr>
              <a:t>yaralı</a:t>
            </a:r>
            <a:r>
              <a:rPr lang="en-US" sz="3200" dirty="0">
                <a:solidFill>
                  <a:prstClr val="white"/>
                </a:solidFill>
                <a:cs typeface="Arial" charset="0"/>
              </a:rPr>
              <a:t>/</a:t>
            </a:r>
            <a:r>
              <a:rPr lang="en-US" sz="3200" dirty="0" err="1">
                <a:solidFill>
                  <a:prstClr val="white"/>
                </a:solidFill>
                <a:cs typeface="Arial" charset="0"/>
              </a:rPr>
              <a:t>ölü</a:t>
            </a:r>
            <a:r>
              <a:rPr lang="en-US" sz="3200" dirty="0">
                <a:solidFill>
                  <a:prstClr val="white"/>
                </a:solidFill>
                <a:cs typeface="Arial" charset="0"/>
              </a:rPr>
              <a:t> </a:t>
            </a:r>
            <a:r>
              <a:rPr lang="en-US" sz="3200" dirty="0" err="1">
                <a:solidFill>
                  <a:prstClr val="white"/>
                </a:solidFill>
                <a:cs typeface="Arial" charset="0"/>
              </a:rPr>
              <a:t>olması</a:t>
            </a:r>
            <a:r>
              <a:rPr lang="tr-TR" sz="3200" dirty="0">
                <a:solidFill>
                  <a:prstClr val="white"/>
                </a:solidFill>
                <a:cs typeface="Arial" charset="0"/>
              </a:rPr>
              <a:t>,</a:t>
            </a:r>
            <a:endParaRPr lang="en-US" sz="3200" dirty="0">
              <a:solidFill>
                <a:prstClr val="white"/>
              </a:solidFill>
              <a:cs typeface="Arial" charset="0"/>
            </a:endParaRPr>
          </a:p>
          <a:p>
            <a:pPr marL="285750" indent="-285750">
              <a:spcBef>
                <a:spcPts val="600"/>
              </a:spcBef>
              <a:spcAft>
                <a:spcPts val="600"/>
              </a:spcAft>
              <a:buFont typeface="Wingdings" pitchFamily="2" charset="2"/>
              <a:buChar char="Ø"/>
              <a:defRPr/>
            </a:pPr>
            <a:r>
              <a:rPr lang="en-US" sz="3200" dirty="0">
                <a:solidFill>
                  <a:prstClr val="white"/>
                </a:solidFill>
                <a:cs typeface="Arial" charset="0"/>
              </a:rPr>
              <a:t>Normal </a:t>
            </a:r>
            <a:r>
              <a:rPr lang="en-US" sz="3200" dirty="0" err="1">
                <a:solidFill>
                  <a:prstClr val="white"/>
                </a:solidFill>
                <a:cs typeface="Arial" charset="0"/>
              </a:rPr>
              <a:t>şehir</a:t>
            </a:r>
            <a:r>
              <a:rPr lang="en-US" sz="3200" dirty="0">
                <a:solidFill>
                  <a:prstClr val="white"/>
                </a:solidFill>
                <a:cs typeface="Arial" charset="0"/>
              </a:rPr>
              <a:t> </a:t>
            </a:r>
            <a:r>
              <a:rPr lang="en-US" sz="3200" dirty="0" err="1">
                <a:solidFill>
                  <a:prstClr val="white"/>
                </a:solidFill>
                <a:cs typeface="Arial" charset="0"/>
              </a:rPr>
              <a:t>hayatı</a:t>
            </a:r>
            <a:r>
              <a:rPr lang="en-US" sz="3200" dirty="0">
                <a:solidFill>
                  <a:prstClr val="white"/>
                </a:solidFill>
                <a:cs typeface="Arial" charset="0"/>
              </a:rPr>
              <a:t> </a:t>
            </a:r>
            <a:r>
              <a:rPr lang="en-US" sz="3200" dirty="0" err="1">
                <a:solidFill>
                  <a:prstClr val="white"/>
                </a:solidFill>
                <a:cs typeface="Arial" charset="0"/>
              </a:rPr>
              <a:t>düzeninin</a:t>
            </a:r>
            <a:r>
              <a:rPr lang="en-US" sz="3200" dirty="0">
                <a:solidFill>
                  <a:prstClr val="white"/>
                </a:solidFill>
                <a:cs typeface="Arial" charset="0"/>
              </a:rPr>
              <a:t> </a:t>
            </a:r>
            <a:r>
              <a:rPr lang="en-US" sz="3200" dirty="0" err="1">
                <a:solidFill>
                  <a:prstClr val="white"/>
                </a:solidFill>
                <a:cs typeface="Arial" charset="0"/>
              </a:rPr>
              <a:t>bozulması</a:t>
            </a:r>
            <a:r>
              <a:rPr lang="tr-TR" sz="3200" dirty="0">
                <a:solidFill>
                  <a:prstClr val="white"/>
                </a:solidFill>
                <a:cs typeface="Arial" charset="0"/>
              </a:rPr>
              <a:t>,</a:t>
            </a:r>
            <a:r>
              <a:rPr lang="en-US" sz="3200" dirty="0">
                <a:solidFill>
                  <a:prstClr val="white"/>
                </a:solidFill>
                <a:cs typeface="Arial" charset="0"/>
              </a:rPr>
              <a:t> </a:t>
            </a:r>
          </a:p>
          <a:p>
            <a:pPr marL="285750" indent="-285750">
              <a:spcBef>
                <a:spcPts val="600"/>
              </a:spcBef>
              <a:spcAft>
                <a:spcPts val="600"/>
              </a:spcAft>
              <a:buFont typeface="Wingdings" pitchFamily="2" charset="2"/>
              <a:buChar char="Ø"/>
              <a:defRPr/>
            </a:pPr>
            <a:r>
              <a:rPr lang="en-US" sz="3200" dirty="0" err="1">
                <a:solidFill>
                  <a:prstClr val="white"/>
                </a:solidFill>
                <a:cs typeface="Arial" charset="0"/>
              </a:rPr>
              <a:t>Tesislerin</a:t>
            </a:r>
            <a:r>
              <a:rPr lang="en-US" sz="3200" dirty="0">
                <a:solidFill>
                  <a:prstClr val="white"/>
                </a:solidFill>
                <a:cs typeface="Arial" charset="0"/>
              </a:rPr>
              <a:t> </a:t>
            </a:r>
            <a:r>
              <a:rPr lang="en-US" sz="3200" dirty="0" err="1">
                <a:solidFill>
                  <a:prstClr val="white"/>
                </a:solidFill>
                <a:cs typeface="Arial" charset="0"/>
              </a:rPr>
              <a:t>temizlik</a:t>
            </a:r>
            <a:r>
              <a:rPr lang="en-US" sz="3200" dirty="0">
                <a:solidFill>
                  <a:prstClr val="white"/>
                </a:solidFill>
                <a:cs typeface="Arial" charset="0"/>
              </a:rPr>
              <a:t> </a:t>
            </a:r>
            <a:r>
              <a:rPr lang="en-US" sz="3200" dirty="0" err="1">
                <a:solidFill>
                  <a:prstClr val="white"/>
                </a:solidFill>
                <a:cs typeface="Arial" charset="0"/>
              </a:rPr>
              <a:t>amacıyla</a:t>
            </a:r>
            <a:r>
              <a:rPr lang="en-US" sz="3200" dirty="0">
                <a:solidFill>
                  <a:prstClr val="white"/>
                </a:solidFill>
                <a:cs typeface="Arial" charset="0"/>
              </a:rPr>
              <a:t> </a:t>
            </a:r>
            <a:r>
              <a:rPr lang="en-US" sz="3200" dirty="0" err="1">
                <a:solidFill>
                  <a:prstClr val="white"/>
                </a:solidFill>
                <a:cs typeface="Arial" charset="0"/>
              </a:rPr>
              <a:t>kapatılmas</a:t>
            </a:r>
            <a:r>
              <a:rPr lang="tr-TR" sz="3200" dirty="0">
                <a:solidFill>
                  <a:prstClr val="white"/>
                </a:solidFill>
                <a:cs typeface="Arial" charset="0"/>
              </a:rPr>
              <a:t>ı,</a:t>
            </a:r>
            <a:endParaRPr lang="en-US" sz="3200" dirty="0">
              <a:solidFill>
                <a:prstClr val="white"/>
              </a:solidFill>
              <a:cs typeface="Arial" charset="0"/>
            </a:endParaRPr>
          </a:p>
          <a:p>
            <a:pPr marL="285750" indent="-285750">
              <a:spcBef>
                <a:spcPts val="600"/>
              </a:spcBef>
              <a:spcAft>
                <a:spcPts val="600"/>
              </a:spcAft>
              <a:buFont typeface="Wingdings" pitchFamily="2" charset="2"/>
              <a:buChar char="Ø"/>
              <a:defRPr/>
            </a:pPr>
            <a:r>
              <a:rPr lang="en-US" sz="3200" dirty="0" err="1">
                <a:solidFill>
                  <a:prstClr val="white"/>
                </a:solidFill>
                <a:cs typeface="Arial" charset="0"/>
              </a:rPr>
              <a:t>Panik</a:t>
            </a:r>
            <a:r>
              <a:rPr lang="en-US" sz="3200" dirty="0">
                <a:solidFill>
                  <a:prstClr val="white"/>
                </a:solidFill>
                <a:cs typeface="Arial" charset="0"/>
              </a:rPr>
              <a:t> </a:t>
            </a:r>
            <a:r>
              <a:rPr lang="en-US" sz="3200" dirty="0" err="1">
                <a:solidFill>
                  <a:prstClr val="white"/>
                </a:solidFill>
                <a:cs typeface="Arial" charset="0"/>
              </a:rPr>
              <a:t>ve</a:t>
            </a:r>
            <a:r>
              <a:rPr lang="en-US" sz="3200" dirty="0">
                <a:solidFill>
                  <a:prstClr val="white"/>
                </a:solidFill>
                <a:cs typeface="Arial" charset="0"/>
              </a:rPr>
              <a:t> </a:t>
            </a:r>
            <a:r>
              <a:rPr lang="en-US" sz="3200" dirty="0" err="1">
                <a:solidFill>
                  <a:prstClr val="white"/>
                </a:solidFill>
                <a:cs typeface="Arial" charset="0"/>
              </a:rPr>
              <a:t>şaşkınlık</a:t>
            </a:r>
            <a:r>
              <a:rPr lang="en-US" sz="3200" dirty="0">
                <a:solidFill>
                  <a:prstClr val="white"/>
                </a:solidFill>
                <a:cs typeface="Arial" charset="0"/>
              </a:rPr>
              <a:t> </a:t>
            </a:r>
            <a:r>
              <a:rPr lang="en-US" sz="3200" dirty="0" err="1">
                <a:solidFill>
                  <a:prstClr val="white"/>
                </a:solidFill>
                <a:cs typeface="Arial" charset="0"/>
              </a:rPr>
              <a:t>yaratması</a:t>
            </a:r>
            <a:r>
              <a:rPr lang="tr-TR" sz="3200" dirty="0">
                <a:solidFill>
                  <a:prstClr val="white"/>
                </a:solidFill>
                <a:cs typeface="Arial" charset="0"/>
              </a:rPr>
              <a:t>,</a:t>
            </a:r>
            <a:endParaRPr lang="en-US" sz="3200" dirty="0">
              <a:solidFill>
                <a:prstClr val="white"/>
              </a:solidFill>
              <a:cs typeface="Arial" charset="0"/>
            </a:endParaRPr>
          </a:p>
          <a:p>
            <a:pPr marL="285750" indent="-285750">
              <a:spcBef>
                <a:spcPts val="600"/>
              </a:spcBef>
              <a:spcAft>
                <a:spcPts val="600"/>
              </a:spcAft>
              <a:buFont typeface="Wingdings" pitchFamily="2" charset="2"/>
              <a:buChar char="Ø"/>
              <a:defRPr/>
            </a:pPr>
            <a:r>
              <a:rPr lang="en-US" sz="3200" dirty="0" err="1">
                <a:solidFill>
                  <a:prstClr val="white"/>
                </a:solidFill>
                <a:cs typeface="Arial" charset="0"/>
              </a:rPr>
              <a:t>Acil</a:t>
            </a:r>
            <a:r>
              <a:rPr lang="en-US" sz="3200" dirty="0">
                <a:solidFill>
                  <a:prstClr val="white"/>
                </a:solidFill>
                <a:cs typeface="Arial" charset="0"/>
              </a:rPr>
              <a:t> </a:t>
            </a:r>
            <a:r>
              <a:rPr lang="en-US" sz="3200" dirty="0" err="1">
                <a:solidFill>
                  <a:prstClr val="white"/>
                </a:solidFill>
                <a:cs typeface="Arial" charset="0"/>
              </a:rPr>
              <a:t>müdahale</a:t>
            </a:r>
            <a:r>
              <a:rPr lang="en-US" sz="3200" dirty="0">
                <a:solidFill>
                  <a:prstClr val="white"/>
                </a:solidFill>
                <a:cs typeface="Arial" charset="0"/>
              </a:rPr>
              <a:t> </a:t>
            </a:r>
            <a:r>
              <a:rPr lang="en-US" sz="3200" dirty="0" err="1">
                <a:solidFill>
                  <a:prstClr val="white"/>
                </a:solidFill>
                <a:cs typeface="Arial" charset="0"/>
              </a:rPr>
              <a:t>sistemlerine</a:t>
            </a:r>
            <a:r>
              <a:rPr lang="en-US" sz="3200" dirty="0">
                <a:solidFill>
                  <a:prstClr val="white"/>
                </a:solidFill>
                <a:cs typeface="Arial" charset="0"/>
              </a:rPr>
              <a:t> </a:t>
            </a:r>
            <a:r>
              <a:rPr lang="en-US" sz="3200" dirty="0" err="1">
                <a:solidFill>
                  <a:prstClr val="white"/>
                </a:solidFill>
                <a:cs typeface="Arial" charset="0"/>
              </a:rPr>
              <a:t>güvenin</a:t>
            </a:r>
            <a:r>
              <a:rPr lang="en-US" sz="3200" dirty="0">
                <a:solidFill>
                  <a:prstClr val="white"/>
                </a:solidFill>
                <a:cs typeface="Arial" charset="0"/>
              </a:rPr>
              <a:t> </a:t>
            </a:r>
            <a:r>
              <a:rPr lang="en-US" sz="3200" dirty="0" err="1">
                <a:solidFill>
                  <a:prstClr val="white"/>
                </a:solidFill>
                <a:cs typeface="Arial" charset="0"/>
              </a:rPr>
              <a:t>kaybolması</a:t>
            </a:r>
            <a:r>
              <a:rPr lang="tr-TR" sz="3200" dirty="0">
                <a:solidFill>
                  <a:prstClr val="white"/>
                </a:solidFill>
                <a:cs typeface="Arial" charset="0"/>
              </a:rPr>
              <a:t>,</a:t>
            </a:r>
            <a:r>
              <a:rPr lang="en-US" sz="3200" dirty="0">
                <a:solidFill>
                  <a:prstClr val="white"/>
                </a:solidFill>
                <a:cs typeface="Arial" charset="0"/>
              </a:rPr>
              <a:t> </a:t>
            </a:r>
          </a:p>
          <a:p>
            <a:pPr marL="285750" indent="-285750">
              <a:spcBef>
                <a:spcPts val="600"/>
              </a:spcBef>
              <a:spcAft>
                <a:spcPts val="600"/>
              </a:spcAft>
              <a:buFont typeface="Wingdings" pitchFamily="2" charset="2"/>
              <a:buChar char="Ø"/>
              <a:defRPr/>
            </a:pPr>
            <a:r>
              <a:rPr lang="en-US" sz="3200" dirty="0" err="1">
                <a:solidFill>
                  <a:prstClr val="white"/>
                </a:solidFill>
                <a:cs typeface="Arial" charset="0"/>
              </a:rPr>
              <a:t>Devlete</a:t>
            </a:r>
            <a:r>
              <a:rPr lang="en-US" sz="3200" dirty="0">
                <a:solidFill>
                  <a:prstClr val="white"/>
                </a:solidFill>
                <a:cs typeface="Arial" charset="0"/>
              </a:rPr>
              <a:t> </a:t>
            </a:r>
            <a:r>
              <a:rPr lang="en-US" sz="3200" dirty="0" err="1">
                <a:solidFill>
                  <a:prstClr val="white"/>
                </a:solidFill>
                <a:cs typeface="Arial" charset="0"/>
              </a:rPr>
              <a:t>güvenin</a:t>
            </a:r>
            <a:r>
              <a:rPr lang="en-US" sz="3200" dirty="0">
                <a:solidFill>
                  <a:prstClr val="white"/>
                </a:solidFill>
                <a:cs typeface="Arial" charset="0"/>
              </a:rPr>
              <a:t> </a:t>
            </a:r>
            <a:r>
              <a:rPr lang="en-US" sz="3200" dirty="0" err="1">
                <a:solidFill>
                  <a:prstClr val="white"/>
                </a:solidFill>
                <a:cs typeface="Arial" charset="0"/>
              </a:rPr>
              <a:t>kaybolması</a:t>
            </a:r>
            <a:r>
              <a:rPr lang="tr-TR" sz="3200" dirty="0">
                <a:solidFill>
                  <a:prstClr val="white"/>
                </a:solidFill>
                <a:cs typeface="Arial" charset="0"/>
              </a:rPr>
              <a:t>,</a:t>
            </a:r>
            <a:endParaRPr lang="en-US" sz="3200" dirty="0">
              <a:solidFill>
                <a:prstClr val="white"/>
              </a:solidFill>
              <a:cs typeface="Arial" charset="0"/>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olidFill>
              </a:rPr>
              <a:pPr/>
              <a:t>19</a:t>
            </a:fld>
            <a:endParaRPr lang="tr-TR">
              <a:solidFill>
                <a:prstClr val="white"/>
              </a:solidFill>
            </a:endParaRPr>
          </a:p>
        </p:txBody>
      </p:sp>
      <p:sp>
        <p:nvSpPr>
          <p:cNvPr id="13317" name="1 Başlık"/>
          <p:cNvSpPr>
            <a:spLocks noGrp="1"/>
          </p:cNvSpPr>
          <p:nvPr>
            <p:ph type="ctrTitle" idx="4294967295"/>
          </p:nvPr>
        </p:nvSpPr>
        <p:spPr>
          <a:xfrm>
            <a:off x="1043608" y="188640"/>
            <a:ext cx="7272337" cy="720080"/>
          </a:xfrm>
        </p:spPr>
        <p:txBody>
          <a:bodyPr>
            <a:normAutofit fontScale="90000"/>
          </a:bodyPr>
          <a:lstStyle/>
          <a:p>
            <a:pPr eaLnBrk="1" hangingPunct="1"/>
            <a:r>
              <a:rPr lang="tr-TR" sz="2400" b="1" dirty="0" smtClean="0">
                <a:latin typeface="Arial" charset="0"/>
              </a:rPr>
              <a:t> </a:t>
            </a:r>
            <a:r>
              <a:rPr lang="tr-TR" sz="3600" b="1" dirty="0" smtClean="0"/>
              <a:t>OLASI SONUÇLAR</a:t>
            </a:r>
            <a:br>
              <a:rPr lang="tr-TR" sz="3600" b="1" dirty="0" smtClean="0"/>
            </a:br>
            <a:endParaRPr lang="tr-TR" sz="3600" b="1" dirty="0" smtClean="0"/>
          </a:p>
        </p:txBody>
      </p:sp>
    </p:spTree>
    <p:extLst>
      <p:ext uri="{BB962C8B-B14F-4D97-AF65-F5344CB8AC3E}">
        <p14:creationId xmlns:p14="http://schemas.microsoft.com/office/powerpoint/2010/main" val="2403878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001266"/>
          </a:xfrm>
        </p:spPr>
        <p:txBody>
          <a:bodyPr>
            <a:normAutofit fontScale="90000"/>
          </a:bodyPr>
          <a:lstStyle/>
          <a:p>
            <a:pPr algn="ctr"/>
            <a:r>
              <a:rPr lang="tr-TR" sz="4800" b="1" dirty="0" smtClean="0"/>
              <a:t>Biyolojik Savaş Ajanı Nedir ?</a:t>
            </a:r>
            <a:endParaRPr lang="tr-TR" sz="4800" dirty="0"/>
          </a:p>
        </p:txBody>
      </p:sp>
      <p:sp>
        <p:nvSpPr>
          <p:cNvPr id="3" name="2 İçerik Yer Tutucusu"/>
          <p:cNvSpPr>
            <a:spLocks noGrp="1"/>
          </p:cNvSpPr>
          <p:nvPr>
            <p:ph idx="1"/>
          </p:nvPr>
        </p:nvSpPr>
        <p:spPr>
          <a:xfrm>
            <a:off x="323528" y="1340768"/>
            <a:ext cx="8363272" cy="5517232"/>
          </a:xfrm>
        </p:spPr>
        <p:txBody>
          <a:bodyPr>
            <a:noAutofit/>
          </a:bodyPr>
          <a:lstStyle/>
          <a:p>
            <a:r>
              <a:rPr lang="tr-TR" sz="2400" dirty="0"/>
              <a:t>Biyolojik silahlar diğer canlılar üzerinde zararlı etkiler yaratmak  maksadıyla kullanılan bakteri, virüs, </a:t>
            </a:r>
            <a:r>
              <a:rPr lang="tr-TR" sz="2400" dirty="0" err="1"/>
              <a:t>mikrobiyal</a:t>
            </a:r>
            <a:r>
              <a:rPr lang="tr-TR" sz="2400" dirty="0"/>
              <a:t> toksinler, vb. ajanlardır. Bu tanım genellikle biyolojik olarak elde edilen toksinleri ve zehirleri de kapsayacak şekilde genişletilir. </a:t>
            </a:r>
            <a:endParaRPr lang="tr-TR" sz="2400" dirty="0" smtClean="0"/>
          </a:p>
          <a:p>
            <a:r>
              <a:rPr lang="tr-TR" sz="2400" dirty="0"/>
              <a:t>Biyolojik savaş araçları, yaşayan mikroorganizmaları (bakteri, </a:t>
            </a:r>
            <a:r>
              <a:rPr lang="tr-TR" sz="2400" dirty="0" err="1"/>
              <a:t>protozoa</a:t>
            </a:r>
            <a:r>
              <a:rPr lang="tr-TR" sz="2400" dirty="0"/>
              <a:t>, </a:t>
            </a:r>
            <a:r>
              <a:rPr lang="tr-TR" sz="2400" dirty="0" err="1"/>
              <a:t>riketsia</a:t>
            </a:r>
            <a:r>
              <a:rPr lang="tr-TR" sz="2400" dirty="0"/>
              <a:t>, virüs ve mantar) içerdiği  gibi mikroorganizmalar, bitkiler ve hayvanlar tarafından üretilen toksinleri (kimyasallar) de kapsar. </a:t>
            </a:r>
            <a:endParaRPr lang="tr-TR" sz="2400" dirty="0" smtClean="0"/>
          </a:p>
          <a:p>
            <a:r>
              <a:rPr lang="tr-TR" sz="2400" dirty="0"/>
              <a:t>Yaşayan biyolojik maddeler kokusuz, tatsız ve havaya bulut halinde atıldığı zaman </a:t>
            </a:r>
            <a:r>
              <a:rPr lang="tr-TR" sz="2400" u="sng" dirty="0"/>
              <a:t>1 ila 5 mikron </a:t>
            </a:r>
            <a:r>
              <a:rPr lang="tr-TR" sz="2400" dirty="0"/>
              <a:t>boyutunda son derece küçük parçacıklardan oluştuğundan </a:t>
            </a:r>
            <a:r>
              <a:rPr lang="tr-TR" sz="2400" u="sng" dirty="0"/>
              <a:t>insan gözüyle </a:t>
            </a:r>
            <a:r>
              <a:rPr lang="tr-TR" sz="2400" u="sng" dirty="0" smtClean="0"/>
              <a:t>görülemez.</a:t>
            </a:r>
            <a:endParaRPr lang="tr-TR" sz="2400" u="sng" dirty="0"/>
          </a:p>
          <a:p>
            <a:endParaRPr lang="tr-TR" sz="2400" dirty="0"/>
          </a:p>
          <a:p>
            <a:endParaRPr lang="tr-TR" sz="2400" dirty="0"/>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white"/>
                </a:solidFill>
              </a:rPr>
              <a:pPr/>
              <a:t>2</a:t>
            </a:fld>
            <a:endParaRPr lang="tr-TR">
              <a:solidFill>
                <a:prstClr val="white"/>
              </a:solidFill>
            </a:endParaRPr>
          </a:p>
        </p:txBody>
      </p:sp>
    </p:spTree>
    <p:extLst>
      <p:ext uri="{BB962C8B-B14F-4D97-AF65-F5344CB8AC3E}">
        <p14:creationId xmlns:p14="http://schemas.microsoft.com/office/powerpoint/2010/main" val="4258326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t>TIBBİ PLANLAR</a:t>
            </a:r>
            <a:endParaRPr lang="tr-TR" sz="3600" b="1" dirty="0"/>
          </a:p>
        </p:txBody>
      </p:sp>
      <p:sp>
        <p:nvSpPr>
          <p:cNvPr id="3" name="İçerik Yer Tutucusu 2"/>
          <p:cNvSpPr>
            <a:spLocks noGrp="1"/>
          </p:cNvSpPr>
          <p:nvPr>
            <p:ph idx="1"/>
          </p:nvPr>
        </p:nvSpPr>
        <p:spPr>
          <a:xfrm>
            <a:off x="457200" y="1268760"/>
            <a:ext cx="8363272" cy="4968552"/>
          </a:xfrm>
        </p:spPr>
        <p:txBody>
          <a:bodyPr>
            <a:normAutofit fontScale="92500" lnSpcReduction="10000"/>
          </a:bodyPr>
          <a:lstStyle/>
          <a:p>
            <a:pPr>
              <a:buNone/>
            </a:pPr>
            <a:endParaRPr lang="tr-TR" dirty="0"/>
          </a:p>
          <a:p>
            <a:r>
              <a:rPr lang="tr-TR" dirty="0"/>
              <a:t>Bu konuda tıbbi </a:t>
            </a:r>
            <a:r>
              <a:rPr lang="tr-TR" dirty="0" smtClean="0"/>
              <a:t>personelin </a:t>
            </a:r>
            <a:r>
              <a:rPr lang="tr-TR" dirty="0"/>
              <a:t>bilgi açığının kapatılması gerekir. </a:t>
            </a:r>
          </a:p>
          <a:p>
            <a:r>
              <a:rPr lang="tr-TR" dirty="0"/>
              <a:t>Mevcut kaynakların dağıtımında tıbbi gereksinimlere öncelik sağlanmalıdır </a:t>
            </a:r>
          </a:p>
          <a:p>
            <a:pPr marL="0" indent="0">
              <a:buNone/>
            </a:pPr>
            <a:r>
              <a:rPr lang="tr-TR" dirty="0" smtClean="0"/>
              <a:t>    (</a:t>
            </a:r>
            <a:r>
              <a:rPr lang="tr-TR" dirty="0"/>
              <a:t>Ör: İzolasyon odası, mekanik </a:t>
            </a:r>
            <a:r>
              <a:rPr lang="tr-TR" dirty="0" err="1"/>
              <a:t>ventilatör</a:t>
            </a:r>
            <a:r>
              <a:rPr lang="tr-TR" dirty="0"/>
              <a:t>,  personel </a:t>
            </a:r>
            <a:r>
              <a:rPr lang="tr-TR" dirty="0" smtClean="0"/>
              <a:t>       koruyucu </a:t>
            </a:r>
            <a:r>
              <a:rPr lang="tr-TR" dirty="0"/>
              <a:t>ekipman, spesifik aşılar, serum, ilaçlar). </a:t>
            </a:r>
          </a:p>
          <a:p>
            <a:r>
              <a:rPr lang="tr-TR" dirty="0"/>
              <a:t>Planlanan aşılar zamanında yapılmalı ve gerekli sağlık önlemleri zamanında alınmalıdır</a:t>
            </a:r>
          </a:p>
          <a:p>
            <a:endParaRPr lang="tr-TR" dirty="0"/>
          </a:p>
        </p:txBody>
      </p:sp>
      <p:sp>
        <p:nvSpPr>
          <p:cNvPr id="6" name="Slayt Numarası Yer Tutucusu 5"/>
          <p:cNvSpPr>
            <a:spLocks noGrp="1"/>
          </p:cNvSpPr>
          <p:nvPr>
            <p:ph type="sldNum" sz="quarter" idx="12"/>
          </p:nvPr>
        </p:nvSpPr>
        <p:spPr/>
        <p:txBody>
          <a:bodyPr/>
          <a:lstStyle/>
          <a:p>
            <a:fld id="{B1DEFA8C-F947-479F-BE07-76B6B3F80BF1}" type="slidenum">
              <a:rPr lang="tr-TR" smtClean="0">
                <a:solidFill>
                  <a:prstClr val="white"/>
                </a:solidFill>
              </a:rPr>
              <a:pPr/>
              <a:t>20</a:t>
            </a:fld>
            <a:endParaRPr lang="tr-TR">
              <a:solidFill>
                <a:prstClr val="white"/>
              </a:solidFill>
            </a:endParaRPr>
          </a:p>
        </p:txBody>
      </p:sp>
    </p:spTree>
    <p:extLst>
      <p:ext uri="{BB962C8B-B14F-4D97-AF65-F5344CB8AC3E}">
        <p14:creationId xmlns:p14="http://schemas.microsoft.com/office/powerpoint/2010/main" val="4065232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FİZİK BARİYERLER</a:t>
            </a:r>
            <a:endParaRPr lang="tr-TR" b="1" dirty="0"/>
          </a:p>
        </p:txBody>
      </p:sp>
      <p:sp>
        <p:nvSpPr>
          <p:cNvPr id="3" name="İçerik Yer Tutucusu 2"/>
          <p:cNvSpPr>
            <a:spLocks noGrp="1"/>
          </p:cNvSpPr>
          <p:nvPr>
            <p:ph idx="1"/>
          </p:nvPr>
        </p:nvSpPr>
        <p:spPr/>
        <p:txBody>
          <a:bodyPr>
            <a:normAutofit/>
          </a:bodyPr>
          <a:lstStyle/>
          <a:p>
            <a:r>
              <a:rPr lang="tr-TR" dirty="0"/>
              <a:t>Binalarda, pozitif basınçlı HEPA (yüksek etkili partiküle hava) filtresi kullanımı çoğaltılmalıdır. </a:t>
            </a:r>
          </a:p>
          <a:p>
            <a:r>
              <a:rPr lang="tr-TR" dirty="0"/>
              <a:t>Aktif kömür filtreleri </a:t>
            </a:r>
            <a:r>
              <a:rPr lang="tr-TR" dirty="0" err="1"/>
              <a:t>ventilasyon</a:t>
            </a:r>
            <a:r>
              <a:rPr lang="tr-TR" dirty="0"/>
              <a:t> sistemine eklenmelidir. </a:t>
            </a:r>
          </a:p>
          <a:p>
            <a:pPr>
              <a:buNone/>
            </a:pPr>
            <a:r>
              <a:rPr lang="tr-TR" dirty="0" smtClean="0"/>
              <a:t>    Havalandırma </a:t>
            </a:r>
            <a:r>
              <a:rPr lang="tr-TR" dirty="0"/>
              <a:t>sistemi filtreli olmalı, giriş ve çıkışları iyi izole edilmeli, personele yetecek temizlik ve tedavi maddeleri bulundurulmalıdır .</a:t>
            </a:r>
          </a:p>
          <a:p>
            <a:endParaRPr lang="tr-TR" dirty="0"/>
          </a:p>
        </p:txBody>
      </p:sp>
      <p:sp>
        <p:nvSpPr>
          <p:cNvPr id="6" name="Slayt Numarası Yer Tutucusu 5"/>
          <p:cNvSpPr>
            <a:spLocks noGrp="1"/>
          </p:cNvSpPr>
          <p:nvPr>
            <p:ph type="sldNum" sz="quarter" idx="12"/>
          </p:nvPr>
        </p:nvSpPr>
        <p:spPr/>
        <p:txBody>
          <a:bodyPr/>
          <a:lstStyle/>
          <a:p>
            <a:fld id="{B1DEFA8C-F947-479F-BE07-76B6B3F80BF1}" type="slidenum">
              <a:rPr lang="tr-TR" smtClean="0">
                <a:solidFill>
                  <a:prstClr val="white"/>
                </a:solidFill>
              </a:rPr>
              <a:pPr/>
              <a:t>21</a:t>
            </a:fld>
            <a:endParaRPr lang="tr-TR">
              <a:solidFill>
                <a:prstClr val="white"/>
              </a:solidFill>
            </a:endParaRPr>
          </a:p>
        </p:txBody>
      </p:sp>
    </p:spTree>
    <p:extLst>
      <p:ext uri="{BB962C8B-B14F-4D97-AF65-F5344CB8AC3E}">
        <p14:creationId xmlns:p14="http://schemas.microsoft.com/office/powerpoint/2010/main" val="2440703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a:t>Sekonder</a:t>
            </a:r>
            <a:r>
              <a:rPr lang="tr-TR" b="1" dirty="0"/>
              <a:t> </a:t>
            </a:r>
            <a:r>
              <a:rPr lang="tr-TR" b="1" dirty="0" smtClean="0"/>
              <a:t>Atak </a:t>
            </a:r>
            <a:r>
              <a:rPr lang="tr-TR" b="1" dirty="0"/>
              <a:t>H</a:t>
            </a:r>
            <a:r>
              <a:rPr lang="tr-TR" b="1" dirty="0" smtClean="0"/>
              <a:t>ızı </a:t>
            </a:r>
            <a:r>
              <a:rPr lang="tr-TR" b="1" dirty="0"/>
              <a:t>Y</a:t>
            </a:r>
            <a:r>
              <a:rPr lang="tr-TR" b="1" dirty="0" smtClean="0"/>
              <a:t>üksek </a:t>
            </a:r>
            <a:r>
              <a:rPr lang="tr-TR" b="1" dirty="0"/>
              <a:t>E</a:t>
            </a:r>
            <a:r>
              <a:rPr lang="tr-TR" b="1" dirty="0" smtClean="0"/>
              <a:t>nfeksiyonlarda </a:t>
            </a:r>
            <a:r>
              <a:rPr lang="tr-TR" b="1" dirty="0"/>
              <a:t>A</a:t>
            </a:r>
            <a:r>
              <a:rPr lang="tr-TR" b="1" dirty="0" smtClean="0"/>
              <a:t>lınacak </a:t>
            </a:r>
            <a:r>
              <a:rPr lang="tr-TR" b="1" dirty="0"/>
              <a:t>Ö</a:t>
            </a:r>
            <a:r>
              <a:rPr lang="tr-TR" b="1" dirty="0" smtClean="0"/>
              <a:t>nlemler</a:t>
            </a:r>
            <a:endParaRPr lang="tr-TR" b="1" dirty="0"/>
          </a:p>
        </p:txBody>
      </p:sp>
      <p:sp>
        <p:nvSpPr>
          <p:cNvPr id="3" name="İçerik Yer Tutucusu 2"/>
          <p:cNvSpPr>
            <a:spLocks noGrp="1"/>
          </p:cNvSpPr>
          <p:nvPr>
            <p:ph idx="1"/>
          </p:nvPr>
        </p:nvSpPr>
        <p:spPr/>
        <p:txBody>
          <a:bodyPr>
            <a:normAutofit fontScale="85000" lnSpcReduction="20000"/>
          </a:bodyPr>
          <a:lstStyle/>
          <a:p>
            <a:r>
              <a:rPr lang="tr-TR" dirty="0"/>
              <a:t>Sağlık personeli kendini korumalı, </a:t>
            </a:r>
          </a:p>
          <a:p>
            <a:r>
              <a:rPr lang="tr-TR" dirty="0"/>
              <a:t>Hastalar izole edilmeli, </a:t>
            </a:r>
          </a:p>
          <a:p>
            <a:r>
              <a:rPr lang="tr-TR" dirty="0"/>
              <a:t>Hastayla temas eden sayısı azaltılmalı, </a:t>
            </a:r>
          </a:p>
          <a:p>
            <a:r>
              <a:rPr lang="tr-TR" dirty="0"/>
              <a:t>Temaslılar izlenmeli, </a:t>
            </a:r>
          </a:p>
          <a:p>
            <a:r>
              <a:rPr lang="tr-TR" dirty="0"/>
              <a:t>Bariyer yöntemler (HEPA filtre maskesi, eldiven, koruyucu gözlük, tek kullanımlık giysi) uygulanmalı, </a:t>
            </a:r>
          </a:p>
          <a:p>
            <a:r>
              <a:rPr lang="tr-TR" dirty="0"/>
              <a:t>Hastane personeline aşı ve ilaç </a:t>
            </a:r>
            <a:r>
              <a:rPr lang="tr-TR" dirty="0" err="1"/>
              <a:t>profilaksisi</a:t>
            </a:r>
            <a:r>
              <a:rPr lang="tr-TR" dirty="0"/>
              <a:t> başlanmalı, </a:t>
            </a:r>
          </a:p>
          <a:p>
            <a:r>
              <a:rPr lang="tr-TR" dirty="0"/>
              <a:t>Hastaların tedavisi sırasında kan ve hava örnekleri alınmalı, </a:t>
            </a:r>
          </a:p>
          <a:p>
            <a:r>
              <a:rPr lang="tr-TR" dirty="0"/>
              <a:t>Hastane önlemleri güncellenmelidir. </a:t>
            </a:r>
          </a:p>
          <a:p>
            <a:endParaRPr lang="tr-TR" dirty="0"/>
          </a:p>
        </p:txBody>
      </p:sp>
      <p:sp>
        <p:nvSpPr>
          <p:cNvPr id="6" name="Slayt Numarası Yer Tutucusu 5"/>
          <p:cNvSpPr>
            <a:spLocks noGrp="1"/>
          </p:cNvSpPr>
          <p:nvPr>
            <p:ph type="sldNum" sz="quarter" idx="12"/>
          </p:nvPr>
        </p:nvSpPr>
        <p:spPr>
          <a:xfrm>
            <a:off x="6553200" y="6237312"/>
            <a:ext cx="2133600" cy="365125"/>
          </a:xfrm>
        </p:spPr>
        <p:txBody>
          <a:bodyPr/>
          <a:lstStyle/>
          <a:p>
            <a:fld id="{B1DEFA8C-F947-479F-BE07-76B6B3F80BF1}" type="slidenum">
              <a:rPr lang="tr-TR" smtClean="0">
                <a:solidFill>
                  <a:prstClr val="white"/>
                </a:solidFill>
              </a:rPr>
              <a:pPr/>
              <a:t>22</a:t>
            </a:fld>
            <a:endParaRPr lang="tr-TR">
              <a:solidFill>
                <a:prstClr val="white"/>
              </a:solidFill>
            </a:endParaRPr>
          </a:p>
        </p:txBody>
      </p:sp>
    </p:spTree>
    <p:extLst>
      <p:ext uri="{BB962C8B-B14F-4D97-AF65-F5344CB8AC3E}">
        <p14:creationId xmlns:p14="http://schemas.microsoft.com/office/powerpoint/2010/main" val="1350803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04664"/>
            <a:ext cx="8856984" cy="936104"/>
          </a:xfrm>
        </p:spPr>
        <p:txBody>
          <a:bodyPr>
            <a:noAutofit/>
          </a:bodyPr>
          <a:lstStyle/>
          <a:p>
            <a:pPr algn="ctr"/>
            <a:r>
              <a:rPr lang="tr-TR" sz="3600" b="1" dirty="0" smtClean="0"/>
              <a:t>BİYOLOJİK SAVAŞ MADDELERİNİN GENEL ÖZELLİKLERİ</a:t>
            </a:r>
            <a:endParaRPr lang="tr-TR" sz="3600" dirty="0"/>
          </a:p>
        </p:txBody>
      </p:sp>
      <p:sp>
        <p:nvSpPr>
          <p:cNvPr id="3" name="2 İçerik Yer Tutucusu"/>
          <p:cNvSpPr>
            <a:spLocks noGrp="1"/>
          </p:cNvSpPr>
          <p:nvPr>
            <p:ph idx="1"/>
          </p:nvPr>
        </p:nvSpPr>
        <p:spPr>
          <a:xfrm>
            <a:off x="179512" y="1628799"/>
            <a:ext cx="8784976" cy="5092675"/>
          </a:xfrm>
        </p:spPr>
        <p:txBody>
          <a:bodyPr>
            <a:noAutofit/>
          </a:bodyPr>
          <a:lstStyle/>
          <a:p>
            <a:pPr algn="just">
              <a:lnSpc>
                <a:spcPct val="120000"/>
              </a:lnSpc>
              <a:buClr>
                <a:schemeClr val="folHlink"/>
              </a:buClr>
              <a:buSzPct val="150000"/>
              <a:buFont typeface="Wingdings" pitchFamily="2" charset="2"/>
              <a:buChar char="Ø"/>
            </a:pPr>
            <a:r>
              <a:rPr lang="tr-TR" dirty="0" smtClean="0"/>
              <a:t>Üretilmesi kolay ve ucuzdur</a:t>
            </a:r>
          </a:p>
          <a:p>
            <a:pPr algn="just">
              <a:lnSpc>
                <a:spcPct val="120000"/>
              </a:lnSpc>
              <a:buClr>
                <a:schemeClr val="folHlink"/>
              </a:buClr>
              <a:buSzPct val="150000"/>
              <a:buFont typeface="Wingdings" pitchFamily="2" charset="2"/>
              <a:buChar char="Ø"/>
            </a:pPr>
            <a:r>
              <a:rPr lang="tr-TR" dirty="0" smtClean="0"/>
              <a:t>Enfeksiyon yetenekleri fazla olup, salgın hastalık yapabilmektedir.</a:t>
            </a:r>
          </a:p>
          <a:p>
            <a:pPr algn="just">
              <a:lnSpc>
                <a:spcPct val="120000"/>
              </a:lnSpc>
              <a:buClr>
                <a:schemeClr val="folHlink"/>
              </a:buClr>
              <a:buSzPct val="150000"/>
              <a:buFont typeface="Wingdings" pitchFamily="2" charset="2"/>
              <a:buChar char="Ø"/>
            </a:pPr>
            <a:r>
              <a:rPr lang="tr-TR" dirty="0" smtClean="0"/>
              <a:t>Vücuda çeşitli yollardan girer.</a:t>
            </a:r>
          </a:p>
          <a:p>
            <a:pPr algn="just">
              <a:lnSpc>
                <a:spcPct val="120000"/>
              </a:lnSpc>
              <a:buClr>
                <a:schemeClr val="folHlink"/>
              </a:buClr>
              <a:buSzPct val="150000"/>
              <a:buFont typeface="Wingdings" pitchFamily="2" charset="2"/>
              <a:buChar char="Ø"/>
            </a:pPr>
            <a:r>
              <a:rPr lang="tr-TR" dirty="0" smtClean="0"/>
              <a:t>Teşhis ve tedavileri güç olup, çok zaman almaktadır.</a:t>
            </a:r>
          </a:p>
          <a:p>
            <a:pPr algn="just">
              <a:lnSpc>
                <a:spcPct val="120000"/>
              </a:lnSpc>
              <a:buClr>
                <a:schemeClr val="folHlink"/>
              </a:buClr>
              <a:buSzPct val="150000"/>
              <a:buFont typeface="Wingdings" pitchFamily="2" charset="2"/>
              <a:buChar char="Ø"/>
            </a:pPr>
            <a:r>
              <a:rPr lang="tr-TR" dirty="0" smtClean="0"/>
              <a:t>Öldürücüdür.</a:t>
            </a:r>
          </a:p>
          <a:p>
            <a:pPr algn="just">
              <a:lnSpc>
                <a:spcPct val="120000"/>
              </a:lnSpc>
              <a:buClr>
                <a:schemeClr val="folHlink"/>
              </a:buClr>
              <a:buSzPct val="150000"/>
              <a:buFont typeface="Wingdings" pitchFamily="2" charset="2"/>
              <a:buChar char="Ø"/>
            </a:pPr>
            <a:endParaRPr lang="tr-TR" dirty="0" smtClean="0"/>
          </a:p>
          <a:p>
            <a:pPr algn="just">
              <a:lnSpc>
                <a:spcPct val="120000"/>
              </a:lnSpc>
              <a:buClr>
                <a:schemeClr val="folHlink"/>
              </a:buClr>
              <a:buSzPct val="150000"/>
              <a:buFont typeface="Wingdings" pitchFamily="2" charset="2"/>
              <a:buChar char="Ø"/>
            </a:pPr>
            <a:endParaRPr lang="tr-TR" dirty="0" smtClean="0"/>
          </a:p>
          <a:p>
            <a:pPr marL="0" indent="0" algn="just">
              <a:lnSpc>
                <a:spcPct val="120000"/>
              </a:lnSpc>
              <a:buClr>
                <a:schemeClr val="folHlink"/>
              </a:buClr>
              <a:buSzPct val="150000"/>
              <a:buNone/>
            </a:pPr>
            <a:r>
              <a:rPr lang="tr-TR" dirty="0" smtClean="0"/>
              <a:t> </a:t>
            </a:r>
          </a:p>
          <a:p>
            <a:endParaRPr lang="tr-TR" sz="2800" dirty="0"/>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white"/>
                </a:solidFill>
              </a:rPr>
              <a:pPr/>
              <a:t>3</a:t>
            </a:fld>
            <a:endParaRPr lang="tr-TR">
              <a:solidFill>
                <a:prstClr val="white"/>
              </a:solidFill>
            </a:endParaRPr>
          </a:p>
        </p:txBody>
      </p:sp>
    </p:spTree>
    <p:extLst>
      <p:ext uri="{BB962C8B-B14F-4D97-AF65-F5344CB8AC3E}">
        <p14:creationId xmlns:p14="http://schemas.microsoft.com/office/powerpoint/2010/main" val="163485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84784"/>
            <a:ext cx="8229600" cy="4641379"/>
          </a:xfrm>
        </p:spPr>
        <p:txBody>
          <a:bodyPr>
            <a:normAutofit/>
          </a:bodyPr>
          <a:lstStyle/>
          <a:p>
            <a:pPr>
              <a:buFont typeface="Wingdings" pitchFamily="2" charset="2"/>
              <a:buChar char="Ø"/>
            </a:pPr>
            <a:endParaRPr lang="tr-TR" dirty="0" smtClean="0"/>
          </a:p>
          <a:p>
            <a:pPr>
              <a:buFont typeface="Wingdings" pitchFamily="2" charset="2"/>
              <a:buChar char="Ø"/>
            </a:pPr>
            <a:r>
              <a:rPr lang="tr-TR" dirty="0" smtClean="0"/>
              <a:t>4 ton sinir gazı 50 kg şarbona eş değerdir.</a:t>
            </a:r>
          </a:p>
          <a:p>
            <a:pPr>
              <a:buFont typeface="Wingdings" pitchFamily="2" charset="2"/>
              <a:buChar char="Ø"/>
            </a:pPr>
            <a:r>
              <a:rPr lang="tr-TR" dirty="0" smtClean="0"/>
              <a:t>Tecrit mesafeleri 500 km ye kadar çıkar</a:t>
            </a:r>
          </a:p>
          <a:p>
            <a:pPr>
              <a:buFont typeface="Wingdings" pitchFamily="2" charset="2"/>
              <a:buChar char="Ø"/>
            </a:pPr>
            <a:r>
              <a:rPr lang="tr-TR" dirty="0" smtClean="0"/>
              <a:t>Biyolojik savaş maddelerinde 1 km kareye 1 dolar harcanırken bu oran kimyasalda 600 dolar, nükleer silah da 800 dolardır.</a:t>
            </a:r>
          </a:p>
          <a:p>
            <a:pPr>
              <a:buFont typeface="Wingdings" pitchFamily="2" charset="2"/>
              <a:buChar char="Ø"/>
            </a:pPr>
            <a:r>
              <a:rPr lang="tr-TR" dirty="0" smtClean="0"/>
              <a:t>1 kg şarbon 8 ton </a:t>
            </a:r>
            <a:r>
              <a:rPr lang="tr-TR" dirty="0" err="1" smtClean="0"/>
              <a:t>risin</a:t>
            </a:r>
            <a:r>
              <a:rPr lang="tr-TR" dirty="0" smtClean="0"/>
              <a:t> toksinine eş değerdir.</a:t>
            </a:r>
          </a:p>
          <a:p>
            <a:pPr>
              <a:buFont typeface="Wingdings" pitchFamily="2" charset="2"/>
              <a:buChar char="Ø"/>
            </a:pPr>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white"/>
                </a:solidFill>
              </a:rPr>
              <a:pPr/>
              <a:t>4</a:t>
            </a:fld>
            <a:endParaRPr lang="tr-TR">
              <a:solidFill>
                <a:prstClr val="white"/>
              </a:solidFill>
            </a:endParaRPr>
          </a:p>
        </p:txBody>
      </p:sp>
      <p:sp>
        <p:nvSpPr>
          <p:cNvPr id="4" name="3 Dikdörtgen"/>
          <p:cNvSpPr/>
          <p:nvPr/>
        </p:nvSpPr>
        <p:spPr>
          <a:xfrm>
            <a:off x="323528" y="188641"/>
            <a:ext cx="8568952" cy="1200329"/>
          </a:xfrm>
          <a:prstGeom prst="rect">
            <a:avLst/>
          </a:prstGeom>
        </p:spPr>
        <p:txBody>
          <a:bodyPr wrap="square">
            <a:spAutoFit/>
          </a:bodyPr>
          <a:lstStyle/>
          <a:p>
            <a:pPr algn="ctr"/>
            <a:r>
              <a:rPr lang="tr-TR" sz="3600" b="1" dirty="0">
                <a:solidFill>
                  <a:prstClr val="white"/>
                </a:solidFill>
              </a:rPr>
              <a:t>BİYOLOJİK SAVAŞ MADDELERİNİN GENEL ÖZELLİKLERİ-2</a:t>
            </a:r>
            <a:endParaRPr lang="tr-TR" sz="3600" dirty="0">
              <a:solidFill>
                <a:prstClr val="white"/>
              </a:solidFill>
            </a:endParaRPr>
          </a:p>
        </p:txBody>
      </p:sp>
    </p:spTree>
    <p:extLst>
      <p:ext uri="{BB962C8B-B14F-4D97-AF65-F5344CB8AC3E}">
        <p14:creationId xmlns:p14="http://schemas.microsoft.com/office/powerpoint/2010/main" val="518256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57200" y="245974"/>
            <a:ext cx="8229600" cy="1200329"/>
          </a:xfrm>
          <a:prstGeom prst="rect">
            <a:avLst/>
          </a:prstGeom>
        </p:spPr>
        <p:txBody>
          <a:bodyPr wrap="square">
            <a:spAutoFit/>
          </a:bodyPr>
          <a:lstStyle/>
          <a:p>
            <a:pPr algn="ctr"/>
            <a:r>
              <a:rPr lang="tr-TR" sz="3600" b="1" dirty="0" smtClean="0"/>
              <a:t>BİYOLOJİK SAVAŞ MADDELERİNİN GENEL ÖZELLİKLERİ-3</a:t>
            </a:r>
            <a:endParaRPr lang="tr-TR" sz="3600" dirty="0"/>
          </a:p>
        </p:txBody>
      </p:sp>
      <p:sp>
        <p:nvSpPr>
          <p:cNvPr id="3" name="2 İçerik Yer Tutucusu"/>
          <p:cNvSpPr>
            <a:spLocks noGrp="1"/>
          </p:cNvSpPr>
          <p:nvPr>
            <p:ph idx="1"/>
          </p:nvPr>
        </p:nvSpPr>
        <p:spPr>
          <a:xfrm>
            <a:off x="457200" y="1340768"/>
            <a:ext cx="8229600" cy="4785395"/>
          </a:xfrm>
        </p:spPr>
        <p:txBody>
          <a:bodyPr/>
          <a:lstStyle/>
          <a:p>
            <a:pPr>
              <a:buFont typeface="Wingdings" pitchFamily="2" charset="2"/>
              <a:buChar char="Ø"/>
            </a:pPr>
            <a:endParaRPr lang="tr-TR" b="1" dirty="0" smtClean="0"/>
          </a:p>
          <a:p>
            <a:pPr>
              <a:buFont typeface="Wingdings" pitchFamily="2" charset="2"/>
              <a:buChar char="Ø"/>
            </a:pPr>
            <a:r>
              <a:rPr lang="tr-TR" dirty="0" smtClean="0"/>
              <a:t>Bakteri sayısı 10 saatte mm de 1 hücreden 1 milyar hücreye çıkabilir.</a:t>
            </a:r>
          </a:p>
          <a:p>
            <a:pPr>
              <a:buFont typeface="Wingdings" pitchFamily="2" charset="2"/>
              <a:buChar char="Ø"/>
            </a:pPr>
            <a:r>
              <a:rPr lang="tr-TR" dirty="0" smtClean="0"/>
              <a:t>Kimyasal maddeler atılınca çoğalmaz ama biyolojik ajanlar çoğalırlar.</a:t>
            </a:r>
          </a:p>
          <a:p>
            <a:pPr>
              <a:buFont typeface="Wingdings" pitchFamily="2" charset="2"/>
              <a:buChar char="Ø"/>
            </a:pPr>
            <a:r>
              <a:rPr lang="tr-TR" dirty="0" smtClean="0"/>
              <a:t>Teşhisleri güç olup koku ve tatları yoktur.</a:t>
            </a:r>
          </a:p>
          <a:p>
            <a:pPr>
              <a:buFont typeface="Wingdings" pitchFamily="2" charset="2"/>
              <a:buChar char="Ø"/>
            </a:pPr>
            <a:r>
              <a:rPr lang="tr-TR" dirty="0" smtClean="0"/>
              <a:t>Biyolojik ajanları anında ölçen cihazlarda yoktur.</a:t>
            </a:r>
          </a:p>
          <a:p>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white"/>
                </a:solidFill>
              </a:rPr>
              <a:pPr/>
              <a:t>5</a:t>
            </a:fld>
            <a:endParaRPr lang="tr-TR">
              <a:solidFill>
                <a:prstClr val="white"/>
              </a:solidFill>
            </a:endParaRPr>
          </a:p>
        </p:txBody>
      </p:sp>
    </p:spTree>
    <p:extLst>
      <p:ext uri="{BB962C8B-B14F-4D97-AF65-F5344CB8AC3E}">
        <p14:creationId xmlns:p14="http://schemas.microsoft.com/office/powerpoint/2010/main" val="1491530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t>BİYOLOJİK SALDIRI BELİRTİLERİ</a:t>
            </a:r>
            <a:endParaRPr lang="tr-TR" sz="3600" dirty="0"/>
          </a:p>
        </p:txBody>
      </p:sp>
      <p:sp>
        <p:nvSpPr>
          <p:cNvPr id="3" name="2 İçerik Yer Tutucusu"/>
          <p:cNvSpPr>
            <a:spLocks noGrp="1"/>
          </p:cNvSpPr>
          <p:nvPr>
            <p:ph idx="1"/>
          </p:nvPr>
        </p:nvSpPr>
        <p:spPr>
          <a:xfrm>
            <a:off x="457200" y="1340768"/>
            <a:ext cx="8229600" cy="4968552"/>
          </a:xfrm>
        </p:spPr>
        <p:txBody>
          <a:bodyPr>
            <a:normAutofit lnSpcReduction="10000"/>
          </a:bodyPr>
          <a:lstStyle/>
          <a:p>
            <a:pPr>
              <a:spcAft>
                <a:spcPct val="20000"/>
              </a:spcAft>
              <a:buClr>
                <a:schemeClr val="folHlink"/>
              </a:buClr>
              <a:buSzPct val="150000"/>
              <a:buFont typeface="Wingdings" pitchFamily="2" charset="2"/>
              <a:buChar char="Ø"/>
            </a:pPr>
            <a:endParaRPr lang="tr-TR" b="1" dirty="0" smtClean="0"/>
          </a:p>
          <a:p>
            <a:pPr>
              <a:spcAft>
                <a:spcPct val="20000"/>
              </a:spcAft>
              <a:buClr>
                <a:schemeClr val="folHlink"/>
              </a:buClr>
              <a:buSzPct val="150000"/>
              <a:buFont typeface="Wingdings" pitchFamily="2" charset="2"/>
              <a:buChar char="Ø"/>
            </a:pPr>
            <a:r>
              <a:rPr lang="tr-TR" dirty="0" smtClean="0"/>
              <a:t>İnsanların bilinmeyen nedenlerle topluca hastalanması</a:t>
            </a:r>
          </a:p>
          <a:p>
            <a:pPr>
              <a:spcAft>
                <a:spcPct val="20000"/>
              </a:spcAft>
              <a:buClr>
                <a:schemeClr val="folHlink"/>
              </a:buClr>
              <a:buSzPct val="150000"/>
              <a:buFont typeface="Wingdings" pitchFamily="2" charset="2"/>
              <a:buChar char="Ø"/>
            </a:pPr>
            <a:r>
              <a:rPr lang="tr-TR" dirty="0" smtClean="0"/>
              <a:t>Büyük miktarda mahiyeti bilinmeyen böcek veya haşaratın varlığı</a:t>
            </a:r>
          </a:p>
          <a:p>
            <a:pPr>
              <a:spcAft>
                <a:spcPct val="20000"/>
              </a:spcAft>
              <a:buClr>
                <a:schemeClr val="folHlink"/>
              </a:buClr>
              <a:buSzPct val="150000"/>
              <a:buFont typeface="Wingdings" pitchFamily="2" charset="2"/>
              <a:buChar char="Ø"/>
            </a:pPr>
            <a:r>
              <a:rPr lang="tr-TR" dirty="0" smtClean="0"/>
              <a:t>Büyük miktarda evcil veya vahşi hayvan  ölüsünün varlığı </a:t>
            </a:r>
          </a:p>
          <a:p>
            <a:pPr>
              <a:spcAft>
                <a:spcPct val="20000"/>
              </a:spcAft>
              <a:buClr>
                <a:schemeClr val="folHlink"/>
              </a:buClr>
              <a:buSzPct val="150000"/>
              <a:buFont typeface="Wingdings" pitchFamily="2" charset="2"/>
              <a:buChar char="Ø"/>
            </a:pPr>
            <a:r>
              <a:rPr lang="tr-TR" dirty="0" smtClean="0"/>
              <a:t>Uçaklar tarafından püskürtülen duman ve sis</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white"/>
                </a:solidFill>
              </a:rPr>
              <a:pPr/>
              <a:t>6</a:t>
            </a:fld>
            <a:endParaRPr lang="tr-TR">
              <a:solidFill>
                <a:prstClr val="white"/>
              </a:solidFill>
            </a:endParaRPr>
          </a:p>
        </p:txBody>
      </p:sp>
    </p:spTree>
    <p:extLst>
      <p:ext uri="{BB962C8B-B14F-4D97-AF65-F5344CB8AC3E}">
        <p14:creationId xmlns:p14="http://schemas.microsoft.com/office/powerpoint/2010/main" val="470130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Türlerine Göre Biyolojik Silahlar</a:t>
            </a:r>
          </a:p>
        </p:txBody>
      </p:sp>
      <p:sp>
        <p:nvSpPr>
          <p:cNvPr id="3" name="İçerik Yer Tutucusu 2"/>
          <p:cNvSpPr>
            <a:spLocks noGrp="1"/>
          </p:cNvSpPr>
          <p:nvPr>
            <p:ph idx="1"/>
          </p:nvPr>
        </p:nvSpPr>
        <p:spPr>
          <a:xfrm>
            <a:off x="1043608" y="2132857"/>
            <a:ext cx="6912768" cy="3528392"/>
          </a:xfrm>
        </p:spPr>
        <p:txBody>
          <a:bodyPr>
            <a:normAutofit/>
          </a:bodyPr>
          <a:lstStyle/>
          <a:p>
            <a:pPr marL="0" indent="0">
              <a:buNone/>
            </a:pPr>
            <a:r>
              <a:rPr lang="tr-TR" dirty="0" smtClean="0"/>
              <a:t>  </a:t>
            </a:r>
            <a:r>
              <a:rPr lang="tr-TR" b="1" dirty="0" smtClean="0"/>
              <a:t>İnsan </a:t>
            </a:r>
            <a:r>
              <a:rPr lang="tr-TR" b="1" dirty="0"/>
              <a:t>Patojenleri:</a:t>
            </a:r>
          </a:p>
          <a:p>
            <a:r>
              <a:rPr lang="tr-TR" dirty="0"/>
              <a:t>Bakteriler</a:t>
            </a:r>
          </a:p>
          <a:p>
            <a:r>
              <a:rPr lang="tr-TR" dirty="0" err="1"/>
              <a:t>Virusler</a:t>
            </a:r>
            <a:endParaRPr lang="tr-TR" dirty="0"/>
          </a:p>
          <a:p>
            <a:r>
              <a:rPr lang="tr-TR" dirty="0" err="1" smtClean="0"/>
              <a:t>Ricketsialar</a:t>
            </a:r>
            <a:r>
              <a:rPr lang="tr-TR" dirty="0" smtClean="0"/>
              <a:t>(tifüs)</a:t>
            </a:r>
            <a:endParaRPr lang="tr-TR" dirty="0"/>
          </a:p>
          <a:p>
            <a:r>
              <a:rPr lang="tr-TR" dirty="0" err="1" smtClean="0"/>
              <a:t>Klamidyalar</a:t>
            </a:r>
            <a:r>
              <a:rPr lang="tr-TR" dirty="0" smtClean="0"/>
              <a:t> (trahom)</a:t>
            </a:r>
            <a:endParaRPr lang="tr-TR" dirty="0"/>
          </a:p>
          <a:p>
            <a:r>
              <a:rPr lang="tr-TR" dirty="0" err="1" smtClean="0"/>
              <a:t>Protozoalar</a:t>
            </a:r>
            <a:r>
              <a:rPr lang="tr-TR" dirty="0" smtClean="0"/>
              <a:t>(amipli dizanteri)</a:t>
            </a:r>
            <a:endParaRPr lang="tr-TR" dirty="0"/>
          </a:p>
          <a:p>
            <a:pPr marL="0" indent="0">
              <a:buNone/>
            </a:pPr>
            <a:endParaRPr lang="tr-TR" dirty="0"/>
          </a:p>
        </p:txBody>
      </p:sp>
      <p:sp>
        <p:nvSpPr>
          <p:cNvPr id="6" name="Slayt Numarası Yer Tutucusu 5"/>
          <p:cNvSpPr>
            <a:spLocks noGrp="1"/>
          </p:cNvSpPr>
          <p:nvPr>
            <p:ph type="sldNum" sz="quarter" idx="12"/>
          </p:nvPr>
        </p:nvSpPr>
        <p:spPr/>
        <p:txBody>
          <a:bodyPr/>
          <a:lstStyle/>
          <a:p>
            <a:fld id="{B1DEFA8C-F947-479F-BE07-76B6B3F80BF1}" type="slidenum">
              <a:rPr lang="tr-TR" smtClean="0">
                <a:solidFill>
                  <a:prstClr val="white"/>
                </a:solidFill>
              </a:rPr>
              <a:pPr/>
              <a:t>7</a:t>
            </a:fld>
            <a:endParaRPr lang="tr-TR">
              <a:solidFill>
                <a:prstClr val="white"/>
              </a:solidFill>
            </a:endParaRPr>
          </a:p>
        </p:txBody>
      </p:sp>
    </p:spTree>
    <p:extLst>
      <p:ext uri="{BB962C8B-B14F-4D97-AF65-F5344CB8AC3E}">
        <p14:creationId xmlns:p14="http://schemas.microsoft.com/office/powerpoint/2010/main" val="473375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b="1" dirty="0" smtClean="0"/>
              <a:t>BİYOLOJİK SAVAŞ MADDELERİNİN VÜCUDA GİRİŞ YOLLARI-1</a:t>
            </a:r>
            <a:endParaRPr lang="tr-TR" sz="3600" dirty="0"/>
          </a:p>
        </p:txBody>
      </p:sp>
      <p:sp>
        <p:nvSpPr>
          <p:cNvPr id="3" name="2 İçerik Yer Tutucusu"/>
          <p:cNvSpPr>
            <a:spLocks noGrp="1"/>
          </p:cNvSpPr>
          <p:nvPr>
            <p:ph idx="1"/>
          </p:nvPr>
        </p:nvSpPr>
        <p:spPr/>
        <p:txBody>
          <a:bodyPr>
            <a:normAutofit/>
          </a:bodyPr>
          <a:lstStyle/>
          <a:p>
            <a:pPr algn="just">
              <a:lnSpc>
                <a:spcPct val="140000"/>
              </a:lnSpc>
              <a:buClr>
                <a:schemeClr val="folHlink"/>
              </a:buClr>
              <a:buSzPct val="150000"/>
              <a:buFont typeface="Wingdings" pitchFamily="2" charset="2"/>
              <a:buChar char="Ø"/>
            </a:pPr>
            <a:endParaRPr lang="tr-TR" b="1" dirty="0" smtClean="0"/>
          </a:p>
          <a:p>
            <a:pPr algn="just">
              <a:lnSpc>
                <a:spcPct val="140000"/>
              </a:lnSpc>
              <a:buClr>
                <a:schemeClr val="folHlink"/>
              </a:buClr>
              <a:buSzPct val="150000"/>
              <a:buFont typeface="Wingdings" pitchFamily="2" charset="2"/>
              <a:buChar char="Ø"/>
            </a:pPr>
            <a:r>
              <a:rPr lang="tr-TR" dirty="0" smtClean="0"/>
              <a:t>Solunum sistemi</a:t>
            </a:r>
          </a:p>
          <a:p>
            <a:pPr algn="just">
              <a:lnSpc>
                <a:spcPct val="140000"/>
              </a:lnSpc>
              <a:buClr>
                <a:schemeClr val="folHlink"/>
              </a:buClr>
              <a:buSzPct val="150000"/>
              <a:buFont typeface="Wingdings" pitchFamily="2" charset="2"/>
              <a:buChar char="Ø"/>
            </a:pPr>
            <a:r>
              <a:rPr lang="tr-TR" dirty="0" smtClean="0"/>
              <a:t>Sindirim sistemi</a:t>
            </a:r>
          </a:p>
          <a:p>
            <a:pPr algn="just">
              <a:lnSpc>
                <a:spcPct val="140000"/>
              </a:lnSpc>
              <a:buClr>
                <a:schemeClr val="folHlink"/>
              </a:buClr>
              <a:buSzPct val="150000"/>
              <a:buFont typeface="Wingdings" pitchFamily="2" charset="2"/>
              <a:buChar char="Ø"/>
            </a:pPr>
            <a:r>
              <a:rPr lang="tr-TR" dirty="0" smtClean="0"/>
              <a:t>Deri yoluyla</a:t>
            </a:r>
          </a:p>
          <a:p>
            <a:pPr algn="just">
              <a:lnSpc>
                <a:spcPct val="140000"/>
              </a:lnSpc>
              <a:buClr>
                <a:schemeClr val="folHlink"/>
              </a:buClr>
              <a:buSzPct val="150000"/>
              <a:buFont typeface="Wingdings" pitchFamily="2" charset="2"/>
              <a:buChar char="Ø"/>
            </a:pPr>
            <a:r>
              <a:rPr lang="tr-TR" dirty="0" smtClean="0"/>
              <a:t>Cinsel organlar</a:t>
            </a:r>
          </a:p>
          <a:p>
            <a:pPr algn="just">
              <a:lnSpc>
                <a:spcPct val="140000"/>
              </a:lnSpc>
              <a:buClr>
                <a:schemeClr val="folHlink"/>
              </a:buClr>
              <a:buSzPct val="150000"/>
              <a:buFont typeface="Wingdings" pitchFamily="2" charset="2"/>
              <a:buChar char="Ø"/>
            </a:pPr>
            <a:r>
              <a:rPr lang="tr-TR" dirty="0" smtClean="0"/>
              <a:t>Göz</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white"/>
                </a:solidFill>
              </a:rPr>
              <a:pPr/>
              <a:t>8</a:t>
            </a:fld>
            <a:endParaRPr lang="tr-TR">
              <a:solidFill>
                <a:prstClr val="white"/>
              </a:solidFill>
            </a:endParaRPr>
          </a:p>
        </p:txBody>
      </p:sp>
    </p:spTree>
    <p:extLst>
      <p:ext uri="{BB962C8B-B14F-4D97-AF65-F5344CB8AC3E}">
        <p14:creationId xmlns:p14="http://schemas.microsoft.com/office/powerpoint/2010/main" val="3648951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Autofit/>
          </a:bodyPr>
          <a:lstStyle/>
          <a:p>
            <a:r>
              <a:rPr lang="tr-TR" sz="3600" b="1" dirty="0" smtClean="0"/>
              <a:t>BİYOLOJİK SAVAŞ MADDELERİNİN VÜCUDA GİRİŞ YOLLARI-2</a:t>
            </a:r>
            <a:endParaRPr lang="tr-TR" sz="3600" dirty="0"/>
          </a:p>
        </p:txBody>
      </p:sp>
      <p:sp>
        <p:nvSpPr>
          <p:cNvPr id="3" name="2 İçerik Yer Tutucusu"/>
          <p:cNvSpPr>
            <a:spLocks noGrp="1"/>
          </p:cNvSpPr>
          <p:nvPr>
            <p:ph idx="1"/>
          </p:nvPr>
        </p:nvSpPr>
        <p:spPr/>
        <p:txBody>
          <a:bodyPr/>
          <a:lstStyle/>
          <a:p>
            <a:pPr>
              <a:buFont typeface="Wingdings" pitchFamily="2" charset="2"/>
              <a:buChar char="Ø"/>
            </a:pPr>
            <a:endParaRPr lang="tr-TR" b="1" dirty="0" smtClean="0"/>
          </a:p>
          <a:p>
            <a:pPr>
              <a:buFont typeface="Wingdings" pitchFamily="2" charset="2"/>
              <a:buChar char="Ø"/>
            </a:pPr>
            <a:r>
              <a:rPr lang="tr-TR" dirty="0" smtClean="0"/>
              <a:t>Biyolojik ajanın vücuda giriş yollarına göre tehlike oranı artar. Örneğin; ŞARBON hastalığı mikrobu deri yolu ile alınırsa ölüm oranı %5-20 civarında iken, solunum yolu ile alındığında ölüm oranı %99’a çıkar.</a:t>
            </a:r>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white"/>
                </a:solidFill>
              </a:rPr>
              <a:pPr/>
              <a:t>9</a:t>
            </a:fld>
            <a:endParaRPr lang="tr-TR">
              <a:solidFill>
                <a:prstClr val="white"/>
              </a:solidFill>
            </a:endParaRPr>
          </a:p>
        </p:txBody>
      </p:sp>
    </p:spTree>
    <p:extLst>
      <p:ext uri="{BB962C8B-B14F-4D97-AF65-F5344CB8AC3E}">
        <p14:creationId xmlns:p14="http://schemas.microsoft.com/office/powerpoint/2010/main" val="13387648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849</Words>
  <Application>Microsoft Office PowerPoint</Application>
  <PresentationFormat>Ekran Gösterisi (4:3)</PresentationFormat>
  <Paragraphs>136</Paragraphs>
  <Slides>22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22</vt:i4>
      </vt:variant>
    </vt:vector>
  </HeadingPairs>
  <TitlesOfParts>
    <vt:vector size="29" baseType="lpstr">
      <vt:lpstr>Arial</vt:lpstr>
      <vt:lpstr>Calibri</vt:lpstr>
      <vt:lpstr>Century Gothic</vt:lpstr>
      <vt:lpstr>Verdana</vt:lpstr>
      <vt:lpstr>Wingdings</vt:lpstr>
      <vt:lpstr>Wingdings 2</vt:lpstr>
      <vt:lpstr>Canlı</vt:lpstr>
      <vt:lpstr>PowerPoint Sunusu</vt:lpstr>
      <vt:lpstr>Biyolojik Savaş Ajanı Nedir ?</vt:lpstr>
      <vt:lpstr>BİYOLOJİK SAVAŞ MADDELERİNİN GENEL ÖZELLİKLERİ</vt:lpstr>
      <vt:lpstr>PowerPoint Sunusu</vt:lpstr>
      <vt:lpstr>BİYOLOJİK SAVAŞ MADDELERİNİN GENEL ÖZELLİKLERİ-3</vt:lpstr>
      <vt:lpstr>BİYOLOJİK SALDIRI BELİRTİLERİ</vt:lpstr>
      <vt:lpstr>Türlerine Göre Biyolojik Silahlar</vt:lpstr>
      <vt:lpstr>BİYOLOJİK SAVAŞ MADDELERİNİN VÜCUDA GİRİŞ YOLLARI-1</vt:lpstr>
      <vt:lpstr>BİYOLOJİK SAVAŞ MADDELERİNİN VÜCUDA GİRİŞ YOLLARI-2</vt:lpstr>
      <vt:lpstr>BİYOLOJİK SAVAŞ MADDELERİNİN VÜCUDA GİRİŞ YOLLARI-3</vt:lpstr>
      <vt:lpstr>CDC Seçilmiş Ajanlar Listesi  Bakteri ve Riketsiyalar </vt:lpstr>
      <vt:lpstr>Biyolojik silah olmaya en uygun virüsler</vt:lpstr>
      <vt:lpstr>Biyolojik Ajan Olmaya En Uygun Toksinler</vt:lpstr>
      <vt:lpstr>Parazitler ve Mantarlar</vt:lpstr>
      <vt:lpstr>PowerPoint Sunusu</vt:lpstr>
      <vt:lpstr>PowerPoint Sunusu</vt:lpstr>
      <vt:lpstr>PowerPoint Sunusu</vt:lpstr>
      <vt:lpstr>PowerPoint Sunusu</vt:lpstr>
      <vt:lpstr> OLASI SONUÇLAR </vt:lpstr>
      <vt:lpstr>TIBBİ PLANLAR</vt:lpstr>
      <vt:lpstr>FİZİK BARİYERLER</vt:lpstr>
      <vt:lpstr>Sekonder Atak Hızı Yüksek Enfeksiyonlarda Alınacak Önlemler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huseyin murat merci mahmutoglu</dc:creator>
  <cp:lastModifiedBy>ŞERİFE ERGÜDEN</cp:lastModifiedBy>
  <cp:revision>14</cp:revision>
  <dcterms:created xsi:type="dcterms:W3CDTF">2014-08-04T06:33:07Z</dcterms:created>
  <dcterms:modified xsi:type="dcterms:W3CDTF">2020-01-15T11:47:46Z</dcterms:modified>
</cp:coreProperties>
</file>