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67" r:id="rId6"/>
    <p:sldId id="332" r:id="rId7"/>
    <p:sldId id="334" r:id="rId8"/>
    <p:sldId id="340" r:id="rId9"/>
    <p:sldId id="335" r:id="rId10"/>
    <p:sldId id="336" r:id="rId11"/>
    <p:sldId id="337" r:id="rId12"/>
    <p:sldId id="341" r:id="rId13"/>
    <p:sldId id="342" r:id="rId14"/>
    <p:sldId id="344" r:id="rId15"/>
    <p:sldId id="345" r:id="rId16"/>
    <p:sldId id="346" r:id="rId17"/>
    <p:sldId id="348" r:id="rId18"/>
    <p:sldId id="349" r:id="rId19"/>
    <p:sldId id="350" r:id="rId20"/>
    <p:sldId id="353" r:id="rId21"/>
    <p:sldId id="352" r:id="rId22"/>
    <p:sldId id="356" r:id="rId23"/>
    <p:sldId id="358" r:id="rId24"/>
    <p:sldId id="359" r:id="rId25"/>
    <p:sldId id="360" r:id="rId26"/>
    <p:sldId id="362" r:id="rId27"/>
    <p:sldId id="366" r:id="rId28"/>
    <p:sldId id="367" r:id="rId29"/>
    <p:sldId id="364" r:id="rId30"/>
    <p:sldId id="365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434"/>
    <a:srgbClr val="343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9" autoAdjust="0"/>
    <p:restoredTop sz="94660"/>
  </p:normalViewPr>
  <p:slideViewPr>
    <p:cSldViewPr snapToGrid="0">
      <p:cViewPr>
        <p:scale>
          <a:sx n="70" d="100"/>
          <a:sy n="70" d="100"/>
        </p:scale>
        <p:origin x="-744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D63C3-B97D-465A-BA62-051E1E0A8504}" type="doc">
      <dgm:prSet loTypeId="urn:microsoft.com/office/officeart/2005/8/layout/venn3" loCatId="relationship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CA9FCEA8-C9DE-4212-B115-044527C58A85}" type="pres">
      <dgm:prSet presAssocID="{D88D63C3-B97D-465A-BA62-051E1E0A85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939BE92B-FFBD-4A8F-B356-C073242E19D6}" type="presOf" srcId="{D88D63C3-B97D-465A-BA62-051E1E0A8504}" destId="{CA9FCEA8-C9DE-4212-B115-044527C58A85}" srcOrd="0" destOrd="0" presId="urn:microsoft.com/office/officeart/2005/8/layout/venn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EFCB-80BC-480F-B35C-8505D1B33FC3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CF155-9A64-4FF7-840A-E36CF80865F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195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F155-9A64-4FF7-840A-E36CF80865FC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379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Hipotansiyona dikkat.</a:t>
            </a:r>
          </a:p>
          <a:p>
            <a:r>
              <a:rPr lang="tr-TR" dirty="0" smtClean="0"/>
              <a:t>Amil </a:t>
            </a:r>
            <a:r>
              <a:rPr lang="tr-TR" dirty="0" err="1" smtClean="0"/>
              <a:t>nitrit</a:t>
            </a:r>
            <a:r>
              <a:rPr lang="tr-TR" dirty="0" smtClean="0"/>
              <a:t> ve sodyum </a:t>
            </a:r>
            <a:r>
              <a:rPr lang="tr-TR" dirty="0" err="1" smtClean="0"/>
              <a:t>nitrit</a:t>
            </a:r>
            <a:r>
              <a:rPr lang="tr-TR" dirty="0" smtClean="0"/>
              <a:t>, </a:t>
            </a:r>
            <a:r>
              <a:rPr lang="tr-TR" dirty="0" err="1" smtClean="0"/>
              <a:t>methemoglobinemi</a:t>
            </a:r>
            <a:r>
              <a:rPr lang="tr-TR" dirty="0" smtClean="0"/>
              <a:t> oluşumunu</a:t>
            </a:r>
            <a:r>
              <a:rPr lang="tr-TR" baseline="0" dirty="0" smtClean="0"/>
              <a:t> sağlar. </a:t>
            </a:r>
            <a:r>
              <a:rPr lang="tr-TR" dirty="0" smtClean="0"/>
              <a:t>Bu işlem sırasında </a:t>
            </a:r>
            <a:r>
              <a:rPr lang="tr-TR" dirty="0" err="1" smtClean="0"/>
              <a:t>methemoglobin</a:t>
            </a:r>
            <a:r>
              <a:rPr lang="tr-TR" dirty="0" smtClean="0"/>
              <a:t> düzeyi kesinlikle izlenmelidir. Yüzde 40‘ın üstüne çıkılmamalıdır, düzey aşılmışsa metilen mavisi tedavisi uygulanmalıdır.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F155-9A64-4FF7-840A-E36CF80865FC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8341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F155-9A64-4FF7-840A-E36CF80865FC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8341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itchFamily="34" charset="0"/>
              <a:buNone/>
            </a:pP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Siyanür zehirlenmesinde kullanılacak dozda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hidroksikobalamin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içeren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farmasötik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şekil Türkiye’de yoktur. Avrupa’da 2,5 gram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liyofilize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hidroksikobalamin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içeren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vialler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Cyanokit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®,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Lipha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biçiminde bulunur.</a:t>
            </a:r>
            <a:endParaRPr lang="tr-TR" sz="12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F155-9A64-4FF7-840A-E36CF80865FC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8341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F155-9A64-4FF7-840A-E36CF80865FC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7721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Plütonyum, nükleer silahların hammaddesi olarak kullanılan ve bilinen 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tr-TR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toksik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tr-T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radyoaktif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elementlerden biridir. Doğada çok nadir bulunduğu için nükleer reaktörlerde suni olarak elde edilir. Devasa enerji potansiyeli sebebiyle kitle imha silahı olarak kullanılmıştır.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C-137 ağırlıklı olarak</a:t>
            </a:r>
            <a:r>
              <a:rPr lang="tr-T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nükleer sanayide kullanılır.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F155-9A64-4FF7-840A-E36CF80865FC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801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400" dirty="0" smtClean="0">
                <a:solidFill>
                  <a:srgbClr val="C00000"/>
                </a:solidFill>
              </a:rPr>
              <a:t>Bu alana Daire Başkanlığı</a:t>
            </a:r>
            <a:r>
              <a:rPr lang="tr-TR" sz="2400" baseline="0" dirty="0" smtClean="0">
                <a:solidFill>
                  <a:srgbClr val="C00000"/>
                </a:solidFill>
              </a:rPr>
              <a:t> bünyesinde yürütülen iş ve işlemler başlıklar halinde eklenecektir.</a:t>
            </a:r>
            <a:endParaRPr lang="tr-TR" sz="2400" dirty="0">
              <a:solidFill>
                <a:srgbClr val="C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6DCED-8D81-7E44-B95C-DB845ED72391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6123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Ø"/>
            </a:pPr>
            <a:r>
              <a:rPr lang="tr-TR" sz="1200" b="1" dirty="0" smtClean="0"/>
              <a:t>En yaygın kullanılanları, GA (Tabun), GB (Sarin), GD (Soman) ve VX olarak adlandırılan gazlardır.</a:t>
            </a:r>
          </a:p>
          <a:p>
            <a:pPr marL="571500" indent="-571500">
              <a:buFont typeface="Wingdings" pitchFamily="2" charset="2"/>
              <a:buChar char="Ø"/>
            </a:pPr>
            <a:endParaRPr lang="tr-TR" sz="1200" b="1" dirty="0" smtClean="0"/>
          </a:p>
          <a:p>
            <a:pPr marL="571500" indent="-571500">
              <a:buFont typeface="Wingdings" pitchFamily="2" charset="2"/>
              <a:buChar char="Ø"/>
            </a:pPr>
            <a:r>
              <a:rPr lang="fi-FI" sz="1200" b="1" dirty="0" smtClean="0"/>
              <a:t>Etkisi, tarımda kullanılan organofosforlu pestisit</a:t>
            </a:r>
            <a:r>
              <a:rPr lang="tr-TR" sz="1200" b="1" dirty="0" smtClean="0"/>
              <a:t> zehirlenmelerine benzemekle birlikte, daha güçlüdür ve daha kısa sürede başlar.</a:t>
            </a:r>
            <a:endParaRPr lang="tr-TR" sz="1200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F155-9A64-4FF7-840A-E36CF80865FC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534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err="1" smtClean="0"/>
              <a:t>Pediyatrik</a:t>
            </a:r>
            <a:r>
              <a:rPr lang="tr-TR" sz="1200" dirty="0" smtClean="0"/>
              <a:t> hastalar 15 mg/kg PAM alırken erişkinlerde dozlar 600-mg’ </a:t>
            </a:r>
            <a:r>
              <a:rPr lang="tr-TR" sz="1200" dirty="0" err="1" smtClean="0"/>
              <a:t>dır</a:t>
            </a:r>
            <a:r>
              <a:rPr lang="tr-TR" sz="1200" dirty="0" smtClean="0"/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F155-9A64-4FF7-840A-E36CF80865FC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5840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tr-TR" sz="1200" b="1" dirty="0" smtClean="0">
                <a:solidFill>
                  <a:srgbClr val="FF0000"/>
                </a:solidFill>
              </a:rPr>
              <a:t> Motor son plaktaki </a:t>
            </a:r>
            <a:r>
              <a:rPr lang="tr-TR" sz="1200" b="1" dirty="0" err="1" smtClean="0">
                <a:solidFill>
                  <a:srgbClr val="FF0000"/>
                </a:solidFill>
              </a:rPr>
              <a:t>kolinerjik</a:t>
            </a:r>
            <a:r>
              <a:rPr lang="tr-TR" sz="1200" b="1" dirty="0" smtClean="0">
                <a:solidFill>
                  <a:srgbClr val="FF0000"/>
                </a:solidFill>
              </a:rPr>
              <a:t> reseptörlere yüksek </a:t>
            </a:r>
            <a:r>
              <a:rPr lang="tr-TR" sz="1200" b="1" dirty="0" err="1" smtClean="0">
                <a:solidFill>
                  <a:srgbClr val="FF0000"/>
                </a:solidFill>
              </a:rPr>
              <a:t>afiniteleri</a:t>
            </a:r>
            <a:r>
              <a:rPr lang="tr-TR" sz="1200" b="1" dirty="0" smtClean="0">
                <a:solidFill>
                  <a:srgbClr val="FF0000"/>
                </a:solidFill>
              </a:rPr>
              <a:t> vardır ve </a:t>
            </a:r>
            <a:r>
              <a:rPr lang="tr-TR" sz="1200" b="1" dirty="0" err="1" smtClean="0">
                <a:solidFill>
                  <a:srgbClr val="FF0000"/>
                </a:solidFill>
              </a:rPr>
              <a:t>asetilkolinesterazlara</a:t>
            </a:r>
            <a:r>
              <a:rPr lang="tr-TR" sz="1200" b="1" dirty="0" smtClean="0">
                <a:solidFill>
                  <a:srgbClr val="FF0000"/>
                </a:solidFill>
              </a:rPr>
              <a:t> dirençlidirler.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1200" b="1" dirty="0" smtClean="0">
                <a:solidFill>
                  <a:srgbClr val="FF0000"/>
                </a:solidFill>
              </a:rPr>
              <a:t>Plazma </a:t>
            </a:r>
            <a:r>
              <a:rPr lang="tr-TR" sz="1200" b="1" dirty="0" err="1" smtClean="0">
                <a:solidFill>
                  <a:srgbClr val="FF0000"/>
                </a:solidFill>
              </a:rPr>
              <a:t>kolinesteraz</a:t>
            </a:r>
            <a:r>
              <a:rPr lang="tr-TR" sz="1200" b="1" dirty="0" smtClean="0">
                <a:solidFill>
                  <a:srgbClr val="FF0000"/>
                </a:solidFill>
              </a:rPr>
              <a:t> tarafından hızla hidrolize edilir. Başlangıçta geçici kas </a:t>
            </a:r>
            <a:r>
              <a:rPr lang="tr-TR" sz="1200" b="1" dirty="0" err="1" smtClean="0">
                <a:solidFill>
                  <a:srgbClr val="FF0000"/>
                </a:solidFill>
              </a:rPr>
              <a:t>fasikülasyonları</a:t>
            </a:r>
            <a:r>
              <a:rPr lang="tr-TR" sz="1200" b="1" dirty="0" smtClean="0">
                <a:solidFill>
                  <a:srgbClr val="FF0000"/>
                </a:solidFill>
              </a:rPr>
              <a:t> oluşturur, bunu paralizi izler.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F155-9A64-4FF7-840A-E36CF80865FC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180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Kortikosteroidler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inhale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veya sistemik olarak verilebilir. Ayrıca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lidokain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(%4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solusyon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ve sodyum bikarbonat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nebulizasyonu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faydalı olarak bildirilmiştir. Antibiyotik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profilaksisi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ise kanıta dayalı değildir.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F155-9A64-4FF7-840A-E36CF80865FC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974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smtClean="0"/>
              <a:t>Astım tedavisinde </a:t>
            </a:r>
            <a:r>
              <a:rPr lang="tr-TR" sz="1200" dirty="0" err="1" smtClean="0"/>
              <a:t>steroid</a:t>
            </a:r>
            <a:r>
              <a:rPr lang="tr-TR" sz="1200" dirty="0" smtClean="0"/>
              <a:t> </a:t>
            </a:r>
            <a:r>
              <a:rPr lang="tr-TR" sz="1200" dirty="0" err="1" smtClean="0"/>
              <a:t>inhalasyonu</a:t>
            </a:r>
            <a:r>
              <a:rPr lang="tr-TR" sz="1200" dirty="0" smtClean="0"/>
              <a:t> 2 sıkım yani 100 mikrogramken, bu durumda 10 sıkım yani 500 mikrogram </a:t>
            </a:r>
            <a:r>
              <a:rPr lang="tr-TR" sz="1200" dirty="0" err="1" smtClean="0"/>
              <a:t>inhale</a:t>
            </a:r>
            <a:r>
              <a:rPr lang="tr-TR" sz="1200" dirty="0" smtClean="0"/>
              <a:t> edilmelidir. 12 saat süreyle bu dozun yarısı, bundan sonraki 72 saatte ise standart astım dozu kullanılır.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Suni solunum </a:t>
            </a:r>
            <a:r>
              <a:rPr lang="tr-TR" sz="1200" dirty="0" err="1" smtClean="0"/>
              <a:t>kontrendikedir</a:t>
            </a:r>
            <a:r>
              <a:rPr lang="tr-TR" sz="1200" dirty="0" smtClean="0"/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F155-9A64-4FF7-840A-E36CF80865FC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5271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Siyanür zehirlenmesinde </a:t>
            </a:r>
            <a:r>
              <a:rPr lang="tr-TR" dirty="0" err="1" smtClean="0"/>
              <a:t>kullanýlmak</a:t>
            </a:r>
            <a:r>
              <a:rPr lang="tr-TR" dirty="0" smtClean="0"/>
              <a:t> üzere “siyanür antidot kiti” </a:t>
            </a:r>
            <a:r>
              <a:rPr lang="tr-TR" dirty="0" err="1" smtClean="0"/>
              <a:t>bulunmaktadýr</a:t>
            </a:r>
            <a:r>
              <a:rPr lang="tr-TR" dirty="0" smtClean="0"/>
              <a:t>. Burada iki </a:t>
            </a:r>
            <a:r>
              <a:rPr lang="tr-TR" dirty="0" err="1" smtClean="0"/>
              <a:t>ampül</a:t>
            </a:r>
            <a:r>
              <a:rPr lang="tr-TR" dirty="0" smtClean="0"/>
              <a:t> steril (%25-25 ml) sodyum </a:t>
            </a:r>
            <a:r>
              <a:rPr lang="tr-TR" dirty="0" err="1" smtClean="0"/>
              <a:t>tiyosülfat</a:t>
            </a:r>
            <a:r>
              <a:rPr lang="tr-TR" dirty="0" smtClean="0"/>
              <a:t> + iki </a:t>
            </a:r>
            <a:r>
              <a:rPr lang="tr-TR" dirty="0" err="1" smtClean="0"/>
              <a:t>ampül</a:t>
            </a:r>
            <a:r>
              <a:rPr lang="tr-TR" dirty="0" smtClean="0"/>
              <a:t> steril (%3-10 ml) sodyum </a:t>
            </a:r>
            <a:r>
              <a:rPr lang="tr-TR" dirty="0" err="1" smtClean="0"/>
              <a:t>nitrit</a:t>
            </a:r>
            <a:r>
              <a:rPr lang="tr-TR" dirty="0" smtClean="0"/>
              <a:t> + 2 kutu 0,3 ml amil </a:t>
            </a:r>
            <a:r>
              <a:rPr lang="tr-TR" dirty="0" err="1" smtClean="0"/>
              <a:t>nitrit</a:t>
            </a:r>
            <a:r>
              <a:rPr lang="tr-TR" dirty="0" smtClean="0"/>
              <a:t> </a:t>
            </a:r>
            <a:r>
              <a:rPr lang="tr-TR" dirty="0" err="1" smtClean="0"/>
              <a:t>bulunmaktadýr</a:t>
            </a:r>
            <a:r>
              <a:rPr lang="tr-TR" dirty="0" smtClean="0"/>
              <a:t> (5,10).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F155-9A64-4FF7-840A-E36CF80865FC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2035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İlk olarak 1888 yılında </a:t>
            </a:r>
            <a:r>
              <a:rPr lang="tr-TR" dirty="0" err="1" smtClean="0"/>
              <a:t>Pedigo</a:t>
            </a:r>
            <a:r>
              <a:rPr lang="tr-TR" dirty="0" smtClean="0"/>
              <a:t>, amil </a:t>
            </a:r>
            <a:r>
              <a:rPr lang="tr-TR" dirty="0" err="1" smtClean="0"/>
              <a:t>nitrit'in</a:t>
            </a:r>
            <a:r>
              <a:rPr lang="tr-TR" dirty="0" smtClean="0"/>
              <a:t> siyanürle zehirlenmiş  köpeklerde iyi bir antidot </a:t>
            </a:r>
            <a:r>
              <a:rPr lang="tr-TR" dirty="0" err="1" smtClean="0"/>
              <a:t>olduðunu</a:t>
            </a:r>
            <a:r>
              <a:rPr lang="tr-TR" dirty="0" smtClean="0"/>
              <a:t> bildirmiştir.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F155-9A64-4FF7-840A-E36CF80865FC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11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84A6954-55F3-4F1B-8235-C3025B0F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043B8FA9-443A-4799-A185-93751E2F3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390F3B03-3C36-441F-A75F-12A02C4A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8D03-A7F1-426B-8A2A-E21A371CDB5D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82B54025-15B1-4798-9FF7-2569BFAEE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74777C09-F583-4729-8AF4-D253C6CC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91DD-669E-4998-A118-D664232350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352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739505C-02F6-4970-95E5-B41562CA5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98D81B4D-BF96-4CBA-91BD-FAB550067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837E751E-1F9A-4E89-9106-BD5015FFE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8D03-A7F1-426B-8A2A-E21A371CDB5D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9202842B-F8A9-46A0-8386-E68AEAD8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68BC946D-D3BF-448E-B478-884E34B2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91DD-669E-4998-A118-D664232350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261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="" xmlns:a16="http://schemas.microsoft.com/office/drawing/2014/main" id="{95EACBFD-E90A-4698-B0AC-151E9274A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1B20B528-2CAC-4BC1-ABDD-DD7A62A3F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D00E2B39-9372-4257-A8BA-163096BEC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8D03-A7F1-426B-8A2A-E21A371CDB5D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CC23DC6F-3E1D-4239-8B3D-8F814EED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8801C9F2-8A75-459D-93B7-7B158C22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91DD-669E-4998-A118-D664232350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704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EA39FBF-091E-47A3-A362-B50623C0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7D5FE61-6395-4F66-BDA8-DD0F473C5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982A7DDF-5E95-4AA8-A3A7-32E31042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8D03-A7F1-426B-8A2A-E21A371CDB5D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1BA22AB4-792F-4BD6-9F3C-1127B34EC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50B90D1B-54B4-4278-A7BD-AADC27F7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91DD-669E-4998-A118-D664232350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063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18FC6B4-A625-4E1A-A928-2A65BB3AE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F7122BAA-1FAE-4E3C-AE7C-F2C561591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538BC1A9-1309-4D20-8C34-D5973F3A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8D03-A7F1-426B-8A2A-E21A371CDB5D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739B6536-DCC2-4292-8F21-6B870C5DC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812704A4-D8A0-40D5-923F-0F89A860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91DD-669E-4998-A118-D664232350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94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CC73CB2-18EA-4C00-A487-2E85F999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1307C84-D2E4-4BEE-8CEB-0130EF1BB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159FFA74-C710-4FA8-AFAC-1430A5B1A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2093EDF8-6B78-4AE7-80FC-C14CDC51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8D03-A7F1-426B-8A2A-E21A371CDB5D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167C55B9-ECA7-49E0-BD2A-5F9E3112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C3104D62-A250-465C-BA84-9681F2AB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91DD-669E-4998-A118-D664232350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104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9A75363-C540-408F-B18B-2832D63E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9ABAC7BC-B945-4690-8260-FA99D6C6F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F47D3C85-F3E7-4017-98FE-4955FD407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91267B12-0F1D-4D9B-9068-CC06E8884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="" xmlns:a16="http://schemas.microsoft.com/office/drawing/2014/main" id="{510BF71C-8973-46B0-BC0D-14DA4321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="" xmlns:a16="http://schemas.microsoft.com/office/drawing/2014/main" id="{7780B84D-FB53-44DA-AD62-45D28CCB3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8D03-A7F1-426B-8A2A-E21A371CDB5D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="" xmlns:a16="http://schemas.microsoft.com/office/drawing/2014/main" id="{244ABF20-8D41-4F71-9333-649F9AFD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5DC9F312-0516-48B6-A75C-E2345CDE8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91DD-669E-4998-A118-D664232350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310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8DE8331-BF88-42D3-B64C-9999B97B5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5485CB5D-7E3C-4D75-A86F-E6217412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8D03-A7F1-426B-8A2A-E21A371CDB5D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A61D507F-A939-46CC-9E5D-D1946AEC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122D1379-EA69-4791-851F-FF51E3A3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91DD-669E-4998-A118-D664232350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53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="" xmlns:a16="http://schemas.microsoft.com/office/drawing/2014/main" id="{8E5485CF-18E3-4B82-B2F8-F3AE69DC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8D03-A7F1-426B-8A2A-E21A371CDB5D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="" xmlns:a16="http://schemas.microsoft.com/office/drawing/2014/main" id="{42589A5B-AF7F-4C0D-83E7-A22CC47B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55F622AF-1B39-4C61-BF78-01BF8182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91DD-669E-4998-A118-D664232350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720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8BBA748-5D12-4828-9262-889995B4C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64F0F29-46CF-4274-B27F-A6DAC53EB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FD9B7AB1-0A62-4439-9172-BB1A74FA0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6BC4146B-5206-40BB-8AA5-42EDAE361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8D03-A7F1-426B-8A2A-E21A371CDB5D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65856490-8D22-4DC1-A4AC-7DD647E39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07F96136-08C1-4159-9114-BF8B0044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91DD-669E-4998-A118-D664232350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24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EAAA699-D1F7-4621-9125-848A09C00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="" xmlns:a16="http://schemas.microsoft.com/office/drawing/2014/main" id="{9F0C946B-6139-4345-96E2-6ADA03627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2E4C6B5E-B57A-4844-BEA8-326E3B526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6BAC7031-DE0C-4CEC-BC31-4F6CE9E43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8D03-A7F1-426B-8A2A-E21A371CDB5D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9B964A9D-60F1-4C3F-8D3F-04CB7366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02EB4290-1861-4D4F-90B3-92A7338A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91DD-669E-4998-A118-D664232350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574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="" xmlns:a16="http://schemas.microsoft.com/office/drawing/2014/main" id="{FF2C95CA-F066-4E9D-B970-663CF82F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9FC26B7C-9B25-4B02-95D4-598F6D70C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2B2F5DE1-2E97-46EF-8342-9C7D8F703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78D03-A7F1-426B-8A2A-E21A371CDB5D}" type="datetimeFigureOut">
              <a:rPr lang="tr-TR" smtClean="0"/>
              <a:pPr/>
              <a:t>06.12.2019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3228B5AB-200D-4FAB-B5EE-8DF0C03B7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F4C431ED-DAAE-4075-80C7-00E9F9A31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091DD-669E-4998-A118-D664232350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706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CF62BAB-6DCD-4DD0-89CB-C6C685CCE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9759" y="1912807"/>
            <a:ext cx="5142718" cy="896812"/>
          </a:xfrm>
        </p:spPr>
        <p:txBody>
          <a:bodyPr>
            <a:normAutofit fontScale="90000"/>
          </a:bodyPr>
          <a:lstStyle/>
          <a:p>
            <a:pPr lvl="0"/>
            <a:r>
              <a:rPr lang="tr-TR" sz="2000" b="1" dirty="0" smtClean="0">
                <a:solidFill>
                  <a:schemeClr val="bg1"/>
                </a:solidFill>
              </a:rPr>
              <a:t/>
            </a:r>
            <a:br>
              <a:rPr lang="tr-TR" sz="2000" b="1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solidFill>
                  <a:schemeClr val="bg1"/>
                </a:solidFill>
              </a:rPr>
              <a:t/>
            </a:r>
            <a:br>
              <a:rPr lang="tr-TR" sz="2000" b="1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solidFill>
                  <a:schemeClr val="bg1"/>
                </a:solidFill>
              </a:rPr>
              <a:t/>
            </a:r>
            <a:br>
              <a:rPr lang="tr-TR" sz="2000" b="1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solidFill>
                  <a:schemeClr val="bg1"/>
                </a:solidFill>
              </a:rPr>
              <a:t/>
            </a:r>
            <a:br>
              <a:rPr lang="tr-TR" sz="2000" b="1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solidFill>
                  <a:schemeClr val="bg1"/>
                </a:solidFill>
              </a:rPr>
              <a:t/>
            </a:r>
            <a:br>
              <a:rPr lang="tr-TR" sz="2000" b="1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solidFill>
                  <a:schemeClr val="bg1"/>
                </a:solidFill>
              </a:rPr>
              <a:t/>
            </a:r>
            <a:br>
              <a:rPr lang="tr-TR" sz="2000" b="1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solidFill>
                  <a:schemeClr val="bg1"/>
                </a:solidFill>
              </a:rPr>
              <a:t/>
            </a:r>
            <a:br>
              <a:rPr lang="tr-TR" sz="2000" b="1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solidFill>
                  <a:schemeClr val="bg1"/>
                </a:solidFill>
              </a:rPr>
              <a:t/>
            </a:r>
            <a:br>
              <a:rPr lang="tr-TR" sz="2000" b="1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solidFill>
                  <a:schemeClr val="bg1"/>
                </a:solidFill>
              </a:rPr>
              <a:t/>
            </a:r>
            <a:br>
              <a:rPr lang="tr-TR" sz="2000" b="1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solidFill>
                  <a:schemeClr val="bg1"/>
                </a:solidFill>
              </a:rPr>
              <a:t>KBRN AJANLARI ANTİDOTLARI</a:t>
            </a:r>
            <a:r>
              <a:rPr lang="tr-T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aşlık 1">
            <a:extLst>
              <a:ext uri="{FF2B5EF4-FFF2-40B4-BE49-F238E27FC236}">
                <a16:creationId xmlns="" xmlns:a16="http://schemas.microsoft.com/office/drawing/2014/main" id="{501E4B73-4466-4E5E-9B33-5B9FCE832237}"/>
              </a:ext>
            </a:extLst>
          </p:cNvPr>
          <p:cNvSpPr txBox="1">
            <a:spLocks/>
          </p:cNvSpPr>
          <p:nvPr/>
        </p:nvSpPr>
        <p:spPr>
          <a:xfrm>
            <a:off x="6524674" y="2703267"/>
            <a:ext cx="5313680" cy="690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aşlık 1">
            <a:extLst>
              <a:ext uri="{FF2B5EF4-FFF2-40B4-BE49-F238E27FC236}">
                <a16:creationId xmlns="" xmlns:a16="http://schemas.microsoft.com/office/drawing/2014/main" id="{5980B46F-0EA9-4222-8928-6407E7A3DF1E}"/>
              </a:ext>
            </a:extLst>
          </p:cNvPr>
          <p:cNvSpPr txBox="1">
            <a:spLocks/>
          </p:cNvSpPr>
          <p:nvPr/>
        </p:nvSpPr>
        <p:spPr>
          <a:xfrm>
            <a:off x="2468880" y="6014720"/>
            <a:ext cx="3840480" cy="690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Tarih: </a:t>
            </a:r>
            <a:r>
              <a:rPr lang="tr-TR" sz="2400" dirty="0" smtClean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10-12/12/2019</a:t>
            </a:r>
            <a:endParaRPr lang="tr-TR" sz="2400" dirty="0">
              <a:solidFill>
                <a:srgbClr val="3434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 flipH="1">
            <a:off x="7535537" y="2718658"/>
            <a:ext cx="3307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tr-TR" sz="2000" dirty="0" smtClean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tr-TR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AYNUR GEYİK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tr-TR" sz="20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6093" y="1227550"/>
            <a:ext cx="11085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YAKICI AJAN </a:t>
            </a:r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ANTİDOT ve İLAÇLARI</a:t>
            </a:r>
            <a:endParaRPr lang="tr-TR" sz="4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75781" y="2366800"/>
            <a:ext cx="64258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tr-TR" sz="3000" b="1" dirty="0" smtClean="0"/>
              <a:t>BAL (</a:t>
            </a:r>
            <a:r>
              <a:rPr lang="tr-TR" sz="3000" b="1" dirty="0" err="1" smtClean="0"/>
              <a:t>Dimerkaprol</a:t>
            </a:r>
            <a:r>
              <a:rPr lang="tr-TR" sz="3000" b="1" dirty="0" smtClean="0"/>
              <a:t>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r-TR" sz="3000" b="1" dirty="0" err="1"/>
              <a:t>Klobetazol</a:t>
            </a:r>
            <a:r>
              <a:rPr lang="tr-TR" sz="3000" b="1" dirty="0"/>
              <a:t> </a:t>
            </a:r>
            <a:r>
              <a:rPr lang="tr-TR" sz="3000" b="1" dirty="0" err="1"/>
              <a:t>Propiyonat</a:t>
            </a:r>
            <a:r>
              <a:rPr lang="tr-TR" sz="3000" b="1" dirty="0"/>
              <a:t> Krem (50 g</a:t>
            </a:r>
            <a:r>
              <a:rPr lang="tr-TR" sz="3000" b="1" dirty="0" smtClean="0"/>
              <a:t>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r-TR" sz="3000" b="1" dirty="0"/>
              <a:t>Silver </a:t>
            </a:r>
            <a:r>
              <a:rPr lang="tr-TR" sz="3000" b="1" dirty="0" err="1"/>
              <a:t>Sulfadiazin</a:t>
            </a:r>
            <a:r>
              <a:rPr lang="tr-TR" sz="3000" b="1" dirty="0"/>
              <a:t> Krem (%1) 40 </a:t>
            </a:r>
            <a:r>
              <a:rPr lang="tr-TR" sz="3000" b="1" dirty="0" smtClean="0"/>
              <a:t>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r-TR" sz="3000" b="1" dirty="0" err="1"/>
              <a:t>Fucidic</a:t>
            </a:r>
            <a:r>
              <a:rPr lang="tr-TR" sz="3000" b="1" dirty="0"/>
              <a:t> Asit Krem (15 g</a:t>
            </a:r>
            <a:r>
              <a:rPr lang="tr-TR" sz="3000" b="1" dirty="0" smtClean="0"/>
              <a:t>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r-TR" sz="3000" b="1" dirty="0" err="1"/>
              <a:t>Prednisolon</a:t>
            </a:r>
            <a:r>
              <a:rPr lang="tr-TR" sz="3000" b="1" dirty="0"/>
              <a:t> Göz Damlası (%0.5</a:t>
            </a:r>
            <a:r>
              <a:rPr lang="tr-TR" sz="3000" b="1" dirty="0" smtClean="0"/>
              <a:t>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r-TR" sz="3000" b="1" dirty="0" err="1"/>
              <a:t>Ofloksasin</a:t>
            </a:r>
            <a:r>
              <a:rPr lang="tr-TR" sz="3000" b="1" dirty="0"/>
              <a:t> Göz Damlası </a:t>
            </a:r>
            <a:endParaRPr lang="tr-TR" sz="30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tr-TR" sz="3000" b="1" dirty="0" err="1"/>
              <a:t>Terramycin</a:t>
            </a:r>
            <a:r>
              <a:rPr lang="tr-TR" sz="3000" b="1" dirty="0"/>
              <a:t> </a:t>
            </a:r>
            <a:r>
              <a:rPr lang="tr-TR" sz="3000" b="1" dirty="0" err="1"/>
              <a:t>oft</a:t>
            </a:r>
            <a:r>
              <a:rPr lang="tr-TR" sz="3000" b="1" dirty="0"/>
              <a:t>. </a:t>
            </a:r>
            <a:r>
              <a:rPr lang="tr-TR" sz="3000" b="1" dirty="0" err="1" smtClean="0"/>
              <a:t>Pomad</a:t>
            </a:r>
            <a:endParaRPr lang="tr-TR" sz="30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tr-TR" sz="3000" b="1" dirty="0" err="1"/>
              <a:t>Proparakain</a:t>
            </a:r>
            <a:r>
              <a:rPr lang="tr-TR" sz="3000" b="1" dirty="0"/>
              <a:t> </a:t>
            </a:r>
            <a:r>
              <a:rPr lang="tr-TR" sz="3000" b="1" dirty="0" err="1"/>
              <a:t>HCl</a:t>
            </a:r>
            <a:r>
              <a:rPr lang="tr-TR" sz="3000" b="1" dirty="0"/>
              <a:t> </a:t>
            </a:r>
            <a:r>
              <a:rPr lang="tr-TR" sz="3000" b="1" dirty="0" err="1"/>
              <a:t>oft</a:t>
            </a:r>
            <a:r>
              <a:rPr lang="tr-TR" sz="3000" b="1" dirty="0"/>
              <a:t>. </a:t>
            </a:r>
            <a:r>
              <a:rPr lang="tr-TR" sz="3000" b="1" dirty="0" smtClean="0"/>
              <a:t>Solüsyon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r-TR" sz="3200" b="1" dirty="0" err="1"/>
              <a:t>Diklofenak</a:t>
            </a:r>
            <a:r>
              <a:rPr lang="tr-TR" sz="3200" b="1" dirty="0"/>
              <a:t> Ampul (75 mg)</a:t>
            </a:r>
            <a:endParaRPr lang="tr-TR" sz="3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523" y="2230415"/>
            <a:ext cx="3853841" cy="4140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-1" y="1297309"/>
            <a:ext cx="723704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tr-TR" sz="2400" dirty="0" smtClean="0"/>
              <a:t>Kükürtlü </a:t>
            </a:r>
            <a:r>
              <a:rPr lang="tr-TR" sz="2400" dirty="0" err="1" smtClean="0"/>
              <a:t>mustard</a:t>
            </a:r>
            <a:r>
              <a:rPr lang="tr-TR" sz="2400" dirty="0" smtClean="0"/>
              <a:t>, </a:t>
            </a:r>
            <a:r>
              <a:rPr lang="tr-TR" sz="2400" dirty="0"/>
              <a:t>azotlu </a:t>
            </a:r>
            <a:r>
              <a:rPr lang="tr-TR" sz="2400" dirty="0" err="1" smtClean="0"/>
              <a:t>mustard</a:t>
            </a:r>
            <a:r>
              <a:rPr lang="tr-TR" sz="2400" dirty="0" smtClean="0"/>
              <a:t>, </a:t>
            </a:r>
            <a:r>
              <a:rPr lang="tr-TR" sz="2400" dirty="0" err="1"/>
              <a:t>lewisit</a:t>
            </a:r>
            <a:r>
              <a:rPr lang="tr-TR" sz="2400" dirty="0"/>
              <a:t> gibi arsenikli </a:t>
            </a:r>
            <a:r>
              <a:rPr lang="tr-TR" sz="2400" dirty="0" err="1"/>
              <a:t>vezikanlar</a:t>
            </a:r>
            <a:r>
              <a:rPr lang="tr-TR" sz="2400" dirty="0"/>
              <a:t> ile özellikleri ve etkileri diğer </a:t>
            </a:r>
            <a:r>
              <a:rPr lang="tr-TR" sz="2400" dirty="0" err="1"/>
              <a:t>vezikanlardan</a:t>
            </a:r>
            <a:r>
              <a:rPr lang="tr-TR" sz="2400" dirty="0"/>
              <a:t> farklı olan </a:t>
            </a:r>
            <a:r>
              <a:rPr lang="tr-TR" sz="2400" dirty="0" err="1"/>
              <a:t>halojenli</a:t>
            </a:r>
            <a:r>
              <a:rPr lang="tr-TR" sz="2400" dirty="0"/>
              <a:t> </a:t>
            </a:r>
            <a:r>
              <a:rPr lang="tr-TR" sz="2400" dirty="0" err="1"/>
              <a:t>oximleri</a:t>
            </a:r>
            <a:r>
              <a:rPr lang="tr-TR" sz="2400" dirty="0"/>
              <a:t> içerir</a:t>
            </a:r>
            <a:r>
              <a:rPr lang="tr-TR" sz="2400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sz="2400" dirty="0" smtClean="0"/>
              <a:t>Gözler </a:t>
            </a:r>
            <a:r>
              <a:rPr lang="tr-TR" sz="2400" dirty="0"/>
              <a:t>bol su ile (eğer varsa %2’lik sodyum bikarbonat ile) </a:t>
            </a:r>
            <a:r>
              <a:rPr lang="tr-TR" sz="2400" dirty="0" smtClean="0"/>
              <a:t>yıkanır ve göz damlaları </a:t>
            </a:r>
            <a:r>
              <a:rPr lang="tr-TR" sz="2400" dirty="0" err="1" smtClean="0"/>
              <a:t>kullaılır</a:t>
            </a:r>
            <a:r>
              <a:rPr lang="tr-TR" sz="2400" dirty="0" smtClean="0"/>
              <a:t>.</a:t>
            </a:r>
            <a:endParaRPr lang="tr-TR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sz="2400" dirty="0" smtClean="0"/>
              <a:t>Etkilenmiş </a:t>
            </a:r>
            <a:r>
              <a:rPr lang="tr-TR" sz="2400" dirty="0"/>
              <a:t>deri bölgeleri </a:t>
            </a:r>
            <a:r>
              <a:rPr lang="tr-TR" sz="2400" dirty="0" err="1"/>
              <a:t>dimerkaprol</a:t>
            </a:r>
            <a:r>
              <a:rPr lang="tr-TR" sz="2400" dirty="0"/>
              <a:t> merhem (BAL) sürüldükten sonra kuru elbiseler ile örtülür. </a:t>
            </a:r>
            <a:endParaRPr lang="tr-TR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sz="2400" dirty="0" smtClean="0"/>
              <a:t>İlk </a:t>
            </a:r>
            <a:r>
              <a:rPr lang="tr-TR" sz="2400" dirty="0"/>
              <a:t>30 dakikada </a:t>
            </a:r>
            <a:r>
              <a:rPr lang="tr-TR" sz="2400" dirty="0" smtClean="0"/>
              <a:t>IV sodyum </a:t>
            </a:r>
            <a:r>
              <a:rPr lang="tr-TR" sz="2400" dirty="0" err="1"/>
              <a:t>thiosülfat</a:t>
            </a:r>
            <a:r>
              <a:rPr lang="tr-TR" sz="2400" dirty="0"/>
              <a:t> 500 mg/kg dozda verilirse lezyonların ağırlığında azalma olur. </a:t>
            </a:r>
            <a:endParaRPr lang="tr-TR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sz="2400" dirty="0" smtClean="0"/>
              <a:t>En </a:t>
            </a:r>
            <a:r>
              <a:rPr lang="tr-TR" sz="2400" dirty="0"/>
              <a:t>kısa sürede antibiyotik </a:t>
            </a:r>
            <a:r>
              <a:rPr lang="tr-TR" sz="2400" dirty="0" smtClean="0"/>
              <a:t>başlanmalıdır.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sz="2400" dirty="0" smtClean="0"/>
              <a:t>Derin yanıklar </a:t>
            </a:r>
            <a:r>
              <a:rPr lang="tr-TR" sz="2400" dirty="0"/>
              <a:t>gibi tedavi edilmelidir</a:t>
            </a:r>
            <a:r>
              <a:rPr lang="tr-TR" sz="2400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sz="2400" dirty="0" smtClean="0"/>
              <a:t>Solunum </a:t>
            </a:r>
            <a:r>
              <a:rPr lang="tr-TR" sz="2400" dirty="0"/>
              <a:t>yolları etkilendiğinde </a:t>
            </a:r>
            <a:r>
              <a:rPr lang="tr-TR" sz="2400" dirty="0" err="1"/>
              <a:t>steroidler</a:t>
            </a:r>
            <a:r>
              <a:rPr lang="tr-TR" sz="2400" dirty="0"/>
              <a:t> yararlı olabilir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3" name="4 Resim" descr="IMG-20151007-WA00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043" y="1139869"/>
            <a:ext cx="4857750" cy="561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79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6093" y="1227550"/>
            <a:ext cx="110855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BOĞUCU AJANLAR</a:t>
            </a:r>
            <a:endParaRPr lang="tr-TR" sz="5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00417" y="2592268"/>
            <a:ext cx="77661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tr-TR" sz="3600" b="1" dirty="0" err="1" smtClean="0"/>
              <a:t>Steroidler</a:t>
            </a:r>
            <a:endParaRPr lang="tr-TR" sz="36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tr-TR" sz="3600" b="1" dirty="0" err="1"/>
              <a:t>Aminofilin</a:t>
            </a:r>
            <a:r>
              <a:rPr lang="tr-TR" sz="3600" b="1" dirty="0"/>
              <a:t> Ampul (24 mg/ml, 10 ml</a:t>
            </a:r>
            <a:r>
              <a:rPr lang="tr-TR" sz="3600" b="1" dirty="0" smtClean="0"/>
              <a:t>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r-TR" sz="3600" b="1" dirty="0" err="1"/>
              <a:t>Deksametazon</a:t>
            </a:r>
            <a:r>
              <a:rPr lang="tr-TR" sz="3600" b="1" dirty="0"/>
              <a:t> Ampul (8 mg/2 ml</a:t>
            </a:r>
            <a:r>
              <a:rPr lang="tr-TR" sz="3600" b="1" dirty="0" smtClean="0"/>
              <a:t>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tr-TR" sz="3600" b="1" dirty="0"/>
              <a:t>Sodyum Bikarbonat </a:t>
            </a:r>
            <a:r>
              <a:rPr lang="tr-TR" sz="3600" b="1" dirty="0" smtClean="0"/>
              <a:t>Ampul</a:t>
            </a:r>
            <a:endParaRPr lang="tr-TR" sz="36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1293" y="2230415"/>
            <a:ext cx="3645074" cy="4140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8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0268" y="1119590"/>
            <a:ext cx="111690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FF0000"/>
                </a:solidFill>
              </a:rPr>
              <a:t>STEROİDLERİN</a:t>
            </a:r>
            <a:r>
              <a:rPr lang="tr-TR" sz="2800" dirty="0" smtClean="0"/>
              <a:t> </a:t>
            </a:r>
            <a:r>
              <a:rPr lang="tr-TR" sz="2800" dirty="0"/>
              <a:t>hayat kurtarıcı etkileri vardır. </a:t>
            </a:r>
            <a:endParaRPr lang="tr-TR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 smtClean="0"/>
              <a:t>Belirtilerin </a:t>
            </a:r>
            <a:r>
              <a:rPr lang="tr-TR" sz="2800" dirty="0"/>
              <a:t>olup olmadığına bakılmaksızın maruz kalındıktan sonraki ilk 15 dakika içinde </a:t>
            </a:r>
            <a:r>
              <a:rPr lang="tr-TR" sz="2800" dirty="0" err="1"/>
              <a:t>inhalasyon</a:t>
            </a:r>
            <a:r>
              <a:rPr lang="tr-TR" sz="2800" dirty="0"/>
              <a:t> yoluyla </a:t>
            </a:r>
            <a:r>
              <a:rPr lang="tr-TR" sz="2800" dirty="0" err="1"/>
              <a:t>steroid</a:t>
            </a:r>
            <a:r>
              <a:rPr lang="tr-TR" sz="2800" dirty="0"/>
              <a:t> verilmelidir. </a:t>
            </a:r>
            <a:endParaRPr lang="tr-TR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 smtClean="0"/>
              <a:t>İlk </a:t>
            </a:r>
            <a:r>
              <a:rPr lang="tr-TR" sz="2800" dirty="0"/>
              <a:t>doz astımda kullanılanın 5 katı olmalıdır</a:t>
            </a:r>
            <a:r>
              <a:rPr lang="tr-TR" sz="28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 smtClean="0"/>
              <a:t>Sistemik </a:t>
            </a:r>
            <a:r>
              <a:rPr lang="tr-TR" sz="2800" dirty="0" err="1"/>
              <a:t>steroidlere</a:t>
            </a:r>
            <a:r>
              <a:rPr lang="tr-TR" sz="2800" dirty="0"/>
              <a:t> de bir an önce başlanmalıdır. </a:t>
            </a:r>
            <a:endParaRPr lang="tr-TR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 smtClean="0"/>
              <a:t>Bu </a:t>
            </a:r>
            <a:r>
              <a:rPr lang="tr-TR" sz="2800" dirty="0"/>
              <a:t>amaçla ilk gün 1000 mg., 2.-3. gün 800 mg.,  4.-5. gün 700 mg</a:t>
            </a:r>
            <a:r>
              <a:rPr lang="tr-TR" sz="2800" dirty="0" smtClean="0"/>
              <a:t>., 6.günden </a:t>
            </a:r>
            <a:r>
              <a:rPr lang="tr-TR" sz="2800" dirty="0"/>
              <a:t>sonra mümkün olduğunca azaltılarak </a:t>
            </a:r>
            <a:r>
              <a:rPr lang="tr-TR" sz="2800" dirty="0" smtClean="0"/>
              <a:t>IV </a:t>
            </a:r>
            <a:r>
              <a:rPr lang="tr-TR" sz="2800" b="1" dirty="0" smtClean="0">
                <a:solidFill>
                  <a:srgbClr val="FF0000"/>
                </a:solidFill>
              </a:rPr>
              <a:t>PREDNİZOLON</a:t>
            </a:r>
            <a:r>
              <a:rPr lang="tr-TR" sz="2800" dirty="0" smtClean="0"/>
              <a:t> </a:t>
            </a:r>
            <a:r>
              <a:rPr lang="tr-TR" sz="2800" dirty="0"/>
              <a:t>verilmelidir. </a:t>
            </a:r>
            <a:endParaRPr lang="tr-TR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 smtClean="0"/>
              <a:t>Mümkünse </a:t>
            </a:r>
            <a:r>
              <a:rPr lang="tr-TR" sz="2800" dirty="0"/>
              <a:t>tedavi oksijen verilerek desteklenmelidir</a:t>
            </a:r>
            <a:r>
              <a:rPr lang="tr-TR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945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6093" y="1227550"/>
            <a:ext cx="11085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KAN ZEHİRLEYİCİ AJAN ANTİDOTLARI</a:t>
            </a:r>
            <a:endParaRPr lang="tr-TR" sz="4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632" y="1935436"/>
            <a:ext cx="7363568" cy="468590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755736" y="2592268"/>
            <a:ext cx="58329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tr-TR" sz="3600" b="1" dirty="0"/>
              <a:t>Amil </a:t>
            </a:r>
            <a:r>
              <a:rPr lang="tr-TR" sz="3600" b="1" dirty="0" err="1"/>
              <a:t>Nitrit</a:t>
            </a:r>
            <a:r>
              <a:rPr lang="tr-TR" sz="3600" b="1" dirty="0"/>
              <a:t> </a:t>
            </a:r>
            <a:endParaRPr lang="tr-TR" sz="36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tr-TR" sz="3600" b="1" dirty="0"/>
              <a:t>Sodyum </a:t>
            </a:r>
            <a:r>
              <a:rPr lang="tr-TR" sz="3600" b="1" dirty="0" err="1" smtClean="0"/>
              <a:t>Nitrit</a:t>
            </a:r>
            <a:endParaRPr lang="tr-TR" sz="36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tr-TR" sz="3600" b="1" dirty="0"/>
              <a:t>Sodyum </a:t>
            </a:r>
            <a:r>
              <a:rPr lang="tr-TR" sz="3600" b="1" dirty="0" err="1" smtClean="0"/>
              <a:t>Tiyosülfat</a:t>
            </a:r>
            <a:endParaRPr lang="tr-TR" sz="36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tr-TR" sz="3600" b="1" dirty="0" err="1"/>
              <a:t>Hidroksikobalamin</a:t>
            </a:r>
            <a:r>
              <a:rPr lang="tr-TR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01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6093" y="1227550"/>
            <a:ext cx="11085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AMİL NİTRİT</a:t>
            </a:r>
            <a:endParaRPr lang="tr-TR" sz="4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803" y="1130833"/>
            <a:ext cx="2922870" cy="292287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26094" y="2279737"/>
            <a:ext cx="82421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tr-TR" sz="3600" dirty="0" smtClean="0"/>
              <a:t>1 </a:t>
            </a:r>
            <a:r>
              <a:rPr lang="tr-TR" sz="3600" dirty="0"/>
              <a:t>ya da 2 ampul bir gazlı bez ya da kumaşın içine kırılıp hastanın burnunun altına </a:t>
            </a:r>
            <a:r>
              <a:rPr lang="tr-TR" sz="3600" dirty="0" smtClean="0"/>
              <a:t>yerleştirilir, </a:t>
            </a:r>
            <a:r>
              <a:rPr lang="tr-TR" sz="3600" dirty="0"/>
              <a:t>derin derin 30 saniye </a:t>
            </a:r>
            <a:r>
              <a:rPr lang="tr-TR" sz="3600" dirty="0" smtClean="0"/>
              <a:t>soluması sağlanır ve 30 </a:t>
            </a:r>
            <a:r>
              <a:rPr lang="tr-TR" sz="3600" dirty="0"/>
              <a:t>saniye aralıklarla </a:t>
            </a:r>
            <a:r>
              <a:rPr lang="tr-TR" sz="3600" dirty="0" smtClean="0"/>
              <a:t>yinelenir.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tr-TR" sz="3600" dirty="0" err="1" smtClean="0"/>
              <a:t>İntravenöz</a:t>
            </a:r>
            <a:r>
              <a:rPr lang="tr-TR" sz="3600" dirty="0" smtClean="0"/>
              <a:t> </a:t>
            </a:r>
            <a:r>
              <a:rPr lang="tr-TR" sz="3600" dirty="0"/>
              <a:t>sodyum </a:t>
            </a:r>
            <a:r>
              <a:rPr lang="tr-TR" sz="3600" dirty="0" err="1"/>
              <a:t>nitrit</a:t>
            </a:r>
            <a:r>
              <a:rPr lang="tr-TR" sz="3600" dirty="0"/>
              <a:t> verilmeye başlanınca amil </a:t>
            </a:r>
            <a:r>
              <a:rPr lang="tr-TR" sz="3600" dirty="0" err="1"/>
              <a:t>nitrit</a:t>
            </a:r>
            <a:r>
              <a:rPr lang="tr-TR" sz="3600" dirty="0"/>
              <a:t> tedavisi kesilir.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7797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6093" y="1227550"/>
            <a:ext cx="11085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SODYUM NİTRİT</a:t>
            </a:r>
            <a:endParaRPr lang="tr-TR" sz="4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26093" y="2279737"/>
            <a:ext cx="109602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tr-TR" sz="3600" dirty="0"/>
              <a:t>300 </a:t>
            </a:r>
            <a:r>
              <a:rPr lang="tr-TR" sz="3600" dirty="0" err="1"/>
              <a:t>mg’lık</a:t>
            </a:r>
            <a:r>
              <a:rPr lang="tr-TR" sz="3600" dirty="0"/>
              <a:t> 10 </a:t>
            </a:r>
            <a:r>
              <a:rPr lang="tr-TR" sz="3600" dirty="0" err="1"/>
              <a:t>mL’lik</a:t>
            </a:r>
            <a:r>
              <a:rPr lang="tr-TR" sz="3600" dirty="0"/>
              <a:t> ampul </a:t>
            </a:r>
            <a:r>
              <a:rPr lang="tr-TR" sz="3600" dirty="0" smtClean="0"/>
              <a:t> % </a:t>
            </a:r>
            <a:r>
              <a:rPr lang="tr-TR" sz="3600" dirty="0"/>
              <a:t>0,9’luk sodyum klorür ile 100 </a:t>
            </a:r>
            <a:r>
              <a:rPr lang="tr-TR" sz="3600" dirty="0" err="1"/>
              <a:t>mL’ye</a:t>
            </a:r>
            <a:r>
              <a:rPr lang="tr-TR" sz="3600" dirty="0"/>
              <a:t> seyreltildikten sonra en az 20 dakikada </a:t>
            </a:r>
            <a:r>
              <a:rPr lang="tr-TR" sz="3600" dirty="0" smtClean="0"/>
              <a:t>IV </a:t>
            </a:r>
            <a:r>
              <a:rPr lang="tr-TR" sz="3600" dirty="0" err="1" smtClean="0"/>
              <a:t>infüzyonla</a:t>
            </a:r>
            <a:r>
              <a:rPr lang="tr-TR" sz="3600" dirty="0" smtClean="0"/>
              <a:t> verilir.</a:t>
            </a:r>
          </a:p>
        </p:txBody>
      </p:sp>
    </p:spTree>
    <p:extLst>
      <p:ext uri="{BB962C8B-B14F-4D97-AF65-F5344CB8AC3E}">
        <p14:creationId xmlns:p14="http://schemas.microsoft.com/office/powerpoint/2010/main" val="3218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6093" y="1227550"/>
            <a:ext cx="11085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SODYUM TİYOSÜLFAT </a:t>
            </a:r>
            <a:endParaRPr lang="tr-TR" sz="4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26094" y="2279737"/>
            <a:ext cx="106721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tr-TR" sz="3600" dirty="0" smtClean="0"/>
              <a:t>Yetişkinde </a:t>
            </a:r>
            <a:r>
              <a:rPr lang="tr-TR" sz="3600" dirty="0"/>
              <a:t>12,5 g (% 25’lik çözeltiden 50 </a:t>
            </a:r>
            <a:r>
              <a:rPr lang="tr-TR" sz="3600" dirty="0" err="1"/>
              <a:t>mL</a:t>
            </a:r>
            <a:r>
              <a:rPr lang="tr-TR" sz="3600" dirty="0"/>
              <a:t>), </a:t>
            </a:r>
            <a:endParaRPr lang="tr-TR" sz="3600" dirty="0" smtClean="0"/>
          </a:p>
          <a:p>
            <a:pPr marL="571500" indent="-571500" algn="just">
              <a:buFont typeface="Arial" pitchFamily="34" charset="0"/>
              <a:buChar char="•"/>
            </a:pPr>
            <a:r>
              <a:rPr lang="tr-TR" sz="3600" dirty="0" smtClean="0"/>
              <a:t>Çocukta </a:t>
            </a:r>
            <a:r>
              <a:rPr lang="tr-TR" sz="3600" dirty="0"/>
              <a:t>400 mg/kg (% 25’lik çözeltiden 1,6 </a:t>
            </a:r>
            <a:r>
              <a:rPr lang="tr-TR" sz="3600" dirty="0" err="1"/>
              <a:t>mL</a:t>
            </a:r>
            <a:r>
              <a:rPr lang="tr-TR" sz="3600" dirty="0"/>
              <a:t>/kg, en çok 50 </a:t>
            </a:r>
            <a:r>
              <a:rPr lang="tr-TR" sz="3600" dirty="0" err="1"/>
              <a:t>mL</a:t>
            </a:r>
            <a:r>
              <a:rPr lang="tr-TR" sz="3600" dirty="0"/>
              <a:t>) 2,5-5 </a:t>
            </a:r>
            <a:r>
              <a:rPr lang="tr-TR" sz="3600" dirty="0" err="1" smtClean="0"/>
              <a:t>mL</a:t>
            </a:r>
            <a:r>
              <a:rPr lang="tr-TR" sz="3600" dirty="0" smtClean="0"/>
              <a:t>/dakika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tr-TR" sz="3600" dirty="0" smtClean="0"/>
              <a:t>Gereğinde </a:t>
            </a:r>
            <a:r>
              <a:rPr lang="tr-TR" sz="3600" dirty="0"/>
              <a:t>başlangıç dozunun </a:t>
            </a:r>
            <a:r>
              <a:rPr lang="tr-TR" sz="3600" dirty="0" smtClean="0"/>
              <a:t>yarısı </a:t>
            </a:r>
            <a:r>
              <a:rPr lang="tr-TR" sz="3600" dirty="0"/>
              <a:t>30-60 dakika sonra </a:t>
            </a:r>
            <a:r>
              <a:rPr lang="tr-TR" sz="3600" dirty="0" smtClean="0"/>
              <a:t>yinelenir.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tr-TR" sz="3600" dirty="0" smtClean="0"/>
          </a:p>
        </p:txBody>
      </p:sp>
    </p:spTree>
    <p:extLst>
      <p:ext uri="{BB962C8B-B14F-4D97-AF65-F5344CB8AC3E}">
        <p14:creationId xmlns:p14="http://schemas.microsoft.com/office/powerpoint/2010/main" val="22662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14" y="1935436"/>
            <a:ext cx="6057900" cy="4591050"/>
          </a:xfrm>
          <a:prstGeom prst="rect">
            <a:avLst/>
          </a:prstGeom>
          <a:ln>
            <a:noFill/>
          </a:ln>
        </p:spPr>
      </p:pic>
      <p:sp>
        <p:nvSpPr>
          <p:cNvPr id="2" name="Metin kutusu 1"/>
          <p:cNvSpPr txBox="1"/>
          <p:nvPr/>
        </p:nvSpPr>
        <p:spPr>
          <a:xfrm>
            <a:off x="526093" y="1227550"/>
            <a:ext cx="11085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HİDROKSİKOBALAMİN</a:t>
            </a:r>
            <a:endParaRPr lang="tr-TR" sz="4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26095" y="2279737"/>
            <a:ext cx="4797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tr-TR" sz="3600" dirty="0"/>
              <a:t>5 gr </a:t>
            </a:r>
            <a:r>
              <a:rPr lang="tr-TR" sz="3600" dirty="0" err="1"/>
              <a:t>Vial</a:t>
            </a:r>
            <a:r>
              <a:rPr lang="tr-TR" sz="3600" dirty="0"/>
              <a:t> 70 mg/kg 30 </a:t>
            </a:r>
            <a:r>
              <a:rPr lang="tr-TR" sz="3600" dirty="0" err="1"/>
              <a:t>dk</a:t>
            </a:r>
            <a:r>
              <a:rPr lang="tr-TR" sz="3600" dirty="0"/>
              <a:t> da </a:t>
            </a:r>
            <a:r>
              <a:rPr lang="tr-TR" sz="3600" dirty="0" err="1" smtClean="0"/>
              <a:t>infüzyon</a:t>
            </a:r>
            <a:endParaRPr lang="tr-TR" sz="3600" dirty="0" smtClean="0"/>
          </a:p>
        </p:txBody>
      </p:sp>
    </p:spTree>
    <p:extLst>
      <p:ext uri="{BB962C8B-B14F-4D97-AF65-F5344CB8AC3E}">
        <p14:creationId xmlns:p14="http://schemas.microsoft.com/office/powerpoint/2010/main" val="3466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208" y="1453018"/>
            <a:ext cx="11887200" cy="701132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BİYOLOJİK AJANLARDA KULLANILABİLECEK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İLAÇLAR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970751" y="3231715"/>
            <a:ext cx="3382027" cy="3136792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Proflaktik</a:t>
            </a:r>
            <a:r>
              <a:rPr lang="tr-TR" b="1" dirty="0" smtClean="0"/>
              <a:t> ve Tedavi Amaçlı</a:t>
            </a:r>
            <a:endParaRPr lang="tr-TR" b="1" dirty="0" smtClean="0"/>
          </a:p>
          <a:p>
            <a:pPr lvl="1"/>
            <a:r>
              <a:rPr lang="tr-TR" dirty="0" err="1" smtClean="0"/>
              <a:t>Siprofloksasin</a:t>
            </a:r>
            <a:r>
              <a:rPr lang="tr-TR" dirty="0" smtClean="0"/>
              <a:t>  (500 mg)</a:t>
            </a:r>
          </a:p>
          <a:p>
            <a:pPr lvl="1"/>
            <a:r>
              <a:rPr lang="tr-TR" dirty="0" err="1" smtClean="0"/>
              <a:t>Doksisilin</a:t>
            </a:r>
            <a:r>
              <a:rPr lang="tr-TR" dirty="0" smtClean="0"/>
              <a:t> (100 mg)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2" y="2642993"/>
            <a:ext cx="3609061" cy="3870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r="43187"/>
          <a:stretch/>
        </p:blipFill>
        <p:spPr>
          <a:xfrm>
            <a:off x="7665929" y="2642992"/>
            <a:ext cx="3908120" cy="3983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07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</a:t>
            </a:fld>
            <a:endParaRPr lang="tr-TR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626634878"/>
              </p:ext>
            </p:extLst>
          </p:nvPr>
        </p:nvGraphicFramePr>
        <p:xfrm>
          <a:off x="6015210" y="2897435"/>
          <a:ext cx="6176790" cy="3960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1924631" y="1481693"/>
            <a:ext cx="7978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latin typeface="+mj-lt"/>
              </a:rPr>
              <a:t>KBRN AJANLARI </a:t>
            </a:r>
            <a:r>
              <a:rPr lang="tr-TR" sz="4000" b="1" dirty="0" smtClean="0">
                <a:latin typeface="+mj-lt"/>
              </a:rPr>
              <a:t>ANTİDOTLARI</a:t>
            </a:r>
            <a:endParaRPr lang="tr-TR" sz="4000" b="1" dirty="0">
              <a:latin typeface="+mj-lt"/>
            </a:endParaRPr>
          </a:p>
        </p:txBody>
      </p:sp>
      <p:pic>
        <p:nvPicPr>
          <p:cNvPr id="11265" name="Picture 1" descr="C:\Users\nurullah.aslan\Desktop\istockphoto-818715114-612x6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2908453"/>
            <a:ext cx="6004193" cy="3949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46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8306" y="1440492"/>
            <a:ext cx="11599101" cy="701132"/>
          </a:xfrm>
        </p:spPr>
        <p:txBody>
          <a:bodyPr>
            <a:noAutofit/>
          </a:bodyPr>
          <a:lstStyle/>
          <a:p>
            <a:r>
              <a:rPr lang="tr-TR" sz="3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BOTULİZM</a:t>
            </a:r>
            <a:endParaRPr lang="tr-TR" sz="3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00625" y="2367419"/>
            <a:ext cx="5824602" cy="4185324"/>
          </a:xfrm>
        </p:spPr>
        <p:txBody>
          <a:bodyPr>
            <a:noAutofit/>
          </a:bodyPr>
          <a:lstStyle/>
          <a:p>
            <a:pPr algn="just"/>
            <a:r>
              <a:rPr lang="tr-TR" sz="2300" dirty="0" err="1" smtClean="0"/>
              <a:t>Botulinum</a:t>
            </a:r>
            <a:r>
              <a:rPr lang="tr-TR" sz="2300" dirty="0" smtClean="0"/>
              <a:t> </a:t>
            </a:r>
            <a:r>
              <a:rPr lang="tr-TR" sz="2300" dirty="0"/>
              <a:t>antitoksini (</a:t>
            </a:r>
            <a:r>
              <a:rPr lang="tr-TR" sz="2300" dirty="0" err="1"/>
              <a:t>Botulism</a:t>
            </a:r>
            <a:r>
              <a:rPr lang="tr-TR" sz="2300" dirty="0"/>
              <a:t> </a:t>
            </a:r>
            <a:r>
              <a:rPr lang="tr-TR" sz="2300" dirty="0" err="1"/>
              <a:t>Antitoxin</a:t>
            </a:r>
            <a:r>
              <a:rPr lang="tr-TR" sz="2300" dirty="0"/>
              <a:t> </a:t>
            </a:r>
            <a:r>
              <a:rPr lang="tr-TR" sz="2300" dirty="0" err="1"/>
              <a:t>Behring</a:t>
            </a:r>
            <a:r>
              <a:rPr lang="tr-TR" sz="2300" dirty="0"/>
              <a:t>®, A, B, E tipi toksinlere karşı, 250 </a:t>
            </a:r>
            <a:r>
              <a:rPr lang="tr-TR" sz="2300" dirty="0" err="1"/>
              <a:t>mL</a:t>
            </a:r>
            <a:r>
              <a:rPr lang="tr-TR" sz="2300" dirty="0"/>
              <a:t>) Refik Saydam Hıfzıssıhha Merkezi Başkanlığı, Ulusal Zehir Merkezinden sağlanabilir</a:t>
            </a:r>
            <a:r>
              <a:rPr lang="tr-TR" sz="2300" dirty="0" smtClean="0"/>
              <a:t>.</a:t>
            </a:r>
          </a:p>
          <a:p>
            <a:pPr algn="just"/>
            <a:r>
              <a:rPr lang="tr-TR" sz="2300" dirty="0"/>
              <a:t>Antitoksin yalnızca serbest toksini nötralize ettiğinden, belirtilerin başlamasından sonraki ilk 24 saat içinde verildiğinde en etkilidir.</a:t>
            </a:r>
            <a:br>
              <a:rPr lang="tr-TR" sz="2300" dirty="0"/>
            </a:br>
            <a:r>
              <a:rPr lang="tr-TR" sz="2300" dirty="0" err="1"/>
              <a:t>Botulizm</a:t>
            </a:r>
            <a:r>
              <a:rPr lang="tr-TR" sz="2300" dirty="0"/>
              <a:t> kuşkusu ya da klinik belirti ve bulguları olan hastalara 250 </a:t>
            </a:r>
            <a:r>
              <a:rPr lang="tr-TR" sz="2300" dirty="0" err="1"/>
              <a:t>mL’lik</a:t>
            </a:r>
            <a:r>
              <a:rPr lang="tr-TR" sz="2300" dirty="0"/>
              <a:t> 1 şişe antitoksin </a:t>
            </a:r>
            <a:r>
              <a:rPr lang="tr-TR" sz="2300" dirty="0" err="1"/>
              <a:t>ven</a:t>
            </a:r>
            <a:r>
              <a:rPr lang="tr-TR" sz="2300" dirty="0"/>
              <a:t> içine yavaş </a:t>
            </a:r>
            <a:r>
              <a:rPr lang="tr-TR" sz="2300" dirty="0" err="1"/>
              <a:t>infüzyonla</a:t>
            </a:r>
            <a:r>
              <a:rPr lang="tr-TR" sz="2300" dirty="0"/>
              <a:t> </a:t>
            </a:r>
            <a:r>
              <a:rPr lang="tr-TR" sz="2300" dirty="0" smtClean="0"/>
              <a:t>verilir.</a:t>
            </a:r>
          </a:p>
          <a:p>
            <a:pPr algn="just"/>
            <a:r>
              <a:rPr lang="tr-TR" sz="2300" dirty="0" smtClean="0"/>
              <a:t>Belirti </a:t>
            </a:r>
            <a:r>
              <a:rPr lang="tr-TR" sz="2300" dirty="0"/>
              <a:t>ve bulgular kötüleşirse 250 </a:t>
            </a:r>
            <a:r>
              <a:rPr lang="tr-TR" sz="2300" dirty="0" err="1"/>
              <a:t>mL</a:t>
            </a:r>
            <a:r>
              <a:rPr lang="tr-TR" sz="2300" dirty="0"/>
              <a:t> daha verilebilir ancak çoğunlukla gerekli değildir.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77806" y="1641718"/>
            <a:ext cx="4044296" cy="5473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7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4340" y="2229633"/>
            <a:ext cx="3920646" cy="42780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5674" y="1114816"/>
            <a:ext cx="10515600" cy="63850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İYOT TABLETLERİ</a:t>
            </a:r>
            <a:endParaRPr lang="tr-TR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3567" y="2079322"/>
            <a:ext cx="7503091" cy="4647156"/>
          </a:xfrm>
        </p:spPr>
        <p:txBody>
          <a:bodyPr wrap="square">
            <a:normAutofit lnSpcReduction="10000"/>
          </a:bodyPr>
          <a:lstStyle/>
          <a:p>
            <a:pPr algn="just"/>
            <a:r>
              <a:rPr lang="tr-TR" dirty="0"/>
              <a:t>İyot tabletleri, radyoaktif olmayan iyot bileşikleridir. Nükleer tehlike durumlarında ortaya çıkabilecek radyoaktif bulut içerisinde yer alan radyoaktif </a:t>
            </a:r>
            <a:r>
              <a:rPr lang="tr-TR" dirty="0" err="1"/>
              <a:t>iyotun</a:t>
            </a:r>
            <a:r>
              <a:rPr lang="tr-TR" dirty="0"/>
              <a:t> tiroitte tutulmasını önlemek üzere, iyot tabletlerinin en kısa süre içinde alınması gereklidir. </a:t>
            </a:r>
            <a:endParaRPr lang="tr-TR" dirty="0" smtClean="0"/>
          </a:p>
          <a:p>
            <a:pPr algn="just"/>
            <a:r>
              <a:rPr lang="tr-TR" dirty="0" smtClean="0"/>
              <a:t>İyot </a:t>
            </a:r>
            <a:r>
              <a:rPr lang="tr-TR" dirty="0"/>
              <a:t>tabletlerinin, vücudun diğer radyoaktif maddelere maruz kalmasını engelleyici özelliği yoktur</a:t>
            </a:r>
            <a:r>
              <a:rPr lang="tr-TR" dirty="0" smtClean="0"/>
              <a:t>.</a:t>
            </a:r>
          </a:p>
          <a:p>
            <a:pPr algn="just"/>
            <a:r>
              <a:rPr lang="tr-TR" dirty="0"/>
              <a:t>Tabletler, mümkünse aç karnına alınmamalıdır. Kolaylık sağlamak için tercih edilen bir sıvıda eritilip içilebilir.</a:t>
            </a:r>
          </a:p>
        </p:txBody>
      </p:sp>
    </p:spTree>
    <p:extLst>
      <p:ext uri="{BB962C8B-B14F-4D97-AF65-F5344CB8AC3E}">
        <p14:creationId xmlns:p14="http://schemas.microsoft.com/office/powerpoint/2010/main" val="31706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40285"/>
            <a:ext cx="10515600" cy="4836678"/>
          </a:xfrm>
        </p:spPr>
        <p:txBody>
          <a:bodyPr/>
          <a:lstStyle/>
          <a:p>
            <a:pPr algn="just"/>
            <a:r>
              <a:rPr lang="tr-TR" dirty="0"/>
              <a:t>Radyoaktiviteye maruz kalınmadan 6 saat öncesinde oral olarak uygulandığında %98,</a:t>
            </a:r>
          </a:p>
          <a:p>
            <a:pPr algn="just"/>
            <a:r>
              <a:rPr lang="tr-TR" dirty="0"/>
              <a:t>Radyoaktif tehlike anında (ışınlanma sırasında) uygulandığında %90</a:t>
            </a:r>
          </a:p>
          <a:p>
            <a:pPr algn="just"/>
            <a:r>
              <a:rPr lang="tr-TR" dirty="0"/>
              <a:t>Solunum yolu ile dış radyasyona maruz kalındıktan 4-6 saat sonra alındığında %50 etki sağlar</a:t>
            </a:r>
            <a:r>
              <a:rPr lang="tr-TR" dirty="0" smtClean="0"/>
              <a:t>.</a:t>
            </a:r>
          </a:p>
          <a:p>
            <a:pPr algn="just"/>
            <a:r>
              <a:rPr lang="tr-TR" dirty="0"/>
              <a:t>Radyoaktiviteye maruz kalınmasından sonraki ilk 10 saatten sonra alınması durumunda ise hiç bir etkisi olmayacaktır. </a:t>
            </a:r>
            <a:endParaRPr lang="tr-TR" dirty="0" smtClean="0"/>
          </a:p>
          <a:p>
            <a:pPr algn="just"/>
            <a:r>
              <a:rPr lang="tr-TR" dirty="0" smtClean="0"/>
              <a:t>Bir </a:t>
            </a:r>
            <a:r>
              <a:rPr lang="tr-TR" dirty="0"/>
              <a:t>iyot tableti dozu ile 24 saat korunma sağlanır.</a:t>
            </a:r>
          </a:p>
          <a:p>
            <a:pPr marL="0" indent="0" algn="just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08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7263" y="1089764"/>
            <a:ext cx="10515600" cy="713658"/>
          </a:xfrm>
        </p:spPr>
        <p:txBody>
          <a:bodyPr>
            <a:normAutofit/>
          </a:bodyPr>
          <a:lstStyle/>
          <a:p>
            <a:r>
              <a:rPr lang="tr-TR" sz="3000" b="1" dirty="0" smtClean="0">
                <a:solidFill>
                  <a:schemeClr val="accent1">
                    <a:lumMod val="75000"/>
                  </a:schemeClr>
                </a:solidFill>
              </a:rPr>
              <a:t>Tablo 3: Radyoaktif maddeler ve antidotları</a:t>
            </a:r>
            <a:endParaRPr lang="tr-TR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6" y="1966585"/>
            <a:ext cx="11636678" cy="387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8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5674" y="1114816"/>
            <a:ext cx="10515600" cy="63850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DİĞER İLAÇLAR</a:t>
            </a:r>
            <a:endParaRPr lang="tr-TR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896936"/>
              </p:ext>
            </p:extLst>
          </p:nvPr>
        </p:nvGraphicFramePr>
        <p:xfrm>
          <a:off x="664392" y="1979593"/>
          <a:ext cx="4208233" cy="43711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08233"/>
              </a:tblGrid>
              <a:tr h="728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Morfin Ampul (10 mg/1 ml.)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8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effectLst/>
                        </a:rPr>
                        <a:t>Antihistaminik</a:t>
                      </a:r>
                      <a:r>
                        <a:rPr lang="tr-TR" sz="2400" dirty="0">
                          <a:effectLst/>
                        </a:rPr>
                        <a:t> Ampul (2 ml) 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8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Adrenalin Ampul (1mg/1 ml) 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8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effectLst/>
                        </a:rPr>
                        <a:t>Lidokain</a:t>
                      </a:r>
                      <a:r>
                        <a:rPr lang="tr-TR" sz="2400" dirty="0">
                          <a:effectLst/>
                        </a:rPr>
                        <a:t> Ampul (%2’lik)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8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Aktif Kömür (50 g/240 ml)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8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effectLst/>
                        </a:rPr>
                        <a:t>Dekontaminasyon</a:t>
                      </a:r>
                      <a:r>
                        <a:rPr lang="tr-TR" sz="2400" dirty="0">
                          <a:effectLst/>
                        </a:rPr>
                        <a:t> Tozu 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366929"/>
              </p:ext>
            </p:extLst>
          </p:nvPr>
        </p:nvGraphicFramePr>
        <p:xfrm>
          <a:off x="5286496" y="2004645"/>
          <a:ext cx="5711355" cy="43335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11355"/>
              </a:tblGrid>
              <a:tr h="7222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effectLst/>
                        </a:rPr>
                        <a:t>Nalokson</a:t>
                      </a:r>
                      <a:r>
                        <a:rPr lang="tr-TR" sz="2400" dirty="0">
                          <a:effectLst/>
                        </a:rPr>
                        <a:t> Ampul (400µg/1ml)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22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effectLst/>
                        </a:rPr>
                        <a:t>Fizostigmin</a:t>
                      </a:r>
                      <a:r>
                        <a:rPr lang="tr-TR" sz="2400" dirty="0">
                          <a:effectLst/>
                        </a:rPr>
                        <a:t> Ampul (1 mg/ml, 5 ml)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22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effectLst/>
                        </a:rPr>
                        <a:t>Naproksen</a:t>
                      </a:r>
                      <a:r>
                        <a:rPr lang="tr-TR" sz="2400" dirty="0">
                          <a:effectLst/>
                        </a:rPr>
                        <a:t> Sodyum Tablet  (550 mg) 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22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effectLst/>
                        </a:rPr>
                        <a:t>Parasetamol</a:t>
                      </a:r>
                      <a:r>
                        <a:rPr lang="tr-TR" sz="2400" dirty="0">
                          <a:effectLst/>
                        </a:rPr>
                        <a:t> Tablet (500 mg) 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22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effectLst/>
                        </a:rPr>
                        <a:t>Metaklopromid</a:t>
                      </a:r>
                      <a:r>
                        <a:rPr lang="tr-TR" sz="2400" dirty="0">
                          <a:effectLst/>
                        </a:rPr>
                        <a:t> Ampul (10 mg)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22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effectLst/>
                        </a:rPr>
                        <a:t>Apomorfin</a:t>
                      </a:r>
                      <a:r>
                        <a:rPr lang="tr-TR" sz="2400" dirty="0">
                          <a:effectLst/>
                        </a:rPr>
                        <a:t> Ampul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5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0520" y="1029005"/>
            <a:ext cx="11749413" cy="837373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KBRN İLAÇ VE ANTİDOT LİSTESİ (25 KBRN YARALISI İÇİN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)</a:t>
            </a:r>
            <a:b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(Gaziantep Koordinatörü Ertuğrul Kılıç tarafından hazırlanmıştır)</a:t>
            </a:r>
            <a:endParaRPr lang="tr-TR" sz="20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320159"/>
              </p:ext>
            </p:extLst>
          </p:nvPr>
        </p:nvGraphicFramePr>
        <p:xfrm>
          <a:off x="234453" y="2027657"/>
          <a:ext cx="3750693" cy="46870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2853474"/>
                <a:gridCol w="897219"/>
              </a:tblGrid>
              <a:tr h="3384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İLAÇ/ ANTİDOT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MİKTARI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33844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SİNİR AJANLARI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256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Atropin Sülfat 2 </a:t>
                      </a:r>
                      <a:r>
                        <a:rPr lang="tr-TR" sz="1400" dirty="0" err="1">
                          <a:effectLst/>
                        </a:rPr>
                        <a:t>mg+Obidoksim</a:t>
                      </a:r>
                      <a:r>
                        <a:rPr lang="tr-TR" sz="1400" dirty="0">
                          <a:effectLst/>
                        </a:rPr>
                        <a:t> 220 mg 2ml </a:t>
                      </a:r>
                      <a:r>
                        <a:rPr lang="tr-TR" sz="1400" dirty="0" err="1">
                          <a:effectLst/>
                        </a:rPr>
                        <a:t>Otoenjektör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50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3384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Atropin Ampul (1mg/1ml) 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125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3384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Pralidoksim</a:t>
                      </a:r>
                      <a:r>
                        <a:rPr lang="tr-TR" sz="1400" dirty="0">
                          <a:effectLst/>
                        </a:rPr>
                        <a:t> Klorür </a:t>
                      </a:r>
                      <a:r>
                        <a:rPr lang="tr-TR" sz="1400" dirty="0" err="1">
                          <a:effectLst/>
                        </a:rPr>
                        <a:t>Flakon</a:t>
                      </a:r>
                      <a:r>
                        <a:rPr lang="tr-TR" sz="1400" dirty="0">
                          <a:effectLst/>
                        </a:rPr>
                        <a:t> (500 mg)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25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3384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Diazepam</a:t>
                      </a:r>
                      <a:r>
                        <a:rPr lang="tr-TR" sz="1400" dirty="0">
                          <a:effectLst/>
                        </a:rPr>
                        <a:t> Ampul (5 mg/ml, 2 ml)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25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3384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Pridostigmin</a:t>
                      </a:r>
                      <a:r>
                        <a:rPr lang="tr-TR" sz="1400" dirty="0">
                          <a:effectLst/>
                        </a:rPr>
                        <a:t> Bromür Tablet (30 mg) 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500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33844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KAN ZEHİRLEYİCİ AJANLAR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384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Amil </a:t>
                      </a:r>
                      <a:r>
                        <a:rPr lang="tr-TR" sz="1400" dirty="0" err="1">
                          <a:effectLst/>
                        </a:rPr>
                        <a:t>Nitrit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İnhaler</a:t>
                      </a:r>
                      <a:r>
                        <a:rPr lang="tr-TR" sz="1400" dirty="0">
                          <a:effectLst/>
                        </a:rPr>
                        <a:t> Ampul (0.3 ml)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25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6769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Sodyum </a:t>
                      </a:r>
                      <a:r>
                        <a:rPr lang="tr-TR" sz="1400" dirty="0" err="1">
                          <a:effectLst/>
                        </a:rPr>
                        <a:t>Nitrit</a:t>
                      </a:r>
                      <a:r>
                        <a:rPr lang="tr-TR" sz="1400" dirty="0">
                          <a:effectLst/>
                        </a:rPr>
                        <a:t> Ampul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(30 mg/ml, 10 ml)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25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6769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Sodyum </a:t>
                      </a:r>
                      <a:r>
                        <a:rPr lang="tr-TR" sz="1400" dirty="0" err="1">
                          <a:effectLst/>
                        </a:rPr>
                        <a:t>Tiyosülfat</a:t>
                      </a:r>
                      <a:r>
                        <a:rPr lang="tr-TR" sz="1400" dirty="0">
                          <a:effectLst/>
                        </a:rPr>
                        <a:t>  Ampul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(250 mg/ml, 50 ml)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75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067939"/>
              </p:ext>
            </p:extLst>
          </p:nvPr>
        </p:nvGraphicFramePr>
        <p:xfrm>
          <a:off x="4107977" y="1984737"/>
          <a:ext cx="3616655" cy="47572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2751501"/>
                <a:gridCol w="865154"/>
              </a:tblGrid>
              <a:tr h="3398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İLAÇ/ ANTİDOT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MİKTARI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33980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YAKICI AJANLAR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398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Diklofenak</a:t>
                      </a:r>
                      <a:r>
                        <a:rPr lang="tr-TR" sz="1400" dirty="0">
                          <a:effectLst/>
                        </a:rPr>
                        <a:t> Ampul (75 mg)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25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3398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Klobetazol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Propiyonat</a:t>
                      </a:r>
                      <a:r>
                        <a:rPr lang="tr-TR" sz="1400" dirty="0">
                          <a:effectLst/>
                        </a:rPr>
                        <a:t> Krem (50 g)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25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3398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Silver </a:t>
                      </a:r>
                      <a:r>
                        <a:rPr lang="tr-TR" sz="1400" dirty="0" err="1">
                          <a:effectLst/>
                        </a:rPr>
                        <a:t>Sulfadiazin</a:t>
                      </a:r>
                      <a:r>
                        <a:rPr lang="tr-TR" sz="1400" dirty="0">
                          <a:effectLst/>
                        </a:rPr>
                        <a:t> Krem (%1) 40 g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3398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Fucidic</a:t>
                      </a:r>
                      <a:r>
                        <a:rPr lang="tr-TR" sz="1400" dirty="0">
                          <a:effectLst/>
                        </a:rPr>
                        <a:t> Asit Krem (15 g)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25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3398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Prednisolon</a:t>
                      </a:r>
                      <a:r>
                        <a:rPr lang="tr-TR" sz="1400" dirty="0">
                          <a:effectLst/>
                        </a:rPr>
                        <a:t> Göz Damlası (%0.5)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25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3398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Ofloksasin</a:t>
                      </a:r>
                      <a:r>
                        <a:rPr lang="tr-TR" sz="1400" dirty="0">
                          <a:effectLst/>
                        </a:rPr>
                        <a:t> Göz Damlası 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25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3398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Terramycin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oft</a:t>
                      </a:r>
                      <a:r>
                        <a:rPr lang="tr-TR" sz="1400" dirty="0">
                          <a:effectLst/>
                        </a:rPr>
                        <a:t>. </a:t>
                      </a:r>
                      <a:r>
                        <a:rPr lang="tr-TR" sz="1400" dirty="0" err="1">
                          <a:effectLst/>
                        </a:rPr>
                        <a:t>Pomad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25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3398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Proparakain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HCl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oft</a:t>
                      </a:r>
                      <a:r>
                        <a:rPr lang="tr-TR" sz="1400" dirty="0">
                          <a:effectLst/>
                        </a:rPr>
                        <a:t>. Solüsyon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25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33980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AKCİĞER İRRİTANLARI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398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Aminofilin</a:t>
                      </a:r>
                      <a:r>
                        <a:rPr lang="tr-TR" sz="1400" dirty="0">
                          <a:effectLst/>
                        </a:rPr>
                        <a:t> Ampul (24 mg/ml, 10 ml)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25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3398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Deksametazon</a:t>
                      </a:r>
                      <a:r>
                        <a:rPr lang="tr-TR" sz="1400" dirty="0">
                          <a:effectLst/>
                        </a:rPr>
                        <a:t> Ampul (8 mg/2 ml)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75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3398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Sodyum Bikarbonat Ampul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120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427128"/>
              </p:ext>
            </p:extLst>
          </p:nvPr>
        </p:nvGraphicFramePr>
        <p:xfrm>
          <a:off x="7820167" y="1951631"/>
          <a:ext cx="4062395" cy="47709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3090613"/>
                <a:gridCol w="971782"/>
              </a:tblGrid>
              <a:tr h="360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İLAÇ/ ANTİDOT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MİKTARI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23323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DİĞERLERİ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332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Morfin Ampul (10 mg/1 ml.)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25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2332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Antihistaminik</a:t>
                      </a:r>
                      <a:r>
                        <a:rPr lang="tr-TR" sz="1200" dirty="0">
                          <a:effectLst/>
                        </a:rPr>
                        <a:t> Ampul (2 ml) 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75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2332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Adrenalin Ampul (1mg/1 ml) 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120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2332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Lidokain</a:t>
                      </a:r>
                      <a:r>
                        <a:rPr lang="tr-TR" sz="1200" dirty="0">
                          <a:effectLst/>
                        </a:rPr>
                        <a:t> Ampul (%2’lik)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75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2332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Aktif Kömür (50 g/240 ml)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25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2332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Dekontaminasyon</a:t>
                      </a:r>
                      <a:r>
                        <a:rPr lang="tr-TR" sz="1200" dirty="0">
                          <a:effectLst/>
                        </a:rPr>
                        <a:t> Tozu 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75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2332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Nalokson</a:t>
                      </a:r>
                      <a:r>
                        <a:rPr lang="tr-TR" sz="1200" dirty="0">
                          <a:effectLst/>
                        </a:rPr>
                        <a:t> Ampul (400µg/1ml)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2332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Fizostigmin</a:t>
                      </a:r>
                      <a:r>
                        <a:rPr lang="tr-TR" sz="1200" dirty="0">
                          <a:effectLst/>
                        </a:rPr>
                        <a:t> Ampul (1 mg/ml, 5 ml)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2332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Naproksen</a:t>
                      </a:r>
                      <a:r>
                        <a:rPr lang="tr-TR" sz="1200" dirty="0">
                          <a:effectLst/>
                        </a:rPr>
                        <a:t> Sodyum Tablet  (550 mg) 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50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2332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Parasetamol</a:t>
                      </a:r>
                      <a:r>
                        <a:rPr lang="tr-TR" sz="1200" dirty="0">
                          <a:effectLst/>
                        </a:rPr>
                        <a:t> Tablet (500 mg) 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120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2332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Metaklopromid</a:t>
                      </a:r>
                      <a:r>
                        <a:rPr lang="tr-TR" sz="1200" dirty="0">
                          <a:effectLst/>
                        </a:rPr>
                        <a:t> Ampul (10 mg)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25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2332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Apomorfin</a:t>
                      </a:r>
                      <a:r>
                        <a:rPr lang="tr-TR" sz="1200" dirty="0">
                          <a:effectLst/>
                        </a:rPr>
                        <a:t> Ampul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25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23323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BİYOLOJİK SAVAŞ AJANLARI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332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Siprofloksasin</a:t>
                      </a:r>
                      <a:r>
                        <a:rPr lang="tr-TR" sz="1200" dirty="0">
                          <a:effectLst/>
                        </a:rPr>
                        <a:t> Tablet (500 mg)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250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2332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Doksisiklin</a:t>
                      </a:r>
                      <a:r>
                        <a:rPr lang="tr-TR" sz="1200" dirty="0">
                          <a:effectLst/>
                        </a:rPr>
                        <a:t> Kapsül (100 mg)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120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  <a:tr h="23323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NÜKLEER SAVAŞ AJANLARI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332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Potasyum İyodür Tablet (130 mg)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75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355" marR="2435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1039660"/>
            <a:ext cx="10515600" cy="651028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KAYNAKLAR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sz="1200" dirty="0"/>
              <a:t>https://www.saglikaktuel.com/d/file/5234,kimyasal-ve-biyolojik-tehditlere-yaklasm-algoritmas-.pdf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200" dirty="0"/>
              <a:t>http://</a:t>
            </a:r>
            <a:r>
              <a:rPr lang="tr-TR" sz="1200" dirty="0" smtClean="0"/>
              <a:t>www.ttb.org.tr/</a:t>
            </a:r>
            <a:r>
              <a:rPr lang="tr-TR" sz="1200" dirty="0" err="1" smtClean="0"/>
              <a:t>eweb</a:t>
            </a:r>
            <a:r>
              <a:rPr lang="tr-TR" sz="1200" dirty="0" smtClean="0"/>
              <a:t>/</a:t>
            </a:r>
            <a:r>
              <a:rPr lang="tr-TR" sz="1200" dirty="0" err="1" smtClean="0"/>
              <a:t>savas</a:t>
            </a:r>
            <a:r>
              <a:rPr lang="tr-TR" sz="1200" dirty="0" smtClean="0"/>
              <a:t>/6.html, </a:t>
            </a:r>
            <a:r>
              <a:rPr lang="tr-TR" sz="1200" dirty="0"/>
              <a:t>Erişim tarihi: 03.12.2019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200" dirty="0" err="1"/>
              <a:t>Davis</a:t>
            </a:r>
            <a:r>
              <a:rPr lang="tr-TR" sz="1200" dirty="0"/>
              <a:t> D, </a:t>
            </a:r>
            <a:r>
              <a:rPr lang="tr-TR" sz="1200" dirty="0" err="1"/>
              <a:t>Marcozzi</a:t>
            </a:r>
            <a:r>
              <a:rPr lang="tr-TR" sz="1200" dirty="0"/>
              <a:t> D. </a:t>
            </a:r>
            <a:r>
              <a:rPr lang="tr-TR" sz="1200" dirty="0" err="1"/>
              <a:t>Nerve</a:t>
            </a:r>
            <a:r>
              <a:rPr lang="tr-TR" sz="1200" dirty="0"/>
              <a:t> </a:t>
            </a:r>
            <a:r>
              <a:rPr lang="tr-TR" sz="1200" dirty="0" err="1"/>
              <a:t>agent</a:t>
            </a:r>
            <a:r>
              <a:rPr lang="tr-TR" sz="1200" dirty="0"/>
              <a:t> </a:t>
            </a:r>
            <a:r>
              <a:rPr lang="tr-TR" sz="1200" dirty="0" err="1"/>
              <a:t>attack</a:t>
            </a:r>
            <a:r>
              <a:rPr lang="tr-TR" sz="1200" dirty="0"/>
              <a:t>. </a:t>
            </a:r>
            <a:r>
              <a:rPr lang="tr-TR" sz="1200" dirty="0" err="1"/>
              <a:t>Disaster</a:t>
            </a:r>
            <a:r>
              <a:rPr lang="tr-TR" sz="1200" dirty="0"/>
              <a:t> </a:t>
            </a:r>
            <a:r>
              <a:rPr lang="tr-TR" sz="1200" dirty="0" err="1"/>
              <a:t>medicine</a:t>
            </a:r>
            <a:r>
              <a:rPr lang="tr-TR" sz="1200" dirty="0"/>
              <a:t>. 3. ed. </a:t>
            </a:r>
            <a:r>
              <a:rPr lang="tr-TR" sz="1200" dirty="0" err="1"/>
              <a:t>Philadelphia</a:t>
            </a:r>
            <a:r>
              <a:rPr lang="tr-TR" sz="1200" dirty="0"/>
              <a:t>: </a:t>
            </a:r>
            <a:r>
              <a:rPr lang="tr-TR" sz="1200" dirty="0" err="1"/>
              <a:t>Mosby</a:t>
            </a:r>
            <a:r>
              <a:rPr lang="tr-TR" sz="1200" dirty="0"/>
              <a:t>; 2006;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200" dirty="0" err="1"/>
              <a:t>Corvino</a:t>
            </a:r>
            <a:r>
              <a:rPr lang="tr-TR" sz="1200" dirty="0"/>
              <a:t> TF, </a:t>
            </a:r>
            <a:r>
              <a:rPr lang="tr-TR" sz="1200" dirty="0" err="1"/>
              <a:t>Nahata</a:t>
            </a:r>
            <a:r>
              <a:rPr lang="tr-TR" sz="1200" dirty="0"/>
              <a:t> MC, </a:t>
            </a:r>
            <a:r>
              <a:rPr lang="tr-TR" sz="1200" dirty="0" err="1"/>
              <a:t>Angelos</a:t>
            </a:r>
            <a:r>
              <a:rPr lang="tr-TR" sz="1200" dirty="0"/>
              <a:t> MG, et al. </a:t>
            </a:r>
            <a:r>
              <a:rPr lang="tr-TR" sz="1200" dirty="0" err="1"/>
              <a:t>Availability</a:t>
            </a:r>
            <a:r>
              <a:rPr lang="tr-TR" sz="1200" dirty="0"/>
              <a:t>, </a:t>
            </a:r>
            <a:r>
              <a:rPr lang="tr-TR" sz="1200" dirty="0" err="1"/>
              <a:t>stability</a:t>
            </a:r>
            <a:r>
              <a:rPr lang="tr-TR" sz="1200" dirty="0"/>
              <a:t>,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sterility</a:t>
            </a:r>
            <a:r>
              <a:rPr lang="tr-TR" sz="1200" dirty="0"/>
              <a:t> of </a:t>
            </a:r>
            <a:r>
              <a:rPr lang="tr-TR" sz="1200" dirty="0" err="1"/>
              <a:t>pralidoxime</a:t>
            </a:r>
            <a:r>
              <a:rPr lang="tr-TR" sz="1200" dirty="0"/>
              <a:t> </a:t>
            </a:r>
            <a:r>
              <a:rPr lang="tr-TR" sz="1200" dirty="0" err="1"/>
              <a:t>for</a:t>
            </a:r>
            <a:r>
              <a:rPr lang="tr-TR" sz="1200" dirty="0"/>
              <a:t> </a:t>
            </a:r>
            <a:r>
              <a:rPr lang="tr-TR" sz="1200" dirty="0" err="1"/>
              <a:t>mass</a:t>
            </a:r>
            <a:r>
              <a:rPr lang="tr-TR" sz="1200" dirty="0"/>
              <a:t> </a:t>
            </a:r>
            <a:r>
              <a:rPr lang="tr-TR" sz="1200" dirty="0" err="1"/>
              <a:t>casualty</a:t>
            </a:r>
            <a:r>
              <a:rPr lang="tr-TR" sz="1200" dirty="0"/>
              <a:t> </a:t>
            </a:r>
            <a:r>
              <a:rPr lang="tr-TR" sz="1200" dirty="0" err="1"/>
              <a:t>use</a:t>
            </a:r>
            <a:r>
              <a:rPr lang="tr-TR" sz="1200" dirty="0"/>
              <a:t>. </a:t>
            </a:r>
            <a:r>
              <a:rPr lang="tr-TR" sz="1200" dirty="0" err="1"/>
              <a:t>Ann</a:t>
            </a:r>
            <a:r>
              <a:rPr lang="tr-TR" sz="1200" dirty="0"/>
              <a:t> </a:t>
            </a:r>
            <a:r>
              <a:rPr lang="tr-TR" sz="1200" dirty="0" err="1"/>
              <a:t>Emerg</a:t>
            </a:r>
            <a:r>
              <a:rPr lang="tr-TR" sz="1200" dirty="0"/>
              <a:t> </a:t>
            </a:r>
            <a:r>
              <a:rPr lang="tr-TR" sz="1200" dirty="0" err="1"/>
              <a:t>Med</a:t>
            </a:r>
            <a:r>
              <a:rPr lang="tr-TR" sz="1200" dirty="0"/>
              <a:t> 2006;47:272-7.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200" dirty="0"/>
              <a:t>http://faculty.pasadena.edu/</a:t>
            </a:r>
            <a:r>
              <a:rPr lang="tr-TR" sz="1200" dirty="0" err="1"/>
              <a:t>dkwon</a:t>
            </a:r>
            <a:r>
              <a:rPr lang="tr-TR" sz="1200" dirty="0"/>
              <a:t>/chap%208_files/</a:t>
            </a:r>
            <a:r>
              <a:rPr lang="tr-TR" sz="1200" dirty="0" err="1"/>
              <a:t>textmostly</a:t>
            </a:r>
            <a:r>
              <a:rPr lang="tr-TR" sz="1200" dirty="0"/>
              <a:t>/slide58.html, Erişim tarihi: 04.12.2019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200" dirty="0"/>
              <a:t>http://www.ttb.org.tr/STED/sted0903/siyanur.pdf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1200" dirty="0"/>
              <a:t>Kamal et al., 2011; Sweeney et al., 2011; Bradley et al., 2014</a:t>
            </a:r>
            <a:endParaRPr lang="tr-TR" sz="1200" dirty="0"/>
          </a:p>
          <a:p>
            <a:pPr marL="514350" indent="-514350">
              <a:buFont typeface="+mj-lt"/>
              <a:buAutoNum type="arabicPeriod"/>
            </a:pPr>
            <a:r>
              <a:rPr lang="tr-TR" sz="1200" dirty="0" err="1"/>
              <a:t>Collins</a:t>
            </a:r>
            <a:r>
              <a:rPr lang="tr-TR" sz="1200" dirty="0"/>
              <a:t>, 1996; </a:t>
            </a:r>
            <a:r>
              <a:rPr lang="tr-TR" sz="1200" dirty="0" err="1"/>
              <a:t>Oyston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Williamson</a:t>
            </a:r>
            <a:r>
              <a:rPr lang="tr-TR" sz="1200" dirty="0"/>
              <a:t>, 2013; </a:t>
            </a:r>
            <a:r>
              <a:rPr lang="tr-TR" sz="1200" dirty="0" err="1"/>
              <a:t>Pechous</a:t>
            </a:r>
            <a:r>
              <a:rPr lang="tr-TR" sz="1200" dirty="0"/>
              <a:t> et al., 2016; </a:t>
            </a:r>
            <a:r>
              <a:rPr lang="tr-TR" sz="1200" dirty="0" err="1"/>
              <a:t>Zeppelini</a:t>
            </a:r>
            <a:r>
              <a:rPr lang="tr-TR" sz="1200" dirty="0"/>
              <a:t> et al., 2016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200" dirty="0" err="1"/>
              <a:t>Editorial</a:t>
            </a:r>
            <a:r>
              <a:rPr lang="tr-TR" sz="1200" dirty="0"/>
              <a:t> </a:t>
            </a:r>
            <a:r>
              <a:rPr lang="tr-TR" sz="1200" dirty="0" err="1"/>
              <a:t>Staff</a:t>
            </a:r>
            <a:r>
              <a:rPr lang="tr-TR" sz="1200" dirty="0"/>
              <a:t>: </a:t>
            </a:r>
            <a:r>
              <a:rPr lang="tr-TR" sz="1200" dirty="0" err="1"/>
              <a:t>Botulism</a:t>
            </a:r>
            <a:r>
              <a:rPr lang="tr-TR" sz="1200" dirty="0"/>
              <a:t> (Management/</a:t>
            </a:r>
            <a:r>
              <a:rPr lang="tr-TR" sz="1200" dirty="0" err="1"/>
              <a:t>Treatment</a:t>
            </a:r>
            <a:r>
              <a:rPr lang="tr-TR" sz="1200" dirty="0"/>
              <a:t> Protocol). </a:t>
            </a:r>
            <a:r>
              <a:rPr lang="tr-TR" sz="1200" dirty="0" err="1"/>
              <a:t>In</a:t>
            </a:r>
            <a:r>
              <a:rPr lang="tr-TR" sz="1200" dirty="0"/>
              <a:t>: </a:t>
            </a:r>
            <a:r>
              <a:rPr lang="tr-TR" sz="1200" dirty="0" err="1"/>
              <a:t>Klasco</a:t>
            </a:r>
            <a:r>
              <a:rPr lang="tr-TR" sz="1200" dirty="0"/>
              <a:t> RK (</a:t>
            </a:r>
            <a:r>
              <a:rPr lang="tr-TR" sz="1200" dirty="0" err="1"/>
              <a:t>Ed</a:t>
            </a:r>
            <a:r>
              <a:rPr lang="tr-TR" sz="1200" dirty="0"/>
              <a:t>): POISINDEX® </a:t>
            </a:r>
            <a:r>
              <a:rPr lang="tr-TR" sz="1200" dirty="0" err="1"/>
              <a:t>System</a:t>
            </a:r>
            <a:r>
              <a:rPr lang="tr-TR" sz="1200" dirty="0"/>
              <a:t>. </a:t>
            </a:r>
            <a:r>
              <a:rPr lang="tr-TR" sz="1200" dirty="0" err="1"/>
              <a:t>Thomson</a:t>
            </a:r>
            <a:r>
              <a:rPr lang="tr-TR" sz="1200" dirty="0"/>
              <a:t> </a:t>
            </a:r>
            <a:r>
              <a:rPr lang="tr-TR" sz="1200" dirty="0" err="1"/>
              <a:t>Micromedex,Greenwood</a:t>
            </a:r>
            <a:r>
              <a:rPr lang="tr-TR" sz="1200" dirty="0"/>
              <a:t> </a:t>
            </a:r>
            <a:r>
              <a:rPr lang="tr-TR" sz="1200" dirty="0" err="1"/>
              <a:t>Village,Colorado</a:t>
            </a:r>
            <a:r>
              <a:rPr lang="tr-TR" sz="1200" dirty="0"/>
              <a:t>(</a:t>
            </a:r>
            <a:r>
              <a:rPr lang="tr-TR" sz="1200" dirty="0" err="1"/>
              <a:t>Vol</a:t>
            </a:r>
            <a:r>
              <a:rPr lang="tr-TR" sz="1200" dirty="0"/>
              <a:t> 125, </a:t>
            </a:r>
            <a:r>
              <a:rPr lang="tr-TR" sz="1200" dirty="0" err="1"/>
              <a:t>expires</a:t>
            </a:r>
            <a:r>
              <a:rPr lang="tr-TR" sz="1200" dirty="0"/>
              <a:t> 9/2005).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200" dirty="0"/>
              <a:t>https://www.taek.gov.tr/tr/2016-06-09-00-44-19/156-radyasyon-tehlikesi/1044-iyot-tabletleri.html,  Erişim Tarihi: </a:t>
            </a:r>
            <a:r>
              <a:rPr lang="tr-TR" sz="1200" dirty="0" smtClean="0"/>
              <a:t>05.12.2019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5668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33"/>
            <a:ext cx="12192000" cy="6573816"/>
          </a:xfrm>
        </p:spPr>
      </p:pic>
    </p:spTree>
    <p:extLst>
      <p:ext uri="{BB962C8B-B14F-4D97-AF65-F5344CB8AC3E}">
        <p14:creationId xmlns:p14="http://schemas.microsoft.com/office/powerpoint/2010/main" val="19577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6093" y="1227550"/>
            <a:ext cx="110855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 smtClean="0">
                <a:solidFill>
                  <a:srgbClr val="FF0000"/>
                </a:solidFill>
                <a:latin typeface="Arial Black" pitchFamily="34" charset="0"/>
              </a:rPr>
              <a:t>SİNİR AJANLARI ANTİDOTLARI</a:t>
            </a:r>
            <a:endParaRPr lang="tr-TR" sz="5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55736" y="2592268"/>
            <a:ext cx="50563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tr-TR" sz="3600" b="1" dirty="0" err="1" smtClean="0"/>
              <a:t>Otoenjektör</a:t>
            </a:r>
            <a:r>
              <a:rPr lang="tr-TR" sz="3600" b="1" dirty="0" smtClean="0"/>
              <a:t> </a:t>
            </a:r>
            <a:endParaRPr lang="tr-TR" sz="36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tr-TR" sz="3600" b="1" dirty="0" smtClean="0"/>
              <a:t>Atropin</a:t>
            </a:r>
            <a:endParaRPr lang="tr-TR" sz="36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tr-TR" sz="3600" b="1" dirty="0" err="1" smtClean="0"/>
              <a:t>Pralidoksim</a:t>
            </a:r>
            <a:r>
              <a:rPr lang="tr-TR" sz="3600" b="1" dirty="0"/>
              <a:t> </a:t>
            </a:r>
            <a:r>
              <a:rPr lang="tr-TR" sz="3600" b="1" dirty="0" smtClean="0"/>
              <a:t>(PAM)</a:t>
            </a:r>
            <a:endParaRPr lang="tr-TR" sz="3600" b="1" dirty="0"/>
          </a:p>
          <a:p>
            <a:pPr marL="571500" indent="-571500">
              <a:buFont typeface="Arial" pitchFamily="34" charset="0"/>
              <a:buChar char="•"/>
            </a:pPr>
            <a:r>
              <a:rPr lang="tr-TR" sz="3600" b="1" dirty="0" err="1" smtClean="0"/>
              <a:t>Benzodiazepines</a:t>
            </a:r>
            <a:endParaRPr lang="tr-TR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523" y="2230415"/>
            <a:ext cx="3853841" cy="414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9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872626" y="2067599"/>
            <a:ext cx="68266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tr-TR" sz="3000" dirty="0" smtClean="0"/>
              <a:t>Atropin </a:t>
            </a:r>
            <a:r>
              <a:rPr lang="tr-TR" sz="3000" dirty="0"/>
              <a:t>tedavide kullanılınca </a:t>
            </a:r>
            <a:r>
              <a:rPr lang="tr-TR" sz="3000" dirty="0" err="1"/>
              <a:t>kompetetif</a:t>
            </a:r>
            <a:r>
              <a:rPr lang="tr-TR" sz="3000" dirty="0"/>
              <a:t> olarak </a:t>
            </a:r>
            <a:r>
              <a:rPr lang="tr-TR" sz="3000" dirty="0" err="1"/>
              <a:t>kolinerjik</a:t>
            </a:r>
            <a:r>
              <a:rPr lang="tr-TR" sz="3000" dirty="0"/>
              <a:t> bloke edici ajan olduğu için kimyasal ajan ile yarışa girer.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3000" dirty="0" smtClean="0"/>
              <a:t>Kimyasal </a:t>
            </a:r>
            <a:r>
              <a:rPr lang="tr-TR" sz="3000" dirty="0"/>
              <a:t>ajan etkisini bu sayede bloke eder ancak sürekli etkili olması için her 5 ile 10 dakikada bir Atropin dozu tekrarlanır. </a:t>
            </a:r>
            <a:endParaRPr lang="tr-TR" sz="3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3000" dirty="0" smtClean="0"/>
              <a:t>Atropin </a:t>
            </a:r>
            <a:r>
              <a:rPr lang="tr-TR" sz="3000" dirty="0"/>
              <a:t>tedavisine hava yolu direnci düzelene veya  </a:t>
            </a:r>
            <a:r>
              <a:rPr lang="tr-TR" sz="3000" dirty="0" err="1"/>
              <a:t>sekresyonlar</a:t>
            </a:r>
            <a:r>
              <a:rPr lang="tr-TR" sz="3000" dirty="0"/>
              <a:t> azalana dek devam edilir. </a:t>
            </a:r>
            <a:endParaRPr lang="tr-TR" sz="3000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r="30900"/>
          <a:stretch/>
        </p:blipFill>
        <p:spPr>
          <a:xfrm>
            <a:off x="344465" y="2104373"/>
            <a:ext cx="4315217" cy="4496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Metin kutusu 3"/>
          <p:cNvSpPr txBox="1"/>
          <p:nvPr/>
        </p:nvSpPr>
        <p:spPr>
          <a:xfrm>
            <a:off x="344465" y="1014608"/>
            <a:ext cx="683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ATROPİN</a:t>
            </a:r>
          </a:p>
          <a:p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5966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51351" y="1152394"/>
            <a:ext cx="11010381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ATROPİN</a:t>
            </a:r>
          </a:p>
          <a:p>
            <a:pPr marL="285750" indent="-285750">
              <a:buFont typeface="Arial" pitchFamily="34" charset="0"/>
              <a:buChar char="•"/>
            </a:pPr>
            <a:endParaRPr lang="tr-TR" sz="25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2800" dirty="0" smtClean="0"/>
              <a:t>Atropin </a:t>
            </a:r>
            <a:r>
              <a:rPr lang="tr-TR" sz="2800" dirty="0"/>
              <a:t>uygulamaları sırasında, özellikle </a:t>
            </a:r>
            <a:r>
              <a:rPr lang="tr-TR" sz="2800" dirty="0" smtClean="0"/>
              <a:t> IV  kullanımda</a:t>
            </a:r>
            <a:r>
              <a:rPr lang="tr-TR" sz="2800" dirty="0"/>
              <a:t>, atropin zehirlenmelerine karşı dikkatli olunmalıdır. </a:t>
            </a:r>
            <a:endParaRPr lang="tr-TR" sz="2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2800" dirty="0" smtClean="0"/>
              <a:t>Zehirlenme </a:t>
            </a:r>
            <a:r>
              <a:rPr lang="tr-TR" sz="2800" dirty="0"/>
              <a:t>belirtileri santral ve </a:t>
            </a:r>
            <a:r>
              <a:rPr lang="tr-TR" sz="2800" dirty="0" err="1"/>
              <a:t>periferik</a:t>
            </a:r>
            <a:r>
              <a:rPr lang="tr-TR" sz="2800" dirty="0"/>
              <a:t> sinirlere kombine etki ile oluşur. Santral etki </a:t>
            </a:r>
            <a:r>
              <a:rPr lang="tr-TR" sz="2800" dirty="0" err="1"/>
              <a:t>öfori</a:t>
            </a:r>
            <a:r>
              <a:rPr lang="tr-TR" sz="2800" dirty="0"/>
              <a:t>, halüsinasyonlar, </a:t>
            </a:r>
            <a:r>
              <a:rPr lang="tr-TR" sz="2800" dirty="0" err="1"/>
              <a:t>anksiyete</a:t>
            </a:r>
            <a:r>
              <a:rPr lang="tr-TR" sz="2800" dirty="0"/>
              <a:t>, huzursuzluk, </a:t>
            </a:r>
            <a:r>
              <a:rPr lang="tr-TR" sz="2800" dirty="0" err="1"/>
              <a:t>eksitasyon</a:t>
            </a:r>
            <a:r>
              <a:rPr lang="tr-TR" sz="2800" dirty="0"/>
              <a:t> ve </a:t>
            </a:r>
            <a:r>
              <a:rPr lang="tr-TR" sz="2800" dirty="0" err="1"/>
              <a:t>deliriumdur</a:t>
            </a:r>
            <a:r>
              <a:rPr lang="tr-TR" sz="2800" dirty="0"/>
              <a:t>. </a:t>
            </a:r>
            <a:endParaRPr lang="tr-TR" sz="2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2800" dirty="0" smtClean="0"/>
              <a:t>Ağır </a:t>
            </a:r>
            <a:r>
              <a:rPr lang="tr-TR" sz="2800" dirty="0"/>
              <a:t>vakalarda ise koma ve solunum depresyonuna neden olabilir. </a:t>
            </a:r>
            <a:endParaRPr lang="tr-TR" sz="2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2800" dirty="0" err="1" smtClean="0"/>
              <a:t>Periferik</a:t>
            </a:r>
            <a:r>
              <a:rPr lang="tr-TR" sz="2800" dirty="0" smtClean="0"/>
              <a:t> </a:t>
            </a:r>
            <a:r>
              <a:rPr lang="tr-TR" sz="2800" dirty="0"/>
              <a:t>etkiler ise; hızlı nabız, kuru ağız ve boğaz, kuru sıcak cilttir. </a:t>
            </a:r>
            <a:r>
              <a:rPr lang="tr-TR" sz="2800" dirty="0" err="1"/>
              <a:t>Üriner</a:t>
            </a:r>
            <a:r>
              <a:rPr lang="tr-TR" sz="2800" dirty="0"/>
              <a:t> </a:t>
            </a:r>
            <a:r>
              <a:rPr lang="tr-TR" sz="2800" dirty="0" err="1"/>
              <a:t>retansiyon</a:t>
            </a:r>
            <a:r>
              <a:rPr lang="tr-TR" sz="2800" dirty="0"/>
              <a:t> için gerekirse sonda </a:t>
            </a:r>
            <a:r>
              <a:rPr lang="tr-TR" sz="2800" dirty="0" smtClean="0"/>
              <a:t>takılmalıdır.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2800" dirty="0" smtClean="0"/>
              <a:t>Atropinin </a:t>
            </a:r>
            <a:r>
              <a:rPr lang="tr-TR" sz="2800" dirty="0"/>
              <a:t>antidotu </a:t>
            </a:r>
            <a:r>
              <a:rPr lang="tr-TR" sz="2800" dirty="0" err="1"/>
              <a:t>fizostigmindir</a:t>
            </a:r>
            <a:r>
              <a:rPr lang="tr-TR" sz="2800" dirty="0"/>
              <a:t> ve 3x1/2 tablet verilir.</a:t>
            </a:r>
            <a:r>
              <a:rPr lang="tr-TR" sz="2500" dirty="0" smtClean="0"/>
              <a:t> </a:t>
            </a:r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3889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2274" y="1321434"/>
            <a:ext cx="1065547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PRALİDOKSİM (PAM)</a:t>
            </a:r>
          </a:p>
          <a:p>
            <a:endParaRPr lang="tr-TR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/>
          <a:stretch/>
        </p:blipFill>
        <p:spPr>
          <a:xfrm>
            <a:off x="7252570" y="1412205"/>
            <a:ext cx="4751147" cy="5151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Metin kutusu 3"/>
          <p:cNvSpPr txBox="1"/>
          <p:nvPr/>
        </p:nvSpPr>
        <p:spPr>
          <a:xfrm>
            <a:off x="187890" y="2192055"/>
            <a:ext cx="7064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400" dirty="0"/>
              <a:t>PAM ise  </a:t>
            </a:r>
            <a:r>
              <a:rPr lang="tr-TR" sz="2400" dirty="0" err="1"/>
              <a:t>AChE</a:t>
            </a:r>
            <a:r>
              <a:rPr lang="tr-TR" sz="2400" dirty="0"/>
              <a:t> enzimini tekrar aktive eden bir ilaçtır.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 err="1"/>
              <a:t>İntramuskuler</a:t>
            </a:r>
            <a:r>
              <a:rPr lang="tr-TR" sz="2400" dirty="0"/>
              <a:t> veya </a:t>
            </a:r>
            <a:r>
              <a:rPr lang="tr-TR" sz="2400" dirty="0" err="1"/>
              <a:t>intravenöz</a:t>
            </a:r>
            <a:r>
              <a:rPr lang="tr-TR" sz="2400" dirty="0"/>
              <a:t> yoldan  verilebilir.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/>
              <a:t>Özellikle </a:t>
            </a:r>
            <a:r>
              <a:rPr lang="tr-TR" sz="2400" dirty="0" err="1"/>
              <a:t>kolinerjik</a:t>
            </a:r>
            <a:r>
              <a:rPr lang="tr-TR" sz="2400" dirty="0"/>
              <a:t> </a:t>
            </a:r>
            <a:r>
              <a:rPr lang="tr-TR" sz="2400" dirty="0" err="1"/>
              <a:t>nikotinik</a:t>
            </a:r>
            <a:r>
              <a:rPr lang="tr-TR" sz="2400" dirty="0"/>
              <a:t> reseptörler üzerinden etkisini gösterir ve </a:t>
            </a:r>
            <a:r>
              <a:rPr lang="tr-TR" sz="2400" dirty="0" err="1"/>
              <a:t>muskarinik</a:t>
            </a:r>
            <a:r>
              <a:rPr lang="tr-TR" sz="2400" dirty="0"/>
              <a:t> etkisi azdır. 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 err="1"/>
              <a:t>Oksim</a:t>
            </a:r>
            <a:r>
              <a:rPr lang="tr-TR" sz="2400" dirty="0"/>
              <a:t> </a:t>
            </a:r>
            <a:r>
              <a:rPr lang="tr-TR" sz="2400" dirty="0" err="1"/>
              <a:t>organofosfat</a:t>
            </a:r>
            <a:r>
              <a:rPr lang="tr-TR" sz="2400" dirty="0"/>
              <a:t> ile birleşerek kompleks halde idrardan atılır.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/>
              <a:t>Ancak PAM’ </a:t>
            </a:r>
            <a:r>
              <a:rPr lang="tr-TR" sz="2400" dirty="0" err="1"/>
              <a:t>ın</a:t>
            </a:r>
            <a:r>
              <a:rPr lang="tr-TR" sz="2400" dirty="0"/>
              <a:t> kompleks oluşturma etkisi zaman içinde azalır ve etkisi de zayıflar.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/>
              <a:t>PAM mümkün olduğu kadar çabuk ve birkaç saat içinde başlanmazsa etkili olmaz. </a:t>
            </a:r>
          </a:p>
        </p:txBody>
      </p:sp>
    </p:spTree>
    <p:extLst>
      <p:ext uri="{BB962C8B-B14F-4D97-AF65-F5344CB8AC3E}">
        <p14:creationId xmlns:p14="http://schemas.microsoft.com/office/powerpoint/2010/main" val="8546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2274" y="1321434"/>
            <a:ext cx="1065547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BENZODİAZEPİNLER</a:t>
            </a:r>
          </a:p>
          <a:p>
            <a:endParaRPr lang="tr-TR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sz="2800" dirty="0"/>
              <a:t>Ciddi </a:t>
            </a:r>
            <a:r>
              <a:rPr lang="tr-TR" sz="2800" dirty="0" err="1"/>
              <a:t>maruziyet</a:t>
            </a:r>
            <a:r>
              <a:rPr lang="tr-TR" sz="2800" dirty="0"/>
              <a:t> durumunda  </a:t>
            </a:r>
            <a:r>
              <a:rPr lang="tr-TR" sz="2800" dirty="0" err="1"/>
              <a:t>Diazepam</a:t>
            </a:r>
            <a:r>
              <a:rPr lang="tr-TR" sz="2800" dirty="0"/>
              <a:t> veya </a:t>
            </a:r>
            <a:r>
              <a:rPr lang="tr-TR" sz="2800" dirty="0" err="1"/>
              <a:t>Midazolam</a:t>
            </a:r>
            <a:r>
              <a:rPr lang="tr-TR" sz="2800" dirty="0"/>
              <a:t> veya </a:t>
            </a:r>
            <a:r>
              <a:rPr lang="tr-TR" sz="2800" dirty="0" err="1"/>
              <a:t>Propofol</a:t>
            </a:r>
            <a:r>
              <a:rPr lang="tr-TR" sz="2800" dirty="0"/>
              <a:t>  uygulanarak nöbet etkisi kontrol edilmelidir. </a:t>
            </a:r>
            <a:endParaRPr lang="tr-TR" sz="2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sz="2800" dirty="0" smtClean="0"/>
              <a:t>Özellikle </a:t>
            </a:r>
            <a:r>
              <a:rPr lang="tr-TR" sz="2800" dirty="0" err="1"/>
              <a:t>benzodiyazepin</a:t>
            </a:r>
            <a:r>
              <a:rPr lang="tr-TR" sz="2800" dirty="0"/>
              <a:t> grubundan </a:t>
            </a:r>
            <a:r>
              <a:rPr lang="tr-TR" sz="2800" dirty="0" err="1"/>
              <a:t>Diazepam</a:t>
            </a:r>
            <a:r>
              <a:rPr lang="tr-TR" sz="2800" dirty="0"/>
              <a:t> verilmesi ve yaş gruplarına göre dozları belirlenmiştir. </a:t>
            </a:r>
            <a:endParaRPr lang="tr-TR" sz="2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sz="2800" dirty="0" err="1" smtClean="0"/>
              <a:t>ACh</a:t>
            </a:r>
            <a:r>
              <a:rPr lang="tr-TR" sz="2800" dirty="0" smtClean="0"/>
              <a:t> </a:t>
            </a:r>
            <a:r>
              <a:rPr lang="tr-TR" sz="2800" dirty="0"/>
              <a:t>birikimine bağlı SSS de aşırı uyarılma sonucu ortaya çıkan nöbetler zorlukla kontrol alınırlar. Bu hastalarda nöbet </a:t>
            </a:r>
            <a:r>
              <a:rPr lang="tr-TR" sz="2800" dirty="0" smtClean="0"/>
              <a:t>kontrolü </a:t>
            </a:r>
            <a:r>
              <a:rPr lang="tr-TR" sz="2800" dirty="0"/>
              <a:t>için  erken </a:t>
            </a:r>
            <a:r>
              <a:rPr lang="tr-TR" sz="2800" dirty="0" err="1"/>
              <a:t>entübasyon</a:t>
            </a:r>
            <a:r>
              <a:rPr lang="tr-TR" sz="2800" dirty="0"/>
              <a:t> ile Genel Anestezi ve Mekanik </a:t>
            </a:r>
            <a:r>
              <a:rPr lang="tr-TR" sz="2800" dirty="0" err="1"/>
              <a:t>ventilasyon</a:t>
            </a:r>
            <a:r>
              <a:rPr lang="tr-TR" sz="2800" dirty="0"/>
              <a:t> desteği yapılmalıdır. </a:t>
            </a:r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40532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2274" y="1321434"/>
            <a:ext cx="1065547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3500" b="1" dirty="0">
                <a:solidFill>
                  <a:srgbClr val="FF0000"/>
                </a:solidFill>
              </a:rPr>
              <a:t> Hastaları </a:t>
            </a:r>
            <a:r>
              <a:rPr lang="tr-TR" sz="3500" b="1" dirty="0" err="1">
                <a:solidFill>
                  <a:srgbClr val="FF0000"/>
                </a:solidFill>
              </a:rPr>
              <a:t>entübe</a:t>
            </a:r>
            <a:r>
              <a:rPr lang="tr-TR" sz="3500" b="1" dirty="0">
                <a:solidFill>
                  <a:srgbClr val="FF0000"/>
                </a:solidFill>
              </a:rPr>
              <a:t> ederken özellikle </a:t>
            </a:r>
            <a:r>
              <a:rPr lang="tr-TR" sz="3500" b="1" dirty="0" err="1" smtClean="0">
                <a:solidFill>
                  <a:srgbClr val="FF0000"/>
                </a:solidFill>
              </a:rPr>
              <a:t>süksinilkolin</a:t>
            </a:r>
            <a:r>
              <a:rPr lang="tr-TR" sz="3500" b="1" dirty="0" smtClean="0">
                <a:solidFill>
                  <a:srgbClr val="FF0000"/>
                </a:solidFill>
              </a:rPr>
              <a:t> </a:t>
            </a:r>
            <a:r>
              <a:rPr lang="tr-TR" sz="3500" b="1" dirty="0">
                <a:solidFill>
                  <a:srgbClr val="FF0000"/>
                </a:solidFill>
              </a:rPr>
              <a:t>kullanımından </a:t>
            </a:r>
            <a:r>
              <a:rPr lang="tr-TR" sz="3500" b="1" dirty="0" err="1">
                <a:solidFill>
                  <a:srgbClr val="FF0000"/>
                </a:solidFill>
              </a:rPr>
              <a:t>depolarizan</a:t>
            </a:r>
            <a:r>
              <a:rPr lang="tr-TR" sz="3500" b="1" dirty="0">
                <a:solidFill>
                  <a:srgbClr val="FF0000"/>
                </a:solidFill>
              </a:rPr>
              <a:t> ajan olduğu için kaçınmak gerekir. </a:t>
            </a:r>
            <a:endParaRPr lang="tr-TR" sz="35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2274" y="1321434"/>
            <a:ext cx="1065547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KORUYUCU TEDBİRLER</a:t>
            </a:r>
          </a:p>
          <a:p>
            <a:endParaRPr lang="tr-TR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 smtClean="0"/>
              <a:t>Saldırının </a:t>
            </a:r>
            <a:r>
              <a:rPr lang="tr-TR" sz="2800" dirty="0"/>
              <a:t>yapılacağı kesin ise her 8 saatte bir koruyucu olarak </a:t>
            </a:r>
            <a:r>
              <a:rPr lang="tr-TR" sz="2800" dirty="0" err="1" smtClean="0"/>
              <a:t>pridostigmin</a:t>
            </a:r>
            <a:r>
              <a:rPr lang="tr-TR" sz="2800" dirty="0" smtClean="0"/>
              <a:t> bromür </a:t>
            </a:r>
            <a:r>
              <a:rPr lang="tr-TR" sz="2800" dirty="0"/>
              <a:t>tablet (30 mg.) alınmalıdır.</a:t>
            </a:r>
          </a:p>
        </p:txBody>
      </p:sp>
    </p:spTree>
    <p:extLst>
      <p:ext uri="{BB962C8B-B14F-4D97-AF65-F5344CB8AC3E}">
        <p14:creationId xmlns:p14="http://schemas.microsoft.com/office/powerpoint/2010/main" val="29741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C8FD3CB2DFA3AD4FBB6D49AAB3E732C0" ma:contentTypeVersion="1" ma:contentTypeDescription="Yeni belge oluşturun." ma:contentTypeScope="" ma:versionID="de1e64908fed099c7a2327af0377b0a3">
  <xsd:schema xmlns:xsd="http://www.w3.org/2001/XMLSchema" xmlns:xs="http://www.w3.org/2001/XMLSchema" xmlns:p="http://schemas.microsoft.com/office/2006/metadata/properties" xmlns:ns2="5a22f8c9-4b5b-4a99-add7-18cac56d59e1" targetNamespace="http://schemas.microsoft.com/office/2006/metadata/properties" ma:root="true" ma:fieldsID="a22c29fde6cd834d672d61e4be96659c" ns2:_="">
    <xsd:import namespace="5a22f8c9-4b5b-4a99-add7-18cac56d59e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2f8c9-4b5b-4a99-add7-18cac56d59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151F33-BEB3-4107-8F1E-980627818B62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5a22f8c9-4b5b-4a99-add7-18cac56d59e1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78345E-4B51-4E5A-B816-5BC5A01FF9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22f8c9-4b5b-4a99-add7-18cac56d59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4848F0-E28B-47D5-B4EB-A30BEBC6A2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4822</TotalTime>
  <Words>1454</Words>
  <Application>Microsoft Office PowerPoint</Application>
  <PresentationFormat>Özel</PresentationFormat>
  <Paragraphs>239</Paragraphs>
  <Slides>27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Office Teması</vt:lpstr>
      <vt:lpstr>         KBRN AJANLARI ANTİDOTLARI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BİYOLOJİK AJANLARDA KULLANILABİLECEK İLAÇLAR</vt:lpstr>
      <vt:lpstr>BOTULİZM</vt:lpstr>
      <vt:lpstr>İYOT TABLETLERİ</vt:lpstr>
      <vt:lpstr>PowerPoint Sunusu</vt:lpstr>
      <vt:lpstr>Tablo 3: Radyoaktif maddeler ve antidotları</vt:lpstr>
      <vt:lpstr>DİĞER İLAÇLAR</vt:lpstr>
      <vt:lpstr>KBRN İLAÇ VE ANTİDOT LİSTESİ (25 KBRN YARALISI İÇİN) (Gaziantep Koordinatörü Ertuğrul Kılıç tarafından hazırlanmıştır)</vt:lpstr>
      <vt:lpstr>KAYNAKLAR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 Daire Başkanlığı</dc:title>
  <dc:creator>Caner Niyazi OKU</dc:creator>
  <cp:lastModifiedBy>sulo</cp:lastModifiedBy>
  <cp:revision>156</cp:revision>
  <dcterms:created xsi:type="dcterms:W3CDTF">2019-10-03T08:39:33Z</dcterms:created>
  <dcterms:modified xsi:type="dcterms:W3CDTF">2019-12-08T20:41:40Z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0x010100C8FD3CB2DFA3AD4FBB6D49AAB3E732C0</vt:lpwstr>
  </property>
</Properties>
</file>