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8.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notesMasterIdLst>
    <p:notesMasterId r:id="rId26"/>
  </p:notesMasterIdLst>
  <p:sldIdLst>
    <p:sldId id="475" r:id="rId3"/>
    <p:sldId id="476" r:id="rId4"/>
    <p:sldId id="457" r:id="rId5"/>
    <p:sldId id="456" r:id="rId6"/>
    <p:sldId id="459" r:id="rId7"/>
    <p:sldId id="450" r:id="rId8"/>
    <p:sldId id="452" r:id="rId9"/>
    <p:sldId id="462" r:id="rId10"/>
    <p:sldId id="464" r:id="rId11"/>
    <p:sldId id="460" r:id="rId12"/>
    <p:sldId id="442" r:id="rId13"/>
    <p:sldId id="444" r:id="rId14"/>
    <p:sldId id="445" r:id="rId15"/>
    <p:sldId id="471" r:id="rId16"/>
    <p:sldId id="472" r:id="rId17"/>
    <p:sldId id="469" r:id="rId18"/>
    <p:sldId id="470" r:id="rId19"/>
    <p:sldId id="465" r:id="rId20"/>
    <p:sldId id="466" r:id="rId21"/>
    <p:sldId id="467" r:id="rId22"/>
    <p:sldId id="468" r:id="rId23"/>
    <p:sldId id="473" r:id="rId24"/>
    <p:sldId id="474"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edi" initials="a" lastIdx="1" clrIdx="0">
    <p:extLst>
      <p:ext uri="{19B8F6BF-5375-455C-9EA6-DF929625EA0E}">
        <p15:presenceInfo xmlns:p15="http://schemas.microsoft.com/office/powerpoint/2012/main" userId="ahmed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6B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E171933-4619-4E11-9A3F-F7608DF75F80}" styleName="Orta Stil 1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660"/>
  </p:normalViewPr>
  <p:slideViewPr>
    <p:cSldViewPr>
      <p:cViewPr varScale="1">
        <p:scale>
          <a:sx n="74" d="100"/>
          <a:sy n="74" d="100"/>
        </p:scale>
        <p:origin x="12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
          <c:w val="1"/>
          <c:h val="0.96483951277187252"/>
        </c:manualLayout>
      </c:layout>
      <c:doughnutChart>
        <c:varyColors val="1"/>
        <c:ser>
          <c:idx val="0"/>
          <c:order val="0"/>
          <c:tx>
            <c:strRef>
              <c:f>Sheet1!$B$1</c:f>
              <c:strCache>
                <c:ptCount val="1"/>
                <c:pt idx="0">
                  <c:v>Açılan Kapasite Oranı
</c:v>
                </c:pt>
              </c:strCache>
            </c:strRef>
          </c:tx>
          <c:dPt>
            <c:idx val="0"/>
            <c:bubble3D val="0"/>
            <c:spPr>
              <a:solidFill>
                <a:schemeClr val="accent1"/>
              </a:solidFill>
            </c:spPr>
            <c:extLst xmlns:c16r2="http://schemas.microsoft.com/office/drawing/2015/06/chart">
              <c:ext xmlns:c16="http://schemas.microsoft.com/office/drawing/2014/chart" uri="{C3380CC4-5D6E-409C-BE32-E72D297353CC}">
                <c16:uniqueId val="{00000001-3B0E-4F0D-B368-09C0C319F798}"/>
              </c:ext>
            </c:extLst>
          </c:dPt>
          <c:dPt>
            <c:idx val="1"/>
            <c:bubble3D val="0"/>
            <c:spPr>
              <a:solidFill>
                <a:schemeClr val="bg1">
                  <a:lumMod val="85000"/>
                </a:schemeClr>
              </a:solidFill>
            </c:spPr>
            <c:extLst xmlns:c16r2="http://schemas.microsoft.com/office/drawing/2015/06/chart">
              <c:ext xmlns:c16="http://schemas.microsoft.com/office/drawing/2014/chart" uri="{C3380CC4-5D6E-409C-BE32-E72D297353CC}">
                <c16:uniqueId val="{00000003-3B0E-4F0D-B368-09C0C319F798}"/>
              </c:ext>
            </c:extLst>
          </c:dPt>
          <c:cat>
            <c:strRef>
              <c:f>Sheet1!$A$2:$A$3</c:f>
              <c:strCache>
                <c:ptCount val="2"/>
                <c:pt idx="0">
                  <c:v>colored</c:v>
                </c:pt>
                <c:pt idx="1">
                  <c:v>blank</c:v>
                </c:pt>
              </c:strCache>
            </c:strRef>
          </c:cat>
          <c:val>
            <c:numRef>
              <c:f>Sheet1!$B$2:$B$3</c:f>
              <c:numCache>
                <c:formatCode>General</c:formatCode>
                <c:ptCount val="2"/>
                <c:pt idx="0">
                  <c:v>71</c:v>
                </c:pt>
                <c:pt idx="1">
                  <c:v>29</c:v>
                </c:pt>
              </c:numCache>
            </c:numRef>
          </c:val>
          <c:extLst xmlns:c16r2="http://schemas.microsoft.com/office/drawing/2015/06/chart">
            <c:ext xmlns:c16="http://schemas.microsoft.com/office/drawing/2014/chart" uri="{C3380CC4-5D6E-409C-BE32-E72D297353CC}">
              <c16:uniqueId val="{00000004-3B0E-4F0D-B368-09C0C319F798}"/>
            </c:ext>
          </c:extLst>
        </c:ser>
        <c:dLbls>
          <c:showLegendKey val="0"/>
          <c:showVal val="0"/>
          <c:showCatName val="0"/>
          <c:showSerName val="0"/>
          <c:showPercent val="0"/>
          <c:showBubbleSize val="0"/>
          <c:showLeaderLines val="1"/>
        </c:dLbls>
        <c:firstSliceAng val="0"/>
        <c:holeSize val="75"/>
      </c:doughnutChart>
    </c:plotArea>
    <c:plotVisOnly val="1"/>
    <c:dispBlanksAs val="gap"/>
    <c:showDLblsOverMax val="0"/>
  </c:chart>
  <c:txPr>
    <a:bodyPr/>
    <a:lstStyle/>
    <a:p>
      <a:pPr>
        <a:defRPr sz="1800"/>
      </a:pPr>
      <a:endParaRPr lang="tr-T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
          <c:w val="1"/>
          <c:h val="0.96483951277187252"/>
        </c:manualLayout>
      </c:layout>
      <c:doughnutChart>
        <c:varyColors val="1"/>
        <c:ser>
          <c:idx val="0"/>
          <c:order val="0"/>
          <c:tx>
            <c:strRef>
              <c:f>Sheet1!$B$1</c:f>
              <c:strCache>
                <c:ptCount val="1"/>
                <c:pt idx="0">
                  <c:v>%</c:v>
                </c:pt>
              </c:strCache>
            </c:strRef>
          </c:tx>
          <c:dPt>
            <c:idx val="0"/>
            <c:bubble3D val="0"/>
            <c:spPr>
              <a:solidFill>
                <a:schemeClr val="accent1">
                  <a:lumMod val="60000"/>
                  <a:lumOff val="40000"/>
                </a:schemeClr>
              </a:solidFill>
            </c:spPr>
            <c:extLst xmlns:c16r2="http://schemas.microsoft.com/office/drawing/2015/06/chart">
              <c:ext xmlns:c16="http://schemas.microsoft.com/office/drawing/2014/chart" uri="{C3380CC4-5D6E-409C-BE32-E72D297353CC}">
                <c16:uniqueId val="{00000001-66C1-4891-B523-71DB551A5B0A}"/>
              </c:ext>
            </c:extLst>
          </c:dPt>
          <c:dPt>
            <c:idx val="1"/>
            <c:bubble3D val="0"/>
            <c:spPr>
              <a:solidFill>
                <a:schemeClr val="bg1">
                  <a:lumMod val="85000"/>
                </a:schemeClr>
              </a:solidFill>
            </c:spPr>
            <c:extLst xmlns:c16r2="http://schemas.microsoft.com/office/drawing/2015/06/chart">
              <c:ext xmlns:c16="http://schemas.microsoft.com/office/drawing/2014/chart" uri="{C3380CC4-5D6E-409C-BE32-E72D297353CC}">
                <c16:uniqueId val="{00000003-66C1-4891-B523-71DB551A5B0A}"/>
              </c:ext>
            </c:extLst>
          </c:dPt>
          <c:cat>
            <c:strRef>
              <c:f>Sheet1!$A$2:$A$3</c:f>
              <c:strCache>
                <c:ptCount val="2"/>
                <c:pt idx="0">
                  <c:v>colored</c:v>
                </c:pt>
                <c:pt idx="1">
                  <c:v>blank</c:v>
                </c:pt>
              </c:strCache>
            </c:strRef>
          </c:cat>
          <c:val>
            <c:numRef>
              <c:f>Sheet1!$B$2:$B$3</c:f>
              <c:numCache>
                <c:formatCode>General</c:formatCode>
                <c:ptCount val="2"/>
                <c:pt idx="0">
                  <c:v>20</c:v>
                </c:pt>
                <c:pt idx="1">
                  <c:v>80</c:v>
                </c:pt>
              </c:numCache>
            </c:numRef>
          </c:val>
          <c:extLst xmlns:c16r2="http://schemas.microsoft.com/office/drawing/2015/06/chart">
            <c:ext xmlns:c16="http://schemas.microsoft.com/office/drawing/2014/chart" uri="{C3380CC4-5D6E-409C-BE32-E72D297353CC}">
              <c16:uniqueId val="{00000004-66C1-4891-B523-71DB551A5B0A}"/>
            </c:ext>
          </c:extLst>
        </c:ser>
        <c:dLbls>
          <c:showLegendKey val="0"/>
          <c:showVal val="0"/>
          <c:showCatName val="0"/>
          <c:showSerName val="0"/>
          <c:showPercent val="0"/>
          <c:showBubbleSize val="0"/>
          <c:showLeaderLines val="1"/>
        </c:dLbls>
        <c:firstSliceAng val="0"/>
        <c:holeSize val="75"/>
      </c:doughnutChart>
    </c:plotArea>
    <c:plotVisOnly val="1"/>
    <c:dispBlanksAs val="gap"/>
    <c:showDLblsOverMax val="0"/>
  </c:chart>
  <c:txPr>
    <a:bodyPr/>
    <a:lstStyle/>
    <a:p>
      <a:pPr>
        <a:defRPr sz="1800"/>
      </a:pPr>
      <a:endParaRPr lang="tr-T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
          <c:w val="1"/>
          <c:h val="0.96483951277187252"/>
        </c:manualLayout>
      </c:layout>
      <c:doughnutChart>
        <c:varyColors val="1"/>
        <c:ser>
          <c:idx val="0"/>
          <c:order val="0"/>
          <c:tx>
            <c:strRef>
              <c:f>Sheet1!$B$1</c:f>
              <c:strCache>
                <c:ptCount val="1"/>
                <c:pt idx="0">
                  <c:v>%</c:v>
                </c:pt>
              </c:strCache>
            </c:strRef>
          </c:tx>
          <c:dPt>
            <c:idx val="0"/>
            <c:bubble3D val="0"/>
            <c:spPr>
              <a:solidFill>
                <a:srgbClr val="00B0F0"/>
              </a:solidFill>
            </c:spPr>
            <c:extLst xmlns:c16r2="http://schemas.microsoft.com/office/drawing/2015/06/chart">
              <c:ext xmlns:c16="http://schemas.microsoft.com/office/drawing/2014/chart" uri="{C3380CC4-5D6E-409C-BE32-E72D297353CC}">
                <c16:uniqueId val="{00000001-29C7-4F39-8853-BAF896382555}"/>
              </c:ext>
            </c:extLst>
          </c:dPt>
          <c:dPt>
            <c:idx val="1"/>
            <c:bubble3D val="0"/>
            <c:spPr>
              <a:solidFill>
                <a:schemeClr val="bg1">
                  <a:lumMod val="85000"/>
                </a:schemeClr>
              </a:solidFill>
            </c:spPr>
            <c:extLst xmlns:c16r2="http://schemas.microsoft.com/office/drawing/2015/06/chart">
              <c:ext xmlns:c16="http://schemas.microsoft.com/office/drawing/2014/chart" uri="{C3380CC4-5D6E-409C-BE32-E72D297353CC}">
                <c16:uniqueId val="{00000003-29C7-4F39-8853-BAF896382555}"/>
              </c:ext>
            </c:extLst>
          </c:dPt>
          <c:cat>
            <c:strRef>
              <c:f>Sheet1!$A$2:$A$3</c:f>
              <c:strCache>
                <c:ptCount val="2"/>
                <c:pt idx="0">
                  <c:v>colored</c:v>
                </c:pt>
                <c:pt idx="1">
                  <c:v>blank</c:v>
                </c:pt>
              </c:strCache>
            </c:strRef>
          </c:cat>
          <c:val>
            <c:numRef>
              <c:f>Sheet1!$B$2:$B$3</c:f>
              <c:numCache>
                <c:formatCode>General</c:formatCode>
                <c:ptCount val="2"/>
                <c:pt idx="0">
                  <c:v>41</c:v>
                </c:pt>
                <c:pt idx="1">
                  <c:v>59</c:v>
                </c:pt>
              </c:numCache>
            </c:numRef>
          </c:val>
          <c:extLst xmlns:c16r2="http://schemas.microsoft.com/office/drawing/2015/06/chart">
            <c:ext xmlns:c16="http://schemas.microsoft.com/office/drawing/2014/chart" uri="{C3380CC4-5D6E-409C-BE32-E72D297353CC}">
              <c16:uniqueId val="{00000004-29C7-4F39-8853-BAF896382555}"/>
            </c:ext>
          </c:extLst>
        </c:ser>
        <c:dLbls>
          <c:showLegendKey val="0"/>
          <c:showVal val="0"/>
          <c:showCatName val="0"/>
          <c:showSerName val="0"/>
          <c:showPercent val="0"/>
          <c:showBubbleSize val="0"/>
          <c:showLeaderLines val="1"/>
        </c:dLbls>
        <c:firstSliceAng val="0"/>
        <c:holeSize val="75"/>
      </c:doughnutChart>
    </c:plotArea>
    <c:plotVisOnly val="1"/>
    <c:dispBlanksAs val="gap"/>
    <c:showDLblsOverMax val="0"/>
  </c:chart>
  <c:txPr>
    <a:bodyPr/>
    <a:lstStyle/>
    <a:p>
      <a:pPr>
        <a:defRPr sz="1800"/>
      </a:pPr>
      <a:endParaRPr lang="tr-T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
          <c:w val="1"/>
          <c:h val="0.96483951277187252"/>
        </c:manualLayout>
      </c:layout>
      <c:doughnutChart>
        <c:varyColors val="1"/>
        <c:ser>
          <c:idx val="0"/>
          <c:order val="0"/>
          <c:tx>
            <c:strRef>
              <c:f>Sheet1!$B$1</c:f>
              <c:strCache>
                <c:ptCount val="1"/>
                <c:pt idx="0">
                  <c:v>Açılan Kapasite Oranı
</c:v>
                </c:pt>
              </c:strCache>
            </c:strRef>
          </c:tx>
          <c:dPt>
            <c:idx val="0"/>
            <c:bubble3D val="0"/>
            <c:spPr>
              <a:solidFill>
                <a:schemeClr val="accent5">
                  <a:lumMod val="60000"/>
                  <a:lumOff val="40000"/>
                </a:schemeClr>
              </a:solidFill>
            </c:spPr>
            <c:extLst xmlns:c16r2="http://schemas.microsoft.com/office/drawing/2015/06/chart">
              <c:ext xmlns:c16="http://schemas.microsoft.com/office/drawing/2014/chart" uri="{C3380CC4-5D6E-409C-BE32-E72D297353CC}">
                <c16:uniqueId val="{00000001-3B0E-4F0D-B368-09C0C319F798}"/>
              </c:ext>
            </c:extLst>
          </c:dPt>
          <c:dPt>
            <c:idx val="1"/>
            <c:bubble3D val="0"/>
            <c:spPr>
              <a:solidFill>
                <a:schemeClr val="bg1">
                  <a:lumMod val="85000"/>
                </a:schemeClr>
              </a:solidFill>
            </c:spPr>
            <c:extLst xmlns:c16r2="http://schemas.microsoft.com/office/drawing/2015/06/chart">
              <c:ext xmlns:c16="http://schemas.microsoft.com/office/drawing/2014/chart" uri="{C3380CC4-5D6E-409C-BE32-E72D297353CC}">
                <c16:uniqueId val="{00000003-3B0E-4F0D-B368-09C0C319F798}"/>
              </c:ext>
            </c:extLst>
          </c:dPt>
          <c:cat>
            <c:strRef>
              <c:f>Sheet1!$A$2:$A$3</c:f>
              <c:strCache>
                <c:ptCount val="2"/>
                <c:pt idx="0">
                  <c:v>colored</c:v>
                </c:pt>
                <c:pt idx="1">
                  <c:v>blank</c:v>
                </c:pt>
              </c:strCache>
            </c:strRef>
          </c:cat>
          <c:val>
            <c:numRef>
              <c:f>Sheet1!$B$2:$B$3</c:f>
              <c:numCache>
                <c:formatCode>General</c:formatCode>
                <c:ptCount val="2"/>
                <c:pt idx="0">
                  <c:v>73</c:v>
                </c:pt>
                <c:pt idx="1">
                  <c:v>28</c:v>
                </c:pt>
              </c:numCache>
            </c:numRef>
          </c:val>
          <c:extLst xmlns:c16r2="http://schemas.microsoft.com/office/drawing/2015/06/chart">
            <c:ext xmlns:c16="http://schemas.microsoft.com/office/drawing/2014/chart" uri="{C3380CC4-5D6E-409C-BE32-E72D297353CC}">
              <c16:uniqueId val="{00000004-3B0E-4F0D-B368-09C0C319F798}"/>
            </c:ext>
          </c:extLst>
        </c:ser>
        <c:dLbls>
          <c:showLegendKey val="0"/>
          <c:showVal val="0"/>
          <c:showCatName val="0"/>
          <c:showSerName val="0"/>
          <c:showPercent val="0"/>
          <c:showBubbleSize val="0"/>
          <c:showLeaderLines val="1"/>
        </c:dLbls>
        <c:firstSliceAng val="0"/>
        <c:holeSize val="75"/>
      </c:doughnutChart>
    </c:plotArea>
    <c:plotVisOnly val="1"/>
    <c:dispBlanksAs val="gap"/>
    <c:showDLblsOverMax val="0"/>
  </c:chart>
  <c:txPr>
    <a:bodyPr/>
    <a:lstStyle/>
    <a:p>
      <a:pPr>
        <a:defRPr sz="1800"/>
      </a:pPr>
      <a:endParaRPr lang="tr-TR"/>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
          <c:w val="1"/>
          <c:h val="0.96483951277187252"/>
        </c:manualLayout>
      </c:layout>
      <c:doughnutChart>
        <c:varyColors val="1"/>
        <c:ser>
          <c:idx val="0"/>
          <c:order val="0"/>
          <c:tx>
            <c:strRef>
              <c:f>Sheet1!$B$1</c:f>
              <c:strCache>
                <c:ptCount val="1"/>
                <c:pt idx="0">
                  <c:v>%</c:v>
                </c:pt>
              </c:strCache>
            </c:strRef>
          </c:tx>
          <c:dPt>
            <c:idx val="0"/>
            <c:bubble3D val="0"/>
            <c:spPr>
              <a:solidFill>
                <a:schemeClr val="accent1">
                  <a:shade val="76000"/>
                </a:schemeClr>
              </a:solidFill>
              <a:ln>
                <a:noFill/>
              </a:ln>
              <a:effectLst/>
            </c:spPr>
            <c:extLst xmlns:c16r2="http://schemas.microsoft.com/office/drawing/2015/06/chart">
              <c:ext xmlns:c16="http://schemas.microsoft.com/office/drawing/2014/chart" uri="{C3380CC4-5D6E-409C-BE32-E72D297353CC}">
                <c16:uniqueId val="{00000001-66C1-4891-B523-71DB551A5B0A}"/>
              </c:ext>
            </c:extLst>
          </c:dPt>
          <c:dPt>
            <c:idx val="1"/>
            <c:bubble3D val="0"/>
            <c:spPr>
              <a:solidFill>
                <a:schemeClr val="accent1">
                  <a:tint val="77000"/>
                </a:schemeClr>
              </a:solidFill>
              <a:ln>
                <a:noFill/>
              </a:ln>
              <a:effectLst/>
            </c:spPr>
            <c:extLst xmlns:c16r2="http://schemas.microsoft.com/office/drawing/2015/06/chart">
              <c:ext xmlns:c16="http://schemas.microsoft.com/office/drawing/2014/chart" uri="{C3380CC4-5D6E-409C-BE32-E72D297353CC}">
                <c16:uniqueId val="{00000003-66C1-4891-B523-71DB551A5B0A}"/>
              </c:ext>
            </c:extLst>
          </c:dPt>
          <c:cat>
            <c:strRef>
              <c:f>Sheet1!$A$2:$A$3</c:f>
              <c:strCache>
                <c:ptCount val="2"/>
                <c:pt idx="0">
                  <c:v>colored</c:v>
                </c:pt>
                <c:pt idx="1">
                  <c:v>blank</c:v>
                </c:pt>
              </c:strCache>
            </c:strRef>
          </c:cat>
          <c:val>
            <c:numRef>
              <c:f>Sheet1!$B$2:$B$3</c:f>
              <c:numCache>
                <c:formatCode>General</c:formatCode>
                <c:ptCount val="2"/>
                <c:pt idx="0">
                  <c:v>1</c:v>
                </c:pt>
                <c:pt idx="1">
                  <c:v>80</c:v>
                </c:pt>
              </c:numCache>
            </c:numRef>
          </c:val>
          <c:extLst xmlns:c16r2="http://schemas.microsoft.com/office/drawing/2015/06/chart">
            <c:ext xmlns:c16="http://schemas.microsoft.com/office/drawing/2014/chart" uri="{C3380CC4-5D6E-409C-BE32-E72D297353CC}">
              <c16:uniqueId val="{00000004-66C1-4891-B523-71DB551A5B0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tr-TR"/>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
          <c:w val="1"/>
          <c:h val="0.96483951277187252"/>
        </c:manualLayout>
      </c:layout>
      <c:doughnutChart>
        <c:varyColors val="1"/>
        <c:ser>
          <c:idx val="0"/>
          <c:order val="0"/>
          <c:tx>
            <c:strRef>
              <c:f>Sheet1!$B$1</c:f>
              <c:strCache>
                <c:ptCount val="1"/>
                <c:pt idx="0">
                  <c:v>%</c:v>
                </c:pt>
              </c:strCache>
            </c:strRef>
          </c:tx>
          <c:dPt>
            <c:idx val="0"/>
            <c:bubble3D val="0"/>
            <c:spPr>
              <a:solidFill>
                <a:schemeClr val="accent5">
                  <a:lumMod val="75000"/>
                </a:schemeClr>
              </a:solidFill>
            </c:spPr>
            <c:extLst xmlns:c16r2="http://schemas.microsoft.com/office/drawing/2015/06/chart">
              <c:ext xmlns:c16="http://schemas.microsoft.com/office/drawing/2014/chart" uri="{C3380CC4-5D6E-409C-BE32-E72D297353CC}">
                <c16:uniqueId val="{00000001-29C7-4F39-8853-BAF896382555}"/>
              </c:ext>
            </c:extLst>
          </c:dPt>
          <c:dPt>
            <c:idx val="1"/>
            <c:bubble3D val="0"/>
            <c:spPr>
              <a:solidFill>
                <a:schemeClr val="bg1">
                  <a:lumMod val="85000"/>
                </a:schemeClr>
              </a:solidFill>
            </c:spPr>
            <c:extLst xmlns:c16r2="http://schemas.microsoft.com/office/drawing/2015/06/chart">
              <c:ext xmlns:c16="http://schemas.microsoft.com/office/drawing/2014/chart" uri="{C3380CC4-5D6E-409C-BE32-E72D297353CC}">
                <c16:uniqueId val="{00000003-29C7-4F39-8853-BAF896382555}"/>
              </c:ext>
            </c:extLst>
          </c:dPt>
          <c:cat>
            <c:strRef>
              <c:f>Sheet1!$A$2:$A$3</c:f>
              <c:strCache>
                <c:ptCount val="2"/>
                <c:pt idx="0">
                  <c:v>colored</c:v>
                </c:pt>
                <c:pt idx="1">
                  <c:v>blank</c:v>
                </c:pt>
              </c:strCache>
            </c:strRef>
          </c:cat>
          <c:val>
            <c:numRef>
              <c:f>Sheet1!$B$2:$B$3</c:f>
              <c:numCache>
                <c:formatCode>General</c:formatCode>
                <c:ptCount val="2"/>
                <c:pt idx="0">
                  <c:v>10</c:v>
                </c:pt>
                <c:pt idx="1">
                  <c:v>59</c:v>
                </c:pt>
              </c:numCache>
            </c:numRef>
          </c:val>
          <c:extLst xmlns:c16r2="http://schemas.microsoft.com/office/drawing/2015/06/chart">
            <c:ext xmlns:c16="http://schemas.microsoft.com/office/drawing/2014/chart" uri="{C3380CC4-5D6E-409C-BE32-E72D297353CC}">
              <c16:uniqueId val="{00000004-29C7-4F39-8853-BAF896382555}"/>
            </c:ext>
          </c:extLst>
        </c:ser>
        <c:dLbls>
          <c:showLegendKey val="0"/>
          <c:showVal val="0"/>
          <c:showCatName val="0"/>
          <c:showSerName val="0"/>
          <c:showPercent val="0"/>
          <c:showBubbleSize val="0"/>
          <c:showLeaderLines val="1"/>
        </c:dLbls>
        <c:firstSliceAng val="0"/>
        <c:holeSize val="75"/>
      </c:doughnutChart>
    </c:plotArea>
    <c:plotVisOnly val="1"/>
    <c:dispBlanksAs val="gap"/>
    <c:showDLblsOverMax val="0"/>
  </c:chart>
  <c:txPr>
    <a:bodyPr/>
    <a:lstStyle/>
    <a:p>
      <a:pPr>
        <a:defRPr sz="1800"/>
      </a:pPr>
      <a:endParaRPr lang="tr-TR"/>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33009666146416E-2"/>
          <c:y val="0"/>
          <c:w val="0.90152633558416406"/>
          <c:h val="0.9978366707337496"/>
        </c:manualLayout>
      </c:layout>
      <c:doughnutChart>
        <c:varyColors val="1"/>
        <c:ser>
          <c:idx val="0"/>
          <c:order val="0"/>
          <c:tx>
            <c:strRef>
              <c:f>Sheet1!$B$1</c:f>
              <c:strCache>
                <c:ptCount val="1"/>
                <c:pt idx="0">
                  <c:v>Sales</c:v>
                </c:pt>
              </c:strCache>
            </c:strRef>
          </c:tx>
          <c:dPt>
            <c:idx val="0"/>
            <c:bubble3D val="0"/>
            <c:spPr>
              <a:solidFill>
                <a:schemeClr val="accent2"/>
              </a:solidFill>
            </c:spPr>
            <c:extLst xmlns:c16r2="http://schemas.microsoft.com/office/drawing/2015/06/chart">
              <c:ext xmlns:c16="http://schemas.microsoft.com/office/drawing/2014/chart" uri="{C3380CC4-5D6E-409C-BE32-E72D297353CC}">
                <c16:uniqueId val="{00000001-11EE-4952-9A8C-4A70C251C570}"/>
              </c:ext>
            </c:extLst>
          </c:dPt>
          <c:dPt>
            <c:idx val="1"/>
            <c:bubble3D val="0"/>
            <c:spPr>
              <a:solidFill>
                <a:schemeClr val="bg1"/>
              </a:solidFill>
            </c:spPr>
            <c:extLst xmlns:c16r2="http://schemas.microsoft.com/office/drawing/2015/06/chart">
              <c:ext xmlns:c16="http://schemas.microsoft.com/office/drawing/2014/chart" uri="{C3380CC4-5D6E-409C-BE32-E72D297353CC}">
                <c16:uniqueId val="{00000003-11EE-4952-9A8C-4A70C251C570}"/>
              </c:ext>
            </c:extLst>
          </c:dPt>
          <c:cat>
            <c:strRef>
              <c:f>Sheet1!$A$2:$A$3</c:f>
              <c:strCache>
                <c:ptCount val="2"/>
                <c:pt idx="0">
                  <c:v>1st Qtr</c:v>
                </c:pt>
                <c:pt idx="1">
                  <c:v>2nd Qtr</c:v>
                </c:pt>
              </c:strCache>
            </c:strRef>
          </c:cat>
          <c:val>
            <c:numRef>
              <c:f>Sheet1!$B$2:$B$3</c:f>
              <c:numCache>
                <c:formatCode>General</c:formatCode>
                <c:ptCount val="2"/>
                <c:pt idx="0">
                  <c:v>72</c:v>
                </c:pt>
                <c:pt idx="1">
                  <c:v>28</c:v>
                </c:pt>
              </c:numCache>
            </c:numRef>
          </c:val>
          <c:extLst xmlns:c16r2="http://schemas.microsoft.com/office/drawing/2015/06/chart">
            <c:ext xmlns:c16="http://schemas.microsoft.com/office/drawing/2014/chart" uri="{C3380CC4-5D6E-409C-BE32-E72D297353CC}">
              <c16:uniqueId val="{00000004-11EE-4952-9A8C-4A70C251C570}"/>
            </c:ext>
          </c:extLst>
        </c:ser>
        <c:dLbls>
          <c:showLegendKey val="0"/>
          <c:showVal val="0"/>
          <c:showCatName val="0"/>
          <c:showSerName val="0"/>
          <c:showPercent val="0"/>
          <c:showBubbleSize val="0"/>
          <c:showLeaderLines val="1"/>
        </c:dLbls>
        <c:firstSliceAng val="0"/>
        <c:holeSize val="70"/>
      </c:doughnutChart>
    </c:plotArea>
    <c:plotVisOnly val="1"/>
    <c:dispBlanksAs val="gap"/>
    <c:showDLblsOverMax val="0"/>
  </c:chart>
  <c:txPr>
    <a:bodyPr/>
    <a:lstStyle/>
    <a:p>
      <a:pPr>
        <a:defRPr sz="1800"/>
      </a:pPr>
      <a:endParaRPr lang="tr-T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w="22225">
              <a:solidFill>
                <a:schemeClr val="bg1"/>
              </a:solidFill>
            </a:ln>
          </c:spPr>
          <c:dPt>
            <c:idx val="0"/>
            <c:bubble3D val="0"/>
            <c:spPr>
              <a:solidFill>
                <a:schemeClr val="accent3"/>
              </a:solidFill>
              <a:ln w="22225">
                <a:solidFill>
                  <a:schemeClr val="bg1"/>
                </a:solidFill>
              </a:ln>
            </c:spPr>
            <c:extLst xmlns:c16r2="http://schemas.microsoft.com/office/drawing/2015/06/chart">
              <c:ext xmlns:c16="http://schemas.microsoft.com/office/drawing/2014/chart" uri="{C3380CC4-5D6E-409C-BE32-E72D297353CC}">
                <c16:uniqueId val="{00000001-A59B-4163-9EBC-A3263C48F305}"/>
              </c:ext>
            </c:extLst>
          </c:dPt>
          <c:dPt>
            <c:idx val="1"/>
            <c:bubble3D val="0"/>
            <c:spPr>
              <a:solidFill>
                <a:schemeClr val="accent2"/>
              </a:solidFill>
              <a:ln w="22225">
                <a:solidFill>
                  <a:schemeClr val="bg1"/>
                </a:solidFill>
              </a:ln>
            </c:spPr>
            <c:extLst xmlns:c16r2="http://schemas.microsoft.com/office/drawing/2015/06/chart">
              <c:ext xmlns:c16="http://schemas.microsoft.com/office/drawing/2014/chart" uri="{C3380CC4-5D6E-409C-BE32-E72D297353CC}">
                <c16:uniqueId val="{00000003-A59B-4163-9EBC-A3263C48F305}"/>
              </c:ext>
            </c:extLst>
          </c:dPt>
          <c:dPt>
            <c:idx val="2"/>
            <c:bubble3D val="0"/>
            <c:spPr>
              <a:solidFill>
                <a:schemeClr val="accent1"/>
              </a:solidFill>
              <a:ln w="22225">
                <a:solidFill>
                  <a:schemeClr val="bg1"/>
                </a:solidFill>
              </a:ln>
            </c:spPr>
            <c:extLst xmlns:c16r2="http://schemas.microsoft.com/office/drawing/2015/06/chart">
              <c:ext xmlns:c16="http://schemas.microsoft.com/office/drawing/2014/chart" uri="{C3380CC4-5D6E-409C-BE32-E72D297353CC}">
                <c16:uniqueId val="{00000005-A59B-4163-9EBC-A3263C48F305}"/>
              </c:ext>
            </c:extLst>
          </c:dPt>
          <c:cat>
            <c:strRef>
              <c:f>Sheet1!$A$2:$A$3</c:f>
              <c:strCache>
                <c:ptCount val="2"/>
                <c:pt idx="0">
                  <c:v>1st Qtr</c:v>
                </c:pt>
                <c:pt idx="1">
                  <c:v>2nd Qtr</c:v>
                </c:pt>
              </c:strCache>
            </c:strRef>
          </c:cat>
          <c:val>
            <c:numRef>
              <c:f>Sheet1!$B$2:$B$3</c:f>
              <c:numCache>
                <c:formatCode>General</c:formatCode>
                <c:ptCount val="2"/>
                <c:pt idx="0">
                  <c:v>7</c:v>
                </c:pt>
                <c:pt idx="1">
                  <c:v>93</c:v>
                </c:pt>
              </c:numCache>
            </c:numRef>
          </c:val>
          <c:extLst xmlns:c16r2="http://schemas.microsoft.com/office/drawing/2015/06/chart">
            <c:ext xmlns:c16="http://schemas.microsoft.com/office/drawing/2014/chart" uri="{C3380CC4-5D6E-409C-BE32-E72D297353CC}">
              <c16:uniqueId val="{00000006-A59B-4163-9EBC-A3263C48F305}"/>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tr-TR"/>
    </a:p>
  </c:txPr>
  <c:externalData r:id="rId1">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DBE28B-1C30-4BF8-8507-B2666090F896}" type="datetimeFigureOut">
              <a:rPr lang="tr-TR" smtClean="0"/>
              <a:pPr/>
              <a:t>6.2.2019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4688D5-59C6-4193-BF79-CFCFF7B52EED}" type="slidenum">
              <a:rPr lang="tr-TR" smtClean="0"/>
              <a:pPr/>
              <a:t>‹#›</a:t>
            </a:fld>
            <a:endParaRPr lang="tr-TR"/>
          </a:p>
        </p:txBody>
      </p:sp>
    </p:spTree>
    <p:extLst>
      <p:ext uri="{BB962C8B-B14F-4D97-AF65-F5344CB8AC3E}">
        <p14:creationId xmlns:p14="http://schemas.microsoft.com/office/powerpoint/2010/main" val="3065866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FA37324-3276-4269-A08A-7EE752CC5FA3}" type="slidenum">
              <a:rPr lang="ko-KR" altLang="en-US" smtClean="0"/>
              <a:t>7</a:t>
            </a:fld>
            <a:endParaRPr lang="ko-KR" altLang="en-US"/>
          </a:p>
        </p:txBody>
      </p:sp>
    </p:spTree>
    <p:extLst>
      <p:ext uri="{BB962C8B-B14F-4D97-AF65-F5344CB8AC3E}">
        <p14:creationId xmlns:p14="http://schemas.microsoft.com/office/powerpoint/2010/main" val="341175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FA37324-3276-4269-A08A-7EE752CC5FA3}" type="slidenum">
              <a:rPr lang="ko-KR" altLang="en-US" smtClean="0">
                <a:solidFill>
                  <a:prstClr val="black"/>
                </a:solidFill>
                <a:latin typeface="맑은 고딕" panose="020F0502020204030204"/>
              </a:rPr>
              <a:pPr/>
              <a:t>11</a:t>
            </a:fld>
            <a:endParaRPr lang="ko-KR" altLang="en-US">
              <a:solidFill>
                <a:prstClr val="black"/>
              </a:solidFill>
              <a:latin typeface="맑은 고딕" panose="020F0502020204030204"/>
            </a:endParaRPr>
          </a:p>
        </p:txBody>
      </p:sp>
    </p:spTree>
    <p:extLst>
      <p:ext uri="{BB962C8B-B14F-4D97-AF65-F5344CB8AC3E}">
        <p14:creationId xmlns:p14="http://schemas.microsoft.com/office/powerpoint/2010/main" val="522954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FA37324-3276-4269-A08A-7EE752CC5FA3}" type="slidenum">
              <a:rPr lang="ko-KR" altLang="en-US" smtClean="0"/>
              <a:t>22</a:t>
            </a:fld>
            <a:endParaRPr lang="ko-KR" altLang="en-US"/>
          </a:p>
        </p:txBody>
      </p:sp>
    </p:spTree>
    <p:extLst>
      <p:ext uri="{BB962C8B-B14F-4D97-AF65-F5344CB8AC3E}">
        <p14:creationId xmlns:p14="http://schemas.microsoft.com/office/powerpoint/2010/main" val="3411752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FA37324-3276-4269-A08A-7EE752CC5FA3}" type="slidenum">
              <a:rPr lang="ko-KR" altLang="en-US" smtClean="0"/>
              <a:t>23</a:t>
            </a:fld>
            <a:endParaRPr lang="ko-KR" altLang="en-US"/>
          </a:p>
        </p:txBody>
      </p:sp>
    </p:spTree>
    <p:extLst>
      <p:ext uri="{BB962C8B-B14F-4D97-AF65-F5344CB8AC3E}">
        <p14:creationId xmlns:p14="http://schemas.microsoft.com/office/powerpoint/2010/main" val="3411752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2"/>
          <p:cNvSpPr>
            <a:spLocks noGrp="1"/>
          </p:cNvSpPr>
          <p:nvPr>
            <p:ph type="title"/>
          </p:nvPr>
        </p:nvSpPr>
        <p:spPr>
          <a:xfrm>
            <a:off x="107504" y="0"/>
            <a:ext cx="9036496" cy="1179288"/>
          </a:xfrm>
          <a:prstGeom prst="rect">
            <a:avLst/>
          </a:prstGeom>
        </p:spPr>
        <p:txBody>
          <a:bodyPr anchor="ctr"/>
          <a:lstStyle>
            <a:lvl1pPr algn="l">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Tree>
    <p:extLst>
      <p:ext uri="{BB962C8B-B14F-4D97-AF65-F5344CB8AC3E}">
        <p14:creationId xmlns:p14="http://schemas.microsoft.com/office/powerpoint/2010/main" val="351907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540000" y="1670920"/>
            <a:ext cx="2520000" cy="4467080"/>
          </a:xfrm>
          <a:prstGeom prst="rect">
            <a:avLst/>
          </a:prstGeom>
          <a:solidFill>
            <a:schemeClr val="bg1">
              <a:lumMod val="95000"/>
            </a:schemeClr>
          </a:solidFill>
        </p:spPr>
        <p:txBody>
          <a:bodyPr tIns="540000" anchor="t"/>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Picture Placeholder 2"/>
          <p:cNvSpPr>
            <a:spLocks noGrp="1"/>
          </p:cNvSpPr>
          <p:nvPr>
            <p:ph type="pic" idx="10" hasCustomPrompt="1"/>
          </p:nvPr>
        </p:nvSpPr>
        <p:spPr>
          <a:xfrm>
            <a:off x="3306788" y="1675944"/>
            <a:ext cx="2520000" cy="4467080"/>
          </a:xfrm>
          <a:prstGeom prst="rect">
            <a:avLst/>
          </a:prstGeom>
          <a:solidFill>
            <a:schemeClr val="bg1">
              <a:lumMod val="95000"/>
            </a:schemeClr>
          </a:solidFill>
        </p:spPr>
        <p:txBody>
          <a:bodyPr tIns="540000" anchor="t"/>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0" name="Picture Placeholder 2"/>
          <p:cNvSpPr>
            <a:spLocks noGrp="1"/>
          </p:cNvSpPr>
          <p:nvPr>
            <p:ph type="pic" idx="11" hasCustomPrompt="1"/>
          </p:nvPr>
        </p:nvSpPr>
        <p:spPr>
          <a:xfrm>
            <a:off x="6073576" y="1680968"/>
            <a:ext cx="2520000" cy="4467080"/>
          </a:xfrm>
          <a:prstGeom prst="rect">
            <a:avLst/>
          </a:prstGeom>
          <a:solidFill>
            <a:schemeClr val="bg1">
              <a:lumMod val="95000"/>
            </a:schemeClr>
          </a:solidFill>
        </p:spPr>
        <p:txBody>
          <a:bodyPr tIns="540000" anchor="t"/>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6" name="Title 2">
            <a:extLst>
              <a:ext uri="{FF2B5EF4-FFF2-40B4-BE49-F238E27FC236}">
                <a16:creationId xmlns="" xmlns:a16="http://schemas.microsoft.com/office/drawing/2014/main" id="{E28DB036-0B4F-4FC0-8B21-0350E5FF0C35}"/>
              </a:ext>
            </a:extLst>
          </p:cNvPr>
          <p:cNvSpPr>
            <a:spLocks noGrp="1"/>
          </p:cNvSpPr>
          <p:nvPr>
            <p:ph type="title"/>
          </p:nvPr>
        </p:nvSpPr>
        <p:spPr>
          <a:xfrm>
            <a:off x="0" y="200792"/>
            <a:ext cx="9144000" cy="912000"/>
          </a:xfrm>
          <a:prstGeom prst="rect">
            <a:avLst/>
          </a:prstGeom>
        </p:spPr>
        <p:txBody>
          <a:bodyPr anchor="ctr"/>
          <a:lstStyle>
            <a:lvl1pPr algn="ctr">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7" name="텍스트 개체 틀 2">
            <a:extLst>
              <a:ext uri="{FF2B5EF4-FFF2-40B4-BE49-F238E27FC236}">
                <a16:creationId xmlns="" xmlns:a16="http://schemas.microsoft.com/office/drawing/2014/main" id="{92C50DF5-B06D-47A0-9932-607237B9E882}"/>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425820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197768" y="274340"/>
            <a:ext cx="8748464" cy="6309320"/>
          </a:xfrm>
          <a:prstGeom prst="rect">
            <a:avLst/>
          </a:prstGeom>
          <a:solidFill>
            <a:schemeClr val="bg1">
              <a:lumMod val="95000"/>
            </a:schemeClr>
          </a:solidFill>
        </p:spPr>
        <p:txBody>
          <a:bodyPr tIns="576000" anchor="t"/>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011860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2660340" y="1"/>
            <a:ext cx="3823320" cy="3429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Picture Placeholder 2"/>
          <p:cNvSpPr>
            <a:spLocks noGrp="1"/>
          </p:cNvSpPr>
          <p:nvPr>
            <p:ph type="pic" idx="10" hasCustomPrompt="1"/>
          </p:nvPr>
        </p:nvSpPr>
        <p:spPr>
          <a:xfrm>
            <a:off x="0" y="1"/>
            <a:ext cx="2555776" cy="3429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Picture Placeholder 2"/>
          <p:cNvSpPr>
            <a:spLocks noGrp="1"/>
          </p:cNvSpPr>
          <p:nvPr>
            <p:ph type="pic" idx="11" hasCustomPrompt="1"/>
          </p:nvPr>
        </p:nvSpPr>
        <p:spPr>
          <a:xfrm>
            <a:off x="6588224" y="1"/>
            <a:ext cx="2555776" cy="3429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 name="Rectangle 1"/>
          <p:cNvSpPr/>
          <p:nvPr userDrawn="1"/>
        </p:nvSpPr>
        <p:spPr>
          <a:xfrm>
            <a:off x="0" y="3566617"/>
            <a:ext cx="2555776" cy="32913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7" name="Rectangle 6"/>
          <p:cNvSpPr/>
          <p:nvPr userDrawn="1"/>
        </p:nvSpPr>
        <p:spPr>
          <a:xfrm>
            <a:off x="6588224" y="3566613"/>
            <a:ext cx="2555776" cy="32913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Tree>
    <p:extLst>
      <p:ext uri="{BB962C8B-B14F-4D97-AF65-F5344CB8AC3E}">
        <p14:creationId xmlns:p14="http://schemas.microsoft.com/office/powerpoint/2010/main" val="1594144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553130" y="1680019"/>
            <a:ext cx="2978251" cy="445798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Title 2"/>
          <p:cNvSpPr>
            <a:spLocks noGrp="1"/>
          </p:cNvSpPr>
          <p:nvPr>
            <p:ph type="title"/>
          </p:nvPr>
        </p:nvSpPr>
        <p:spPr>
          <a:xfrm>
            <a:off x="0" y="200792"/>
            <a:ext cx="9144000" cy="912000"/>
          </a:xfrm>
          <a:prstGeom prst="rect">
            <a:avLst/>
          </a:prstGeom>
        </p:spPr>
        <p:txBody>
          <a:bodyPr anchor="ctr"/>
          <a:lstStyle>
            <a:lvl1pPr algn="ctr">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9" name="Picture Placeholder 2"/>
          <p:cNvSpPr>
            <a:spLocks noGrp="1"/>
          </p:cNvSpPr>
          <p:nvPr>
            <p:ph type="pic" idx="10" hasCustomPrompt="1"/>
          </p:nvPr>
        </p:nvSpPr>
        <p:spPr>
          <a:xfrm>
            <a:off x="3528345" y="3909483"/>
            <a:ext cx="1656000" cy="222851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0" name="Picture Placeholder 2"/>
          <p:cNvSpPr>
            <a:spLocks noGrp="1"/>
          </p:cNvSpPr>
          <p:nvPr>
            <p:ph type="pic" idx="11" hasCustomPrompt="1"/>
          </p:nvPr>
        </p:nvSpPr>
        <p:spPr>
          <a:xfrm>
            <a:off x="5183791" y="3909487"/>
            <a:ext cx="1656000" cy="222851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1" name="Picture Placeholder 2"/>
          <p:cNvSpPr>
            <a:spLocks noGrp="1"/>
          </p:cNvSpPr>
          <p:nvPr>
            <p:ph type="pic" idx="12" hasCustomPrompt="1"/>
          </p:nvPr>
        </p:nvSpPr>
        <p:spPr>
          <a:xfrm>
            <a:off x="6833749" y="3909487"/>
            <a:ext cx="1656000" cy="222851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 name="Rectangle 1"/>
          <p:cNvSpPr/>
          <p:nvPr userDrawn="1"/>
        </p:nvSpPr>
        <p:spPr>
          <a:xfrm>
            <a:off x="3528345" y="1680019"/>
            <a:ext cx="1656184" cy="222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13" name="Rectangle 12"/>
          <p:cNvSpPr/>
          <p:nvPr userDrawn="1"/>
        </p:nvSpPr>
        <p:spPr>
          <a:xfrm>
            <a:off x="5183607" y="1680019"/>
            <a:ext cx="1656184" cy="222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14" name="Rectangle 13"/>
          <p:cNvSpPr/>
          <p:nvPr userDrawn="1"/>
        </p:nvSpPr>
        <p:spPr>
          <a:xfrm>
            <a:off x="6833749" y="1680019"/>
            <a:ext cx="1656184" cy="222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12" name="텍스트 개체 틀 2">
            <a:extLst>
              <a:ext uri="{FF2B5EF4-FFF2-40B4-BE49-F238E27FC236}">
                <a16:creationId xmlns="" xmlns:a16="http://schemas.microsoft.com/office/drawing/2014/main" id="{04DB8D5C-C91A-4755-AF2D-72EE2C637AD1}"/>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1837152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123482"/>
            <a:ext cx="8679898" cy="724247"/>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585219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9"/>
          <p:cNvSpPr>
            <a:spLocks noGrp="1"/>
          </p:cNvSpPr>
          <p:nvPr>
            <p:ph type="body" sz="quarter" idx="10" hasCustomPrompt="1"/>
          </p:nvPr>
        </p:nvSpPr>
        <p:spPr>
          <a:xfrm>
            <a:off x="0" y="164640"/>
            <a:ext cx="9144000" cy="768085"/>
          </a:xfrm>
          <a:prstGeom prst="rect">
            <a:avLst/>
          </a:prstGeom>
        </p:spPr>
        <p:txBody>
          <a:bodyPr anchor="ctr"/>
          <a:lstStyle>
            <a:lvl1pPr marL="0" indent="0" algn="ctr">
              <a:buNone/>
              <a:defRPr sz="4000" b="0" baseline="0">
                <a:latin typeface="+mj-lt"/>
                <a:cs typeface="Arial" pitchFamily="34" charset="0"/>
              </a:defRPr>
            </a:lvl1pPr>
          </a:lstStyle>
          <a:p>
            <a:pPr lvl="0"/>
            <a:r>
              <a:rPr lang="en-US" altLang="ko-KR" dirty="0"/>
              <a:t>ICON SETS LAYOUT</a:t>
            </a:r>
          </a:p>
        </p:txBody>
      </p:sp>
      <p:grpSp>
        <p:nvGrpSpPr>
          <p:cNvPr id="4" name="Group 3"/>
          <p:cNvGrpSpPr/>
          <p:nvPr userDrawn="1"/>
        </p:nvGrpSpPr>
        <p:grpSpPr>
          <a:xfrm>
            <a:off x="354008" y="1508787"/>
            <a:ext cx="2849840" cy="4865561"/>
            <a:chOff x="354008" y="1131589"/>
            <a:chExt cx="2849840" cy="3649171"/>
          </a:xfrm>
        </p:grpSpPr>
        <p:sp>
          <p:nvSpPr>
            <p:cNvPr id="5" name="Rounded Rectangle 4"/>
            <p:cNvSpPr/>
            <p:nvPr/>
          </p:nvSpPr>
          <p:spPr>
            <a:xfrm>
              <a:off x="354008" y="1131589"/>
              <a:ext cx="2849840" cy="3649171"/>
            </a:xfrm>
            <a:prstGeom prst="roundRect">
              <a:avLst>
                <a:gd name="adj" fmla="val 396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800">
                <a:solidFill>
                  <a:prstClr val="white"/>
                </a:solidFill>
              </a:endParaRPr>
            </a:p>
          </p:txBody>
        </p:sp>
        <p:sp>
          <p:nvSpPr>
            <p:cNvPr id="8" name="Rounded Rectangle 7"/>
            <p:cNvSpPr/>
            <p:nvPr/>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800">
                <a:solidFill>
                  <a:prstClr val="white"/>
                </a:solidFill>
              </a:endParaRPr>
            </a:p>
          </p:txBody>
        </p:sp>
        <p:sp>
          <p:nvSpPr>
            <p:cNvPr id="9" name="Half Frame 8"/>
            <p:cNvSpPr/>
            <p:nvPr/>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800">
                <a:solidFill>
                  <a:prstClr val="black"/>
                </a:solidFill>
              </a:endParaRPr>
            </a:p>
          </p:txBody>
        </p:sp>
      </p:grpSp>
    </p:spTree>
    <p:extLst>
      <p:ext uri="{BB962C8B-B14F-4D97-AF65-F5344CB8AC3E}">
        <p14:creationId xmlns:p14="http://schemas.microsoft.com/office/powerpoint/2010/main" val="3251896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2"/>
          <p:cNvSpPr>
            <a:spLocks noGrp="1"/>
          </p:cNvSpPr>
          <p:nvPr>
            <p:ph type="title"/>
          </p:nvPr>
        </p:nvSpPr>
        <p:spPr>
          <a:xfrm>
            <a:off x="107504" y="0"/>
            <a:ext cx="9036496" cy="1179288"/>
          </a:xfrm>
          <a:prstGeom prst="rect">
            <a:avLst/>
          </a:prstGeom>
        </p:spPr>
        <p:txBody>
          <a:bodyPr anchor="ctr"/>
          <a:lstStyle>
            <a:lvl1pPr algn="l">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Tree>
    <p:extLst>
      <p:ext uri="{BB962C8B-B14F-4D97-AF65-F5344CB8AC3E}">
        <p14:creationId xmlns:p14="http://schemas.microsoft.com/office/powerpoint/2010/main" val="737153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2"/>
          <p:cNvSpPr>
            <a:spLocks noGrp="1"/>
          </p:cNvSpPr>
          <p:nvPr>
            <p:ph type="title"/>
          </p:nvPr>
        </p:nvSpPr>
        <p:spPr>
          <a:xfrm>
            <a:off x="107504" y="0"/>
            <a:ext cx="9036496" cy="1179288"/>
          </a:xfrm>
          <a:prstGeom prst="rect">
            <a:avLst/>
          </a:prstGeom>
        </p:spPr>
        <p:txBody>
          <a:bodyPr anchor="ctr"/>
          <a:lstStyle>
            <a:lvl1pPr algn="l">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Tree>
    <p:extLst>
      <p:ext uri="{BB962C8B-B14F-4D97-AF65-F5344CB8AC3E}">
        <p14:creationId xmlns:p14="http://schemas.microsoft.com/office/powerpoint/2010/main" val="7364890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2"/>
          <p:cNvSpPr>
            <a:spLocks noGrp="1"/>
          </p:cNvSpPr>
          <p:nvPr>
            <p:ph type="title"/>
          </p:nvPr>
        </p:nvSpPr>
        <p:spPr>
          <a:xfrm>
            <a:off x="1619672" y="0"/>
            <a:ext cx="7524328" cy="1179288"/>
          </a:xfrm>
          <a:prstGeom prst="rect">
            <a:avLst/>
          </a:prstGeom>
        </p:spPr>
        <p:txBody>
          <a:bodyPr anchor="ctr"/>
          <a:lstStyle>
            <a:lvl1pPr algn="l">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Tree>
    <p:extLst>
      <p:ext uri="{BB962C8B-B14F-4D97-AF65-F5344CB8AC3E}">
        <p14:creationId xmlns:p14="http://schemas.microsoft.com/office/powerpoint/2010/main" val="532215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50184" y="1929225"/>
            <a:ext cx="1656000" cy="153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Title 2"/>
          <p:cNvSpPr>
            <a:spLocks noGrp="1"/>
          </p:cNvSpPr>
          <p:nvPr>
            <p:ph type="title"/>
          </p:nvPr>
        </p:nvSpPr>
        <p:spPr>
          <a:xfrm>
            <a:off x="107504" y="0"/>
            <a:ext cx="9036496" cy="1179288"/>
          </a:xfrm>
          <a:prstGeom prst="rect">
            <a:avLst/>
          </a:prstGeom>
        </p:spPr>
        <p:txBody>
          <a:bodyPr anchor="ctr"/>
          <a:lstStyle>
            <a:lvl1pPr algn="l">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9" name="Picture Placeholder 2"/>
          <p:cNvSpPr>
            <a:spLocks noGrp="1"/>
          </p:cNvSpPr>
          <p:nvPr>
            <p:ph type="pic" idx="10" hasCustomPrompt="1"/>
          </p:nvPr>
        </p:nvSpPr>
        <p:spPr>
          <a:xfrm>
            <a:off x="650184" y="4110344"/>
            <a:ext cx="1656000" cy="153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 name="Rectangle 1"/>
          <p:cNvSpPr/>
          <p:nvPr userDrawn="1"/>
        </p:nvSpPr>
        <p:spPr>
          <a:xfrm>
            <a:off x="650184" y="3463132"/>
            <a:ext cx="1656000" cy="4800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200">
              <a:solidFill>
                <a:prstClr val="black">
                  <a:lumMod val="75000"/>
                  <a:lumOff val="25000"/>
                </a:prstClr>
              </a:solidFill>
            </a:endParaRPr>
          </a:p>
        </p:txBody>
      </p:sp>
      <p:sp>
        <p:nvSpPr>
          <p:cNvPr id="10" name="Rectangle 9"/>
          <p:cNvSpPr/>
          <p:nvPr userDrawn="1"/>
        </p:nvSpPr>
        <p:spPr>
          <a:xfrm>
            <a:off x="650184" y="5646344"/>
            <a:ext cx="1656000" cy="4800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200">
              <a:solidFill>
                <a:prstClr val="black">
                  <a:lumMod val="75000"/>
                  <a:lumOff val="25000"/>
                </a:prstClr>
              </a:solidFill>
            </a:endParaRPr>
          </a:p>
        </p:txBody>
      </p:sp>
      <p:sp>
        <p:nvSpPr>
          <p:cNvPr id="11" name="Picture Placeholder 2"/>
          <p:cNvSpPr>
            <a:spLocks noGrp="1"/>
          </p:cNvSpPr>
          <p:nvPr>
            <p:ph type="pic" idx="11" hasCustomPrompt="1"/>
          </p:nvPr>
        </p:nvSpPr>
        <p:spPr>
          <a:xfrm>
            <a:off x="4677950" y="1934249"/>
            <a:ext cx="1656000" cy="153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2" name="Picture Placeholder 2"/>
          <p:cNvSpPr>
            <a:spLocks noGrp="1"/>
          </p:cNvSpPr>
          <p:nvPr>
            <p:ph type="pic" idx="12" hasCustomPrompt="1"/>
          </p:nvPr>
        </p:nvSpPr>
        <p:spPr>
          <a:xfrm>
            <a:off x="4677950" y="4115368"/>
            <a:ext cx="1656000" cy="153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3" name="Rectangle 12"/>
          <p:cNvSpPr/>
          <p:nvPr userDrawn="1"/>
        </p:nvSpPr>
        <p:spPr>
          <a:xfrm>
            <a:off x="4677950" y="3468156"/>
            <a:ext cx="1656000" cy="4800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200">
              <a:solidFill>
                <a:prstClr val="black">
                  <a:lumMod val="75000"/>
                  <a:lumOff val="25000"/>
                </a:prstClr>
              </a:solidFill>
            </a:endParaRPr>
          </a:p>
        </p:txBody>
      </p:sp>
      <p:sp>
        <p:nvSpPr>
          <p:cNvPr id="14" name="Rectangle 13"/>
          <p:cNvSpPr/>
          <p:nvPr userDrawn="1"/>
        </p:nvSpPr>
        <p:spPr>
          <a:xfrm>
            <a:off x="4677950" y="5651368"/>
            <a:ext cx="1656000" cy="4800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200">
              <a:solidFill>
                <a:prstClr val="black">
                  <a:lumMod val="75000"/>
                  <a:lumOff val="25000"/>
                </a:prstClr>
              </a:solidFill>
            </a:endParaRPr>
          </a:p>
        </p:txBody>
      </p:sp>
    </p:spTree>
    <p:extLst>
      <p:ext uri="{BB962C8B-B14F-4D97-AF65-F5344CB8AC3E}">
        <p14:creationId xmlns:p14="http://schemas.microsoft.com/office/powerpoint/2010/main" val="409497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2"/>
          <p:cNvSpPr>
            <a:spLocks noGrp="1"/>
          </p:cNvSpPr>
          <p:nvPr>
            <p:ph type="title"/>
          </p:nvPr>
        </p:nvSpPr>
        <p:spPr>
          <a:xfrm>
            <a:off x="107504" y="0"/>
            <a:ext cx="9036496" cy="1179288"/>
          </a:xfrm>
          <a:prstGeom prst="rect">
            <a:avLst/>
          </a:prstGeom>
        </p:spPr>
        <p:txBody>
          <a:bodyPr anchor="ctr"/>
          <a:lstStyle>
            <a:lvl1pPr algn="l">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Tree>
    <p:extLst>
      <p:ext uri="{BB962C8B-B14F-4D97-AF65-F5344CB8AC3E}">
        <p14:creationId xmlns:p14="http://schemas.microsoft.com/office/powerpoint/2010/main" val="10142295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1673512"/>
            <a:ext cx="4572000" cy="442809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Title 2">
            <a:extLst>
              <a:ext uri="{FF2B5EF4-FFF2-40B4-BE49-F238E27FC236}">
                <a16:creationId xmlns="" xmlns:a16="http://schemas.microsoft.com/office/drawing/2014/main" id="{E62EAC56-5A2E-46B2-B8D9-375A807E3F65}"/>
              </a:ext>
            </a:extLst>
          </p:cNvPr>
          <p:cNvSpPr>
            <a:spLocks noGrp="1"/>
          </p:cNvSpPr>
          <p:nvPr>
            <p:ph type="title"/>
          </p:nvPr>
        </p:nvSpPr>
        <p:spPr>
          <a:xfrm>
            <a:off x="0" y="200792"/>
            <a:ext cx="9144000" cy="912000"/>
          </a:xfrm>
          <a:prstGeom prst="rect">
            <a:avLst/>
          </a:prstGeom>
        </p:spPr>
        <p:txBody>
          <a:bodyPr anchor="ctr"/>
          <a:lstStyle>
            <a:lvl1pPr algn="ctr">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6" name="텍스트 개체 틀 2">
            <a:extLst>
              <a:ext uri="{FF2B5EF4-FFF2-40B4-BE49-F238E27FC236}">
                <a16:creationId xmlns="" xmlns:a16="http://schemas.microsoft.com/office/drawing/2014/main" id="{14844AF7-CCEE-4899-AEED-9D922F173586}"/>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3226411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235" y="1820040"/>
            <a:ext cx="4567767" cy="2665077"/>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Picture Placeholder 2"/>
          <p:cNvSpPr>
            <a:spLocks noGrp="1"/>
          </p:cNvSpPr>
          <p:nvPr>
            <p:ph type="pic" idx="10" hasCustomPrompt="1"/>
          </p:nvPr>
        </p:nvSpPr>
        <p:spPr>
          <a:xfrm>
            <a:off x="4576238" y="1820040"/>
            <a:ext cx="4567767" cy="2665077"/>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Title 2">
            <a:extLst>
              <a:ext uri="{FF2B5EF4-FFF2-40B4-BE49-F238E27FC236}">
                <a16:creationId xmlns="" xmlns:a16="http://schemas.microsoft.com/office/drawing/2014/main" id="{C292895B-CBD9-4745-8D30-91F49E9E1C2C}"/>
              </a:ext>
            </a:extLst>
          </p:cNvPr>
          <p:cNvSpPr>
            <a:spLocks noGrp="1"/>
          </p:cNvSpPr>
          <p:nvPr>
            <p:ph type="title"/>
          </p:nvPr>
        </p:nvSpPr>
        <p:spPr>
          <a:xfrm>
            <a:off x="0" y="200792"/>
            <a:ext cx="9144000" cy="912000"/>
          </a:xfrm>
          <a:prstGeom prst="rect">
            <a:avLst/>
          </a:prstGeom>
        </p:spPr>
        <p:txBody>
          <a:bodyPr anchor="ctr"/>
          <a:lstStyle>
            <a:lvl1pPr algn="ctr">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6" name="텍스트 개체 틀 2">
            <a:extLst>
              <a:ext uri="{FF2B5EF4-FFF2-40B4-BE49-F238E27FC236}">
                <a16:creationId xmlns="" xmlns:a16="http://schemas.microsoft.com/office/drawing/2014/main" id="{A4041D5A-9284-440B-BB7E-072D9FB2DEF2}"/>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r"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29187434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720000"/>
            <a:ext cx="9144000" cy="5418000"/>
          </a:xfrm>
          <a:prstGeom prst="rect">
            <a:avLst/>
          </a:prstGeom>
          <a:solidFill>
            <a:schemeClr val="bg1">
              <a:lumMod val="95000"/>
            </a:schemeClr>
          </a:solidFill>
        </p:spPr>
        <p:txBody>
          <a:bodyPr lIns="1260000" anchor="ctr"/>
          <a:lstStyle>
            <a:lvl1pPr marL="0" indent="0" algn="l">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Title 2">
            <a:extLst>
              <a:ext uri="{FF2B5EF4-FFF2-40B4-BE49-F238E27FC236}">
                <a16:creationId xmlns="" xmlns:a16="http://schemas.microsoft.com/office/drawing/2014/main" id="{38C8F810-5F00-4129-8726-6F1CFA1C6089}"/>
              </a:ext>
            </a:extLst>
          </p:cNvPr>
          <p:cNvSpPr>
            <a:spLocks noGrp="1"/>
          </p:cNvSpPr>
          <p:nvPr>
            <p:ph type="title" hasCustomPrompt="1"/>
          </p:nvPr>
        </p:nvSpPr>
        <p:spPr>
          <a:xfrm>
            <a:off x="4572000" y="726056"/>
            <a:ext cx="4572000" cy="912000"/>
          </a:xfrm>
          <a:prstGeom prst="rect">
            <a:avLst/>
          </a:prstGeom>
        </p:spPr>
        <p:txBody>
          <a:bodyPr anchor="ctr"/>
          <a:lstStyle>
            <a:lvl1pPr algn="l">
              <a:defRPr sz="3600" b="1">
                <a:solidFill>
                  <a:schemeClr val="tx1">
                    <a:lumMod val="75000"/>
                    <a:lumOff val="25000"/>
                  </a:schemeClr>
                </a:solidFill>
                <a:latin typeface="+mj-lt"/>
                <a:cs typeface="Arial" pitchFamily="34" charset="0"/>
              </a:defRPr>
            </a:lvl1pPr>
          </a:lstStyle>
          <a:p>
            <a:r>
              <a:rPr lang="en-US" altLang="ko-KR" dirty="0"/>
              <a:t>Click to add title</a:t>
            </a:r>
            <a:endParaRPr lang="en-US" dirty="0"/>
          </a:p>
        </p:txBody>
      </p:sp>
      <p:sp>
        <p:nvSpPr>
          <p:cNvPr id="5" name="텍스트 개체 틀 2">
            <a:extLst>
              <a:ext uri="{FF2B5EF4-FFF2-40B4-BE49-F238E27FC236}">
                <a16:creationId xmlns="" xmlns:a16="http://schemas.microsoft.com/office/drawing/2014/main" id="{C70CC6A0-1F85-4CAC-BF4E-27C58E3ACDD5}"/>
              </a:ext>
            </a:extLst>
          </p:cNvPr>
          <p:cNvSpPr>
            <a:spLocks noGrp="1"/>
          </p:cNvSpPr>
          <p:nvPr>
            <p:ph type="body" sz="quarter" idx="41" hasCustomPrompt="1"/>
          </p:nvPr>
        </p:nvSpPr>
        <p:spPr>
          <a:xfrm>
            <a:off x="4860032" y="1650008"/>
            <a:ext cx="4283968" cy="288032"/>
          </a:xfrm>
          <a:prstGeom prst="rect">
            <a:avLst/>
          </a:prstGeom>
        </p:spPr>
        <p:txBody>
          <a:bodyPr anchor="ctr"/>
          <a:lstStyle>
            <a:lvl1pPr marL="0" marR="0" indent="0" algn="l"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1802128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Picture with Caption">
    <p:bg>
      <p:bgPr>
        <a:solidFill>
          <a:schemeClr val="accent3"/>
        </a:solidFill>
        <a:effectLst/>
      </p:bgPr>
    </p:bg>
    <p:spTree>
      <p:nvGrpSpPr>
        <p:cNvPr id="1" name=""/>
        <p:cNvGrpSpPr/>
        <p:nvPr/>
      </p:nvGrpSpPr>
      <p:grpSpPr>
        <a:xfrm>
          <a:off x="0" y="0"/>
          <a:ext cx="0" cy="0"/>
          <a:chOff x="0" y="0"/>
          <a:chExt cx="0" cy="0"/>
        </a:xfrm>
      </p:grpSpPr>
      <p:sp>
        <p:nvSpPr>
          <p:cNvPr id="9" name="Picture Placeholder 2"/>
          <p:cNvSpPr>
            <a:spLocks noGrp="1"/>
          </p:cNvSpPr>
          <p:nvPr>
            <p:ph type="pic" idx="1" hasCustomPrompt="1"/>
          </p:nvPr>
        </p:nvSpPr>
        <p:spPr>
          <a:xfrm>
            <a:off x="0" y="1628020"/>
            <a:ext cx="2988000" cy="2665077"/>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0" name="Picture Placeholder 2"/>
          <p:cNvSpPr>
            <a:spLocks noGrp="1"/>
          </p:cNvSpPr>
          <p:nvPr>
            <p:ph type="pic" idx="10" hasCustomPrompt="1"/>
          </p:nvPr>
        </p:nvSpPr>
        <p:spPr>
          <a:xfrm>
            <a:off x="6156000" y="1628020"/>
            <a:ext cx="2988000" cy="2665077"/>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 name="Rectangle 1"/>
          <p:cNvSpPr/>
          <p:nvPr userDrawn="1"/>
        </p:nvSpPr>
        <p:spPr>
          <a:xfrm>
            <a:off x="3061948" y="1629096"/>
            <a:ext cx="3024336" cy="26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black">
                  <a:lumMod val="75000"/>
                  <a:lumOff val="25000"/>
                </a:prstClr>
              </a:solidFill>
            </a:endParaRPr>
          </a:p>
        </p:txBody>
      </p:sp>
      <p:sp>
        <p:nvSpPr>
          <p:cNvPr id="6" name="Title 2">
            <a:extLst>
              <a:ext uri="{FF2B5EF4-FFF2-40B4-BE49-F238E27FC236}">
                <a16:creationId xmlns="" xmlns:a16="http://schemas.microsoft.com/office/drawing/2014/main" id="{198C7C00-8428-4703-A32D-B42FC3CEC2A4}"/>
              </a:ext>
            </a:extLst>
          </p:cNvPr>
          <p:cNvSpPr>
            <a:spLocks noGrp="1"/>
          </p:cNvSpPr>
          <p:nvPr>
            <p:ph type="title"/>
          </p:nvPr>
        </p:nvSpPr>
        <p:spPr>
          <a:xfrm>
            <a:off x="0" y="200792"/>
            <a:ext cx="9144000" cy="912000"/>
          </a:xfrm>
          <a:prstGeom prst="rect">
            <a:avLst/>
          </a:prstGeom>
        </p:spPr>
        <p:txBody>
          <a:bodyPr anchor="ctr"/>
          <a:lstStyle>
            <a:lvl1pPr algn="ctr">
              <a:defRPr sz="3600" b="1">
                <a:solidFill>
                  <a:schemeClr val="bg1"/>
                </a:solidFill>
                <a:latin typeface="+mj-lt"/>
                <a:cs typeface="Arial" pitchFamily="34" charset="0"/>
              </a:defRPr>
            </a:lvl1pPr>
          </a:lstStyle>
          <a:p>
            <a:r>
              <a:rPr lang="en-US" dirty="0"/>
              <a:t> </a:t>
            </a:r>
            <a:r>
              <a:rPr lang="en-US" altLang="ko-KR" dirty="0"/>
              <a:t>Free PPT _ Click to add title</a:t>
            </a:r>
            <a:endParaRPr lang="en-US" dirty="0"/>
          </a:p>
        </p:txBody>
      </p:sp>
      <p:sp>
        <p:nvSpPr>
          <p:cNvPr id="7" name="텍스트 개체 틀 2">
            <a:extLst>
              <a:ext uri="{FF2B5EF4-FFF2-40B4-BE49-F238E27FC236}">
                <a16:creationId xmlns="" xmlns:a16="http://schemas.microsoft.com/office/drawing/2014/main" id="{B8B8BF13-A895-4860-BF57-D420F5A51965}"/>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1200">
                <a:solidFill>
                  <a:schemeClr val="bg1"/>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19328285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542997" y="3621021"/>
            <a:ext cx="3959992" cy="252071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Picture Placeholder 2"/>
          <p:cNvSpPr>
            <a:spLocks noGrp="1"/>
          </p:cNvSpPr>
          <p:nvPr>
            <p:ph type="pic" idx="10" hasCustomPrompt="1"/>
          </p:nvPr>
        </p:nvSpPr>
        <p:spPr>
          <a:xfrm>
            <a:off x="4644008" y="3621021"/>
            <a:ext cx="3959992" cy="252071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 name="Rectangle 1"/>
          <p:cNvSpPr/>
          <p:nvPr userDrawn="1"/>
        </p:nvSpPr>
        <p:spPr>
          <a:xfrm>
            <a:off x="540003" y="1575761"/>
            <a:ext cx="3962989" cy="19553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11" name="Rectangle 10"/>
          <p:cNvSpPr/>
          <p:nvPr userDrawn="1"/>
        </p:nvSpPr>
        <p:spPr>
          <a:xfrm>
            <a:off x="4641016" y="1575761"/>
            <a:ext cx="3962989" cy="19553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7" name="Title 2">
            <a:extLst>
              <a:ext uri="{FF2B5EF4-FFF2-40B4-BE49-F238E27FC236}">
                <a16:creationId xmlns="" xmlns:a16="http://schemas.microsoft.com/office/drawing/2014/main" id="{32E2CB55-DB02-4B94-9AA0-6EFBB8682F7F}"/>
              </a:ext>
            </a:extLst>
          </p:cNvPr>
          <p:cNvSpPr>
            <a:spLocks noGrp="1"/>
          </p:cNvSpPr>
          <p:nvPr>
            <p:ph type="title"/>
          </p:nvPr>
        </p:nvSpPr>
        <p:spPr>
          <a:xfrm>
            <a:off x="0" y="200792"/>
            <a:ext cx="9144000" cy="912000"/>
          </a:xfrm>
          <a:prstGeom prst="rect">
            <a:avLst/>
          </a:prstGeom>
        </p:spPr>
        <p:txBody>
          <a:bodyPr anchor="ctr"/>
          <a:lstStyle>
            <a:lvl1pPr algn="ctr">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8" name="텍스트 개체 틀 2">
            <a:extLst>
              <a:ext uri="{FF2B5EF4-FFF2-40B4-BE49-F238E27FC236}">
                <a16:creationId xmlns="" xmlns:a16="http://schemas.microsoft.com/office/drawing/2014/main" id="{7DDB83E5-458E-46B2-9A0C-FA643319B2D1}"/>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r"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28924546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540000" y="1670920"/>
            <a:ext cx="2520000" cy="4467080"/>
          </a:xfrm>
          <a:prstGeom prst="rect">
            <a:avLst/>
          </a:prstGeom>
          <a:solidFill>
            <a:schemeClr val="bg1">
              <a:lumMod val="95000"/>
            </a:schemeClr>
          </a:solidFill>
        </p:spPr>
        <p:txBody>
          <a:bodyPr tIns="540000" anchor="t"/>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Picture Placeholder 2"/>
          <p:cNvSpPr>
            <a:spLocks noGrp="1"/>
          </p:cNvSpPr>
          <p:nvPr>
            <p:ph type="pic" idx="10" hasCustomPrompt="1"/>
          </p:nvPr>
        </p:nvSpPr>
        <p:spPr>
          <a:xfrm>
            <a:off x="3306788" y="1675944"/>
            <a:ext cx="2520000" cy="4467080"/>
          </a:xfrm>
          <a:prstGeom prst="rect">
            <a:avLst/>
          </a:prstGeom>
          <a:solidFill>
            <a:schemeClr val="bg1">
              <a:lumMod val="95000"/>
            </a:schemeClr>
          </a:solidFill>
        </p:spPr>
        <p:txBody>
          <a:bodyPr tIns="540000" anchor="t"/>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0" name="Picture Placeholder 2"/>
          <p:cNvSpPr>
            <a:spLocks noGrp="1"/>
          </p:cNvSpPr>
          <p:nvPr>
            <p:ph type="pic" idx="11" hasCustomPrompt="1"/>
          </p:nvPr>
        </p:nvSpPr>
        <p:spPr>
          <a:xfrm>
            <a:off x="6073576" y="1680968"/>
            <a:ext cx="2520000" cy="4467080"/>
          </a:xfrm>
          <a:prstGeom prst="rect">
            <a:avLst/>
          </a:prstGeom>
          <a:solidFill>
            <a:schemeClr val="bg1">
              <a:lumMod val="95000"/>
            </a:schemeClr>
          </a:solidFill>
        </p:spPr>
        <p:txBody>
          <a:bodyPr tIns="540000" anchor="t"/>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6" name="Title 2">
            <a:extLst>
              <a:ext uri="{FF2B5EF4-FFF2-40B4-BE49-F238E27FC236}">
                <a16:creationId xmlns="" xmlns:a16="http://schemas.microsoft.com/office/drawing/2014/main" id="{E28DB036-0B4F-4FC0-8B21-0350E5FF0C35}"/>
              </a:ext>
            </a:extLst>
          </p:cNvPr>
          <p:cNvSpPr>
            <a:spLocks noGrp="1"/>
          </p:cNvSpPr>
          <p:nvPr>
            <p:ph type="title"/>
          </p:nvPr>
        </p:nvSpPr>
        <p:spPr>
          <a:xfrm>
            <a:off x="0" y="200792"/>
            <a:ext cx="9144000" cy="912000"/>
          </a:xfrm>
          <a:prstGeom prst="rect">
            <a:avLst/>
          </a:prstGeom>
        </p:spPr>
        <p:txBody>
          <a:bodyPr anchor="ctr"/>
          <a:lstStyle>
            <a:lvl1pPr algn="ctr">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7" name="텍스트 개체 틀 2">
            <a:extLst>
              <a:ext uri="{FF2B5EF4-FFF2-40B4-BE49-F238E27FC236}">
                <a16:creationId xmlns="" xmlns:a16="http://schemas.microsoft.com/office/drawing/2014/main" id="{92C50DF5-B06D-47A0-9932-607237B9E882}"/>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35394590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197768" y="274340"/>
            <a:ext cx="8748464" cy="6309320"/>
          </a:xfrm>
          <a:prstGeom prst="rect">
            <a:avLst/>
          </a:prstGeom>
          <a:solidFill>
            <a:schemeClr val="bg1">
              <a:lumMod val="95000"/>
            </a:schemeClr>
          </a:solidFill>
        </p:spPr>
        <p:txBody>
          <a:bodyPr tIns="576000" anchor="t"/>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6486362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2660340" y="1"/>
            <a:ext cx="3823320" cy="3429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Picture Placeholder 2"/>
          <p:cNvSpPr>
            <a:spLocks noGrp="1"/>
          </p:cNvSpPr>
          <p:nvPr>
            <p:ph type="pic" idx="10" hasCustomPrompt="1"/>
          </p:nvPr>
        </p:nvSpPr>
        <p:spPr>
          <a:xfrm>
            <a:off x="0" y="1"/>
            <a:ext cx="2555776" cy="3429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Picture Placeholder 2"/>
          <p:cNvSpPr>
            <a:spLocks noGrp="1"/>
          </p:cNvSpPr>
          <p:nvPr>
            <p:ph type="pic" idx="11" hasCustomPrompt="1"/>
          </p:nvPr>
        </p:nvSpPr>
        <p:spPr>
          <a:xfrm>
            <a:off x="6588224" y="1"/>
            <a:ext cx="2555776" cy="3429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 name="Rectangle 1"/>
          <p:cNvSpPr/>
          <p:nvPr userDrawn="1"/>
        </p:nvSpPr>
        <p:spPr>
          <a:xfrm>
            <a:off x="0" y="3566617"/>
            <a:ext cx="2555776" cy="32913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7" name="Rectangle 6"/>
          <p:cNvSpPr/>
          <p:nvPr userDrawn="1"/>
        </p:nvSpPr>
        <p:spPr>
          <a:xfrm>
            <a:off x="6588224" y="3566613"/>
            <a:ext cx="2555776" cy="32913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Tree>
    <p:extLst>
      <p:ext uri="{BB962C8B-B14F-4D97-AF65-F5344CB8AC3E}">
        <p14:creationId xmlns:p14="http://schemas.microsoft.com/office/powerpoint/2010/main" val="22498650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9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553130" y="1680019"/>
            <a:ext cx="2978251" cy="445798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Title 2"/>
          <p:cNvSpPr>
            <a:spLocks noGrp="1"/>
          </p:cNvSpPr>
          <p:nvPr>
            <p:ph type="title"/>
          </p:nvPr>
        </p:nvSpPr>
        <p:spPr>
          <a:xfrm>
            <a:off x="0" y="200792"/>
            <a:ext cx="9144000" cy="912000"/>
          </a:xfrm>
          <a:prstGeom prst="rect">
            <a:avLst/>
          </a:prstGeom>
        </p:spPr>
        <p:txBody>
          <a:bodyPr anchor="ctr"/>
          <a:lstStyle>
            <a:lvl1pPr algn="ctr">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9" name="Picture Placeholder 2"/>
          <p:cNvSpPr>
            <a:spLocks noGrp="1"/>
          </p:cNvSpPr>
          <p:nvPr>
            <p:ph type="pic" idx="10" hasCustomPrompt="1"/>
          </p:nvPr>
        </p:nvSpPr>
        <p:spPr>
          <a:xfrm>
            <a:off x="3528345" y="3909483"/>
            <a:ext cx="1656000" cy="222851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0" name="Picture Placeholder 2"/>
          <p:cNvSpPr>
            <a:spLocks noGrp="1"/>
          </p:cNvSpPr>
          <p:nvPr>
            <p:ph type="pic" idx="11" hasCustomPrompt="1"/>
          </p:nvPr>
        </p:nvSpPr>
        <p:spPr>
          <a:xfrm>
            <a:off x="5183791" y="3909487"/>
            <a:ext cx="1656000" cy="222851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1" name="Picture Placeholder 2"/>
          <p:cNvSpPr>
            <a:spLocks noGrp="1"/>
          </p:cNvSpPr>
          <p:nvPr>
            <p:ph type="pic" idx="12" hasCustomPrompt="1"/>
          </p:nvPr>
        </p:nvSpPr>
        <p:spPr>
          <a:xfrm>
            <a:off x="6833749" y="3909487"/>
            <a:ext cx="1656000" cy="222851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 name="Rectangle 1"/>
          <p:cNvSpPr/>
          <p:nvPr userDrawn="1"/>
        </p:nvSpPr>
        <p:spPr>
          <a:xfrm>
            <a:off x="3528345" y="1680019"/>
            <a:ext cx="1656184" cy="222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13" name="Rectangle 12"/>
          <p:cNvSpPr/>
          <p:nvPr userDrawn="1"/>
        </p:nvSpPr>
        <p:spPr>
          <a:xfrm>
            <a:off x="5183607" y="1680019"/>
            <a:ext cx="1656184" cy="222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14" name="Rectangle 13"/>
          <p:cNvSpPr/>
          <p:nvPr userDrawn="1"/>
        </p:nvSpPr>
        <p:spPr>
          <a:xfrm>
            <a:off x="6833749" y="1680019"/>
            <a:ext cx="1656184" cy="222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12" name="텍스트 개체 틀 2">
            <a:extLst>
              <a:ext uri="{FF2B5EF4-FFF2-40B4-BE49-F238E27FC236}">
                <a16:creationId xmlns="" xmlns:a16="http://schemas.microsoft.com/office/drawing/2014/main" id="{04DB8D5C-C91A-4755-AF2D-72EE2C637AD1}"/>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33381305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123482"/>
            <a:ext cx="8679898" cy="724247"/>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171409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2"/>
          <p:cNvSpPr>
            <a:spLocks noGrp="1"/>
          </p:cNvSpPr>
          <p:nvPr>
            <p:ph type="title"/>
          </p:nvPr>
        </p:nvSpPr>
        <p:spPr>
          <a:xfrm>
            <a:off x="1619672" y="0"/>
            <a:ext cx="7524328" cy="1179288"/>
          </a:xfrm>
          <a:prstGeom prst="rect">
            <a:avLst/>
          </a:prstGeom>
        </p:spPr>
        <p:txBody>
          <a:bodyPr anchor="ctr"/>
          <a:lstStyle>
            <a:lvl1pPr algn="l">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Tree>
    <p:extLst>
      <p:ext uri="{BB962C8B-B14F-4D97-AF65-F5344CB8AC3E}">
        <p14:creationId xmlns:p14="http://schemas.microsoft.com/office/powerpoint/2010/main" val="33457129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9"/>
          <p:cNvSpPr>
            <a:spLocks noGrp="1"/>
          </p:cNvSpPr>
          <p:nvPr>
            <p:ph type="body" sz="quarter" idx="10" hasCustomPrompt="1"/>
          </p:nvPr>
        </p:nvSpPr>
        <p:spPr>
          <a:xfrm>
            <a:off x="0" y="164640"/>
            <a:ext cx="9144000" cy="768085"/>
          </a:xfrm>
          <a:prstGeom prst="rect">
            <a:avLst/>
          </a:prstGeom>
        </p:spPr>
        <p:txBody>
          <a:bodyPr anchor="ctr"/>
          <a:lstStyle>
            <a:lvl1pPr marL="0" indent="0" algn="ctr">
              <a:buNone/>
              <a:defRPr sz="4000" b="0" baseline="0">
                <a:latin typeface="+mj-lt"/>
                <a:cs typeface="Arial" pitchFamily="34" charset="0"/>
              </a:defRPr>
            </a:lvl1pPr>
          </a:lstStyle>
          <a:p>
            <a:pPr lvl="0"/>
            <a:r>
              <a:rPr lang="en-US" altLang="ko-KR" dirty="0"/>
              <a:t>ICON SETS LAYOUT</a:t>
            </a:r>
          </a:p>
        </p:txBody>
      </p:sp>
      <p:grpSp>
        <p:nvGrpSpPr>
          <p:cNvPr id="4" name="Group 3"/>
          <p:cNvGrpSpPr/>
          <p:nvPr userDrawn="1"/>
        </p:nvGrpSpPr>
        <p:grpSpPr>
          <a:xfrm>
            <a:off x="354008" y="1508787"/>
            <a:ext cx="2849840" cy="4865561"/>
            <a:chOff x="354008" y="1131589"/>
            <a:chExt cx="2849840" cy="3649171"/>
          </a:xfrm>
        </p:grpSpPr>
        <p:sp>
          <p:nvSpPr>
            <p:cNvPr id="5" name="Rounded Rectangle 4"/>
            <p:cNvSpPr/>
            <p:nvPr/>
          </p:nvSpPr>
          <p:spPr>
            <a:xfrm>
              <a:off x="354008" y="1131589"/>
              <a:ext cx="2849840" cy="3649171"/>
            </a:xfrm>
            <a:prstGeom prst="roundRect">
              <a:avLst>
                <a:gd name="adj" fmla="val 396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800">
                <a:solidFill>
                  <a:prstClr val="white"/>
                </a:solidFill>
              </a:endParaRPr>
            </a:p>
          </p:txBody>
        </p:sp>
        <p:sp>
          <p:nvSpPr>
            <p:cNvPr id="8" name="Rounded Rectangle 7"/>
            <p:cNvSpPr/>
            <p:nvPr/>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800">
                <a:solidFill>
                  <a:prstClr val="white"/>
                </a:solidFill>
              </a:endParaRPr>
            </a:p>
          </p:txBody>
        </p:sp>
        <p:sp>
          <p:nvSpPr>
            <p:cNvPr id="9" name="Half Frame 8"/>
            <p:cNvSpPr/>
            <p:nvPr/>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800">
                <a:solidFill>
                  <a:prstClr val="black"/>
                </a:solidFill>
              </a:endParaRPr>
            </a:p>
          </p:txBody>
        </p:sp>
      </p:grpSp>
    </p:spTree>
    <p:extLst>
      <p:ext uri="{BB962C8B-B14F-4D97-AF65-F5344CB8AC3E}">
        <p14:creationId xmlns:p14="http://schemas.microsoft.com/office/powerpoint/2010/main" val="3619178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50184" y="1929225"/>
            <a:ext cx="1656000" cy="153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Title 2"/>
          <p:cNvSpPr>
            <a:spLocks noGrp="1"/>
          </p:cNvSpPr>
          <p:nvPr>
            <p:ph type="title"/>
          </p:nvPr>
        </p:nvSpPr>
        <p:spPr>
          <a:xfrm>
            <a:off x="107504" y="0"/>
            <a:ext cx="9036496" cy="1179288"/>
          </a:xfrm>
          <a:prstGeom prst="rect">
            <a:avLst/>
          </a:prstGeom>
        </p:spPr>
        <p:txBody>
          <a:bodyPr anchor="ctr"/>
          <a:lstStyle>
            <a:lvl1pPr algn="l">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9" name="Picture Placeholder 2"/>
          <p:cNvSpPr>
            <a:spLocks noGrp="1"/>
          </p:cNvSpPr>
          <p:nvPr>
            <p:ph type="pic" idx="10" hasCustomPrompt="1"/>
          </p:nvPr>
        </p:nvSpPr>
        <p:spPr>
          <a:xfrm>
            <a:off x="650184" y="4110344"/>
            <a:ext cx="1656000" cy="153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 name="Rectangle 1"/>
          <p:cNvSpPr/>
          <p:nvPr userDrawn="1"/>
        </p:nvSpPr>
        <p:spPr>
          <a:xfrm>
            <a:off x="650184" y="3463132"/>
            <a:ext cx="1656000" cy="4800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200">
              <a:solidFill>
                <a:prstClr val="black">
                  <a:lumMod val="75000"/>
                  <a:lumOff val="25000"/>
                </a:prstClr>
              </a:solidFill>
            </a:endParaRPr>
          </a:p>
        </p:txBody>
      </p:sp>
      <p:sp>
        <p:nvSpPr>
          <p:cNvPr id="10" name="Rectangle 9"/>
          <p:cNvSpPr/>
          <p:nvPr userDrawn="1"/>
        </p:nvSpPr>
        <p:spPr>
          <a:xfrm>
            <a:off x="650184" y="5646344"/>
            <a:ext cx="1656000" cy="4800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200">
              <a:solidFill>
                <a:prstClr val="black">
                  <a:lumMod val="75000"/>
                  <a:lumOff val="25000"/>
                </a:prstClr>
              </a:solidFill>
            </a:endParaRPr>
          </a:p>
        </p:txBody>
      </p:sp>
      <p:sp>
        <p:nvSpPr>
          <p:cNvPr id="11" name="Picture Placeholder 2"/>
          <p:cNvSpPr>
            <a:spLocks noGrp="1"/>
          </p:cNvSpPr>
          <p:nvPr>
            <p:ph type="pic" idx="11" hasCustomPrompt="1"/>
          </p:nvPr>
        </p:nvSpPr>
        <p:spPr>
          <a:xfrm>
            <a:off x="4677950" y="1934249"/>
            <a:ext cx="1656000" cy="153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2" name="Picture Placeholder 2"/>
          <p:cNvSpPr>
            <a:spLocks noGrp="1"/>
          </p:cNvSpPr>
          <p:nvPr>
            <p:ph type="pic" idx="12" hasCustomPrompt="1"/>
          </p:nvPr>
        </p:nvSpPr>
        <p:spPr>
          <a:xfrm>
            <a:off x="4677950" y="4115368"/>
            <a:ext cx="1656000" cy="153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3" name="Rectangle 12"/>
          <p:cNvSpPr/>
          <p:nvPr userDrawn="1"/>
        </p:nvSpPr>
        <p:spPr>
          <a:xfrm>
            <a:off x="4677950" y="3468156"/>
            <a:ext cx="1656000" cy="4800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200">
              <a:solidFill>
                <a:prstClr val="black">
                  <a:lumMod val="75000"/>
                  <a:lumOff val="25000"/>
                </a:prstClr>
              </a:solidFill>
            </a:endParaRPr>
          </a:p>
        </p:txBody>
      </p:sp>
      <p:sp>
        <p:nvSpPr>
          <p:cNvPr id="14" name="Rectangle 13"/>
          <p:cNvSpPr/>
          <p:nvPr userDrawn="1"/>
        </p:nvSpPr>
        <p:spPr>
          <a:xfrm>
            <a:off x="4677950" y="5651368"/>
            <a:ext cx="1656000" cy="4800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1200">
              <a:solidFill>
                <a:prstClr val="black">
                  <a:lumMod val="75000"/>
                  <a:lumOff val="25000"/>
                </a:prstClr>
              </a:solidFill>
            </a:endParaRPr>
          </a:p>
        </p:txBody>
      </p:sp>
    </p:spTree>
    <p:extLst>
      <p:ext uri="{BB962C8B-B14F-4D97-AF65-F5344CB8AC3E}">
        <p14:creationId xmlns:p14="http://schemas.microsoft.com/office/powerpoint/2010/main" val="4262376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1673512"/>
            <a:ext cx="4572000" cy="442809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Title 2">
            <a:extLst>
              <a:ext uri="{FF2B5EF4-FFF2-40B4-BE49-F238E27FC236}">
                <a16:creationId xmlns="" xmlns:a16="http://schemas.microsoft.com/office/drawing/2014/main" id="{E62EAC56-5A2E-46B2-B8D9-375A807E3F65}"/>
              </a:ext>
            </a:extLst>
          </p:cNvPr>
          <p:cNvSpPr>
            <a:spLocks noGrp="1"/>
          </p:cNvSpPr>
          <p:nvPr>
            <p:ph type="title"/>
          </p:nvPr>
        </p:nvSpPr>
        <p:spPr>
          <a:xfrm>
            <a:off x="0" y="200792"/>
            <a:ext cx="9144000" cy="912000"/>
          </a:xfrm>
          <a:prstGeom prst="rect">
            <a:avLst/>
          </a:prstGeom>
        </p:spPr>
        <p:txBody>
          <a:bodyPr anchor="ctr"/>
          <a:lstStyle>
            <a:lvl1pPr algn="ctr">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6" name="텍스트 개체 틀 2">
            <a:extLst>
              <a:ext uri="{FF2B5EF4-FFF2-40B4-BE49-F238E27FC236}">
                <a16:creationId xmlns="" xmlns:a16="http://schemas.microsoft.com/office/drawing/2014/main" id="{14844AF7-CCEE-4899-AEED-9D922F173586}"/>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2741608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235" y="1820040"/>
            <a:ext cx="4567767" cy="2665077"/>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Picture Placeholder 2"/>
          <p:cNvSpPr>
            <a:spLocks noGrp="1"/>
          </p:cNvSpPr>
          <p:nvPr>
            <p:ph type="pic" idx="10" hasCustomPrompt="1"/>
          </p:nvPr>
        </p:nvSpPr>
        <p:spPr>
          <a:xfrm>
            <a:off x="4576238" y="1820040"/>
            <a:ext cx="4567767" cy="2665077"/>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Title 2">
            <a:extLst>
              <a:ext uri="{FF2B5EF4-FFF2-40B4-BE49-F238E27FC236}">
                <a16:creationId xmlns="" xmlns:a16="http://schemas.microsoft.com/office/drawing/2014/main" id="{C292895B-CBD9-4745-8D30-91F49E9E1C2C}"/>
              </a:ext>
            </a:extLst>
          </p:cNvPr>
          <p:cNvSpPr>
            <a:spLocks noGrp="1"/>
          </p:cNvSpPr>
          <p:nvPr>
            <p:ph type="title"/>
          </p:nvPr>
        </p:nvSpPr>
        <p:spPr>
          <a:xfrm>
            <a:off x="0" y="200792"/>
            <a:ext cx="9144000" cy="912000"/>
          </a:xfrm>
          <a:prstGeom prst="rect">
            <a:avLst/>
          </a:prstGeom>
        </p:spPr>
        <p:txBody>
          <a:bodyPr anchor="ctr"/>
          <a:lstStyle>
            <a:lvl1pPr algn="ctr">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6" name="텍스트 개체 틀 2">
            <a:extLst>
              <a:ext uri="{FF2B5EF4-FFF2-40B4-BE49-F238E27FC236}">
                <a16:creationId xmlns="" xmlns:a16="http://schemas.microsoft.com/office/drawing/2014/main" id="{A4041D5A-9284-440B-BB7E-072D9FB2DEF2}"/>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r"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63820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720000"/>
            <a:ext cx="9144000" cy="5418000"/>
          </a:xfrm>
          <a:prstGeom prst="rect">
            <a:avLst/>
          </a:prstGeom>
          <a:solidFill>
            <a:schemeClr val="bg1">
              <a:lumMod val="95000"/>
            </a:schemeClr>
          </a:solidFill>
        </p:spPr>
        <p:txBody>
          <a:bodyPr lIns="1260000" anchor="ctr"/>
          <a:lstStyle>
            <a:lvl1pPr marL="0" indent="0" algn="l">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Title 2">
            <a:extLst>
              <a:ext uri="{FF2B5EF4-FFF2-40B4-BE49-F238E27FC236}">
                <a16:creationId xmlns="" xmlns:a16="http://schemas.microsoft.com/office/drawing/2014/main" id="{38C8F810-5F00-4129-8726-6F1CFA1C6089}"/>
              </a:ext>
            </a:extLst>
          </p:cNvPr>
          <p:cNvSpPr>
            <a:spLocks noGrp="1"/>
          </p:cNvSpPr>
          <p:nvPr>
            <p:ph type="title" hasCustomPrompt="1"/>
          </p:nvPr>
        </p:nvSpPr>
        <p:spPr>
          <a:xfrm>
            <a:off x="4572000" y="726056"/>
            <a:ext cx="4572000" cy="912000"/>
          </a:xfrm>
          <a:prstGeom prst="rect">
            <a:avLst/>
          </a:prstGeom>
        </p:spPr>
        <p:txBody>
          <a:bodyPr anchor="ctr"/>
          <a:lstStyle>
            <a:lvl1pPr algn="l">
              <a:defRPr sz="3600" b="1">
                <a:solidFill>
                  <a:schemeClr val="tx1">
                    <a:lumMod val="75000"/>
                    <a:lumOff val="25000"/>
                  </a:schemeClr>
                </a:solidFill>
                <a:latin typeface="+mj-lt"/>
                <a:cs typeface="Arial" pitchFamily="34" charset="0"/>
              </a:defRPr>
            </a:lvl1pPr>
          </a:lstStyle>
          <a:p>
            <a:r>
              <a:rPr lang="en-US" altLang="ko-KR" dirty="0"/>
              <a:t>Click to add title</a:t>
            </a:r>
            <a:endParaRPr lang="en-US" dirty="0"/>
          </a:p>
        </p:txBody>
      </p:sp>
      <p:sp>
        <p:nvSpPr>
          <p:cNvPr id="5" name="텍스트 개체 틀 2">
            <a:extLst>
              <a:ext uri="{FF2B5EF4-FFF2-40B4-BE49-F238E27FC236}">
                <a16:creationId xmlns="" xmlns:a16="http://schemas.microsoft.com/office/drawing/2014/main" id="{C70CC6A0-1F85-4CAC-BF4E-27C58E3ACDD5}"/>
              </a:ext>
            </a:extLst>
          </p:cNvPr>
          <p:cNvSpPr>
            <a:spLocks noGrp="1"/>
          </p:cNvSpPr>
          <p:nvPr>
            <p:ph type="body" sz="quarter" idx="41" hasCustomPrompt="1"/>
          </p:nvPr>
        </p:nvSpPr>
        <p:spPr>
          <a:xfrm>
            <a:off x="4860032" y="1650008"/>
            <a:ext cx="4283968" cy="288032"/>
          </a:xfrm>
          <a:prstGeom prst="rect">
            <a:avLst/>
          </a:prstGeom>
        </p:spPr>
        <p:txBody>
          <a:bodyPr anchor="ctr"/>
          <a:lstStyle>
            <a:lvl1pPr marL="0" marR="0" indent="0" algn="l"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2340244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Picture with Caption">
    <p:bg>
      <p:bgPr>
        <a:solidFill>
          <a:schemeClr val="accent3"/>
        </a:solidFill>
        <a:effectLst/>
      </p:bgPr>
    </p:bg>
    <p:spTree>
      <p:nvGrpSpPr>
        <p:cNvPr id="1" name=""/>
        <p:cNvGrpSpPr/>
        <p:nvPr/>
      </p:nvGrpSpPr>
      <p:grpSpPr>
        <a:xfrm>
          <a:off x="0" y="0"/>
          <a:ext cx="0" cy="0"/>
          <a:chOff x="0" y="0"/>
          <a:chExt cx="0" cy="0"/>
        </a:xfrm>
      </p:grpSpPr>
      <p:sp>
        <p:nvSpPr>
          <p:cNvPr id="9" name="Picture Placeholder 2"/>
          <p:cNvSpPr>
            <a:spLocks noGrp="1"/>
          </p:cNvSpPr>
          <p:nvPr>
            <p:ph type="pic" idx="1" hasCustomPrompt="1"/>
          </p:nvPr>
        </p:nvSpPr>
        <p:spPr>
          <a:xfrm>
            <a:off x="0" y="1628020"/>
            <a:ext cx="2988000" cy="2665077"/>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0" name="Picture Placeholder 2"/>
          <p:cNvSpPr>
            <a:spLocks noGrp="1"/>
          </p:cNvSpPr>
          <p:nvPr>
            <p:ph type="pic" idx="10" hasCustomPrompt="1"/>
          </p:nvPr>
        </p:nvSpPr>
        <p:spPr>
          <a:xfrm>
            <a:off x="6156000" y="1628020"/>
            <a:ext cx="2988000" cy="2665077"/>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 name="Rectangle 1"/>
          <p:cNvSpPr/>
          <p:nvPr userDrawn="1"/>
        </p:nvSpPr>
        <p:spPr>
          <a:xfrm>
            <a:off x="3061948" y="1629096"/>
            <a:ext cx="3024336" cy="26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black">
                  <a:lumMod val="75000"/>
                  <a:lumOff val="25000"/>
                </a:prstClr>
              </a:solidFill>
            </a:endParaRPr>
          </a:p>
        </p:txBody>
      </p:sp>
      <p:sp>
        <p:nvSpPr>
          <p:cNvPr id="6" name="Title 2">
            <a:extLst>
              <a:ext uri="{FF2B5EF4-FFF2-40B4-BE49-F238E27FC236}">
                <a16:creationId xmlns="" xmlns:a16="http://schemas.microsoft.com/office/drawing/2014/main" id="{198C7C00-8428-4703-A32D-B42FC3CEC2A4}"/>
              </a:ext>
            </a:extLst>
          </p:cNvPr>
          <p:cNvSpPr>
            <a:spLocks noGrp="1"/>
          </p:cNvSpPr>
          <p:nvPr>
            <p:ph type="title"/>
          </p:nvPr>
        </p:nvSpPr>
        <p:spPr>
          <a:xfrm>
            <a:off x="0" y="200792"/>
            <a:ext cx="9144000" cy="912000"/>
          </a:xfrm>
          <a:prstGeom prst="rect">
            <a:avLst/>
          </a:prstGeom>
        </p:spPr>
        <p:txBody>
          <a:bodyPr anchor="ctr"/>
          <a:lstStyle>
            <a:lvl1pPr algn="ctr">
              <a:defRPr sz="3600" b="1">
                <a:solidFill>
                  <a:schemeClr val="bg1"/>
                </a:solidFill>
                <a:latin typeface="+mj-lt"/>
                <a:cs typeface="Arial" pitchFamily="34" charset="0"/>
              </a:defRPr>
            </a:lvl1pPr>
          </a:lstStyle>
          <a:p>
            <a:r>
              <a:rPr lang="en-US" dirty="0"/>
              <a:t> </a:t>
            </a:r>
            <a:r>
              <a:rPr lang="en-US" altLang="ko-KR" dirty="0"/>
              <a:t>Free PPT _ Click to add title</a:t>
            </a:r>
            <a:endParaRPr lang="en-US" dirty="0"/>
          </a:p>
        </p:txBody>
      </p:sp>
      <p:sp>
        <p:nvSpPr>
          <p:cNvPr id="7" name="텍스트 개체 틀 2">
            <a:extLst>
              <a:ext uri="{FF2B5EF4-FFF2-40B4-BE49-F238E27FC236}">
                <a16:creationId xmlns="" xmlns:a16="http://schemas.microsoft.com/office/drawing/2014/main" id="{B8B8BF13-A895-4860-BF57-D420F5A51965}"/>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1200">
                <a:solidFill>
                  <a:schemeClr val="bg1"/>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4178310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542997" y="3621021"/>
            <a:ext cx="3959992" cy="252071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Picture Placeholder 2"/>
          <p:cNvSpPr>
            <a:spLocks noGrp="1"/>
          </p:cNvSpPr>
          <p:nvPr>
            <p:ph type="pic" idx="10" hasCustomPrompt="1"/>
          </p:nvPr>
        </p:nvSpPr>
        <p:spPr>
          <a:xfrm>
            <a:off x="4644008" y="3621021"/>
            <a:ext cx="3959992" cy="252071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 name="Rectangle 1"/>
          <p:cNvSpPr/>
          <p:nvPr userDrawn="1"/>
        </p:nvSpPr>
        <p:spPr>
          <a:xfrm>
            <a:off x="540003" y="1575761"/>
            <a:ext cx="3962989" cy="19553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11" name="Rectangle 10"/>
          <p:cNvSpPr/>
          <p:nvPr userDrawn="1"/>
        </p:nvSpPr>
        <p:spPr>
          <a:xfrm>
            <a:off x="4641016" y="1575761"/>
            <a:ext cx="3962989" cy="19553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sz="1800">
              <a:solidFill>
                <a:prstClr val="white"/>
              </a:solidFill>
            </a:endParaRPr>
          </a:p>
        </p:txBody>
      </p:sp>
      <p:sp>
        <p:nvSpPr>
          <p:cNvPr id="7" name="Title 2">
            <a:extLst>
              <a:ext uri="{FF2B5EF4-FFF2-40B4-BE49-F238E27FC236}">
                <a16:creationId xmlns="" xmlns:a16="http://schemas.microsoft.com/office/drawing/2014/main" id="{32E2CB55-DB02-4B94-9AA0-6EFBB8682F7F}"/>
              </a:ext>
            </a:extLst>
          </p:cNvPr>
          <p:cNvSpPr>
            <a:spLocks noGrp="1"/>
          </p:cNvSpPr>
          <p:nvPr>
            <p:ph type="title"/>
          </p:nvPr>
        </p:nvSpPr>
        <p:spPr>
          <a:xfrm>
            <a:off x="0" y="200792"/>
            <a:ext cx="9144000" cy="912000"/>
          </a:xfrm>
          <a:prstGeom prst="rect">
            <a:avLst/>
          </a:prstGeom>
        </p:spPr>
        <p:txBody>
          <a:bodyPr anchor="ctr"/>
          <a:lstStyle>
            <a:lvl1pPr algn="ctr">
              <a:defRPr sz="3600" b="1">
                <a:solidFill>
                  <a:schemeClr val="tx1">
                    <a:lumMod val="75000"/>
                    <a:lumOff val="25000"/>
                  </a:schemeClr>
                </a:solidFill>
                <a:latin typeface="+mj-lt"/>
                <a:cs typeface="Arial" pitchFamily="34" charset="0"/>
              </a:defRPr>
            </a:lvl1pPr>
          </a:lstStyle>
          <a:p>
            <a:r>
              <a:rPr lang="en-US" dirty="0"/>
              <a:t> </a:t>
            </a:r>
            <a:r>
              <a:rPr lang="en-US" altLang="ko-KR" dirty="0"/>
              <a:t>Free PPT _ Click to add title</a:t>
            </a:r>
            <a:endParaRPr lang="en-US" dirty="0"/>
          </a:p>
        </p:txBody>
      </p:sp>
      <p:sp>
        <p:nvSpPr>
          <p:cNvPr id="8" name="텍스트 개체 틀 2">
            <a:extLst>
              <a:ext uri="{FF2B5EF4-FFF2-40B4-BE49-F238E27FC236}">
                <a16:creationId xmlns="" xmlns:a16="http://schemas.microsoft.com/office/drawing/2014/main" id="{7DDB83E5-458E-46B2-9A0C-FA643319B2D1}"/>
              </a:ext>
            </a:extLst>
          </p:cNvPr>
          <p:cNvSpPr>
            <a:spLocks noGrp="1"/>
          </p:cNvSpPr>
          <p:nvPr>
            <p:ph type="body" sz="quarter" idx="41" hasCustomPrompt="1"/>
          </p:nvPr>
        </p:nvSpPr>
        <p:spPr>
          <a:xfrm>
            <a:off x="0" y="1124744"/>
            <a:ext cx="9144000" cy="288032"/>
          </a:xfrm>
          <a:prstGeom prst="rect">
            <a:avLst/>
          </a:prstGeom>
        </p:spPr>
        <p:txBody>
          <a:bodyPr anchor="ctr"/>
          <a:lstStyle>
            <a:lvl1pPr marL="0" marR="0" indent="0" algn="r" defTabSz="914400" rtl="0" eaLnBrk="1" fontAlgn="auto" latinLnBrk="1" hangingPunct="1">
              <a:lnSpc>
                <a:spcPct val="90000"/>
              </a:lnSpc>
              <a:spcBef>
                <a:spcPts val="1000"/>
              </a:spcBef>
              <a:spcAft>
                <a:spcPts val="0"/>
              </a:spcAft>
              <a:buClrTx/>
              <a:buSzTx/>
              <a:buFontTx/>
              <a:buNone/>
              <a:tabLst/>
              <a:defRPr sz="1200">
                <a:solidFill>
                  <a:schemeClr val="tx1">
                    <a:lumMod val="75000"/>
                    <a:lumOff val="2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3045535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423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004294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026" name="Picture 2" descr="D:\MASA\WhatsApp Image 2019-02-05 at 17.31.07.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836712"/>
            <a:ext cx="8807114" cy="511256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6444208" y="5517232"/>
            <a:ext cx="2304256" cy="369332"/>
          </a:xfrm>
          <a:prstGeom prst="rect">
            <a:avLst/>
          </a:prstGeom>
          <a:noFill/>
        </p:spPr>
        <p:txBody>
          <a:bodyPr wrap="square" rtlCol="0">
            <a:spAutoFit/>
          </a:bodyPr>
          <a:lstStyle/>
          <a:p>
            <a:r>
              <a:rPr lang="tr-TR" dirty="0" smtClean="0"/>
              <a:t>Uzm. Ahmet KİRAZ</a:t>
            </a:r>
            <a:endParaRPr lang="tr-TR" dirty="0"/>
          </a:p>
        </p:txBody>
      </p:sp>
    </p:spTree>
    <p:extLst>
      <p:ext uri="{BB962C8B-B14F-4D97-AF65-F5344CB8AC3E}">
        <p14:creationId xmlns:p14="http://schemas.microsoft.com/office/powerpoint/2010/main" val="1159621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ko-KR" sz="2800" dirty="0" smtClean="0">
                <a:solidFill>
                  <a:srgbClr val="2A81C6"/>
                </a:solidFill>
              </a:rPr>
              <a:t>RANDEVULU HASTA MUAYENE ORANI</a:t>
            </a:r>
            <a:endParaRPr lang="tr-TR" sz="3200" dirty="0"/>
          </a:p>
        </p:txBody>
      </p:sp>
      <p:grpSp>
        <p:nvGrpSpPr>
          <p:cNvPr id="3" name="Group 3"/>
          <p:cNvGrpSpPr/>
          <p:nvPr/>
        </p:nvGrpSpPr>
        <p:grpSpPr>
          <a:xfrm>
            <a:off x="866896" y="1575613"/>
            <a:ext cx="2861700" cy="617384"/>
            <a:chOff x="5764394" y="3394105"/>
            <a:chExt cx="2861700" cy="617384"/>
          </a:xfrm>
        </p:grpSpPr>
        <p:sp>
          <p:nvSpPr>
            <p:cNvPr id="4"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5"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6"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7"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8"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9"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0"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p>
          </p:txBody>
        </p:sp>
        <p:sp>
          <p:nvSpPr>
            <p:cNvPr id="11"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lumMod val="75000"/>
                    <a:lumOff val="25000"/>
                  </a:schemeClr>
                </a:solidFill>
              </a:endParaRPr>
            </a:p>
          </p:txBody>
        </p:sp>
        <p:sp>
          <p:nvSpPr>
            <p:cNvPr id="12"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lumMod val="75000"/>
                    <a:lumOff val="25000"/>
                  </a:schemeClr>
                </a:solidFill>
              </a:endParaRPr>
            </a:p>
          </p:txBody>
        </p:sp>
        <p:sp>
          <p:nvSpPr>
            <p:cNvPr id="13"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lumMod val="75000"/>
                    <a:lumOff val="25000"/>
                  </a:schemeClr>
                </a:solidFill>
              </a:endParaRPr>
            </a:p>
          </p:txBody>
        </p:sp>
      </p:grpSp>
      <p:grpSp>
        <p:nvGrpSpPr>
          <p:cNvPr id="14" name="Group 14"/>
          <p:cNvGrpSpPr/>
          <p:nvPr/>
        </p:nvGrpSpPr>
        <p:grpSpPr>
          <a:xfrm>
            <a:off x="876390" y="3361260"/>
            <a:ext cx="2861700" cy="617384"/>
            <a:chOff x="5764394" y="3394105"/>
            <a:chExt cx="2861700" cy="617384"/>
          </a:xfrm>
        </p:grpSpPr>
        <p:sp>
          <p:nvSpPr>
            <p:cNvPr id="15"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23"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24"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sp>
        <p:nvSpPr>
          <p:cNvPr id="25" name="TextBox 39"/>
          <p:cNvSpPr txBox="1"/>
          <p:nvPr/>
        </p:nvSpPr>
        <p:spPr>
          <a:xfrm>
            <a:off x="4112076" y="4320306"/>
            <a:ext cx="1107996" cy="646331"/>
          </a:xfrm>
          <a:prstGeom prst="rect">
            <a:avLst/>
          </a:prstGeom>
          <a:noFill/>
        </p:spPr>
        <p:txBody>
          <a:bodyPr wrap="none" rtlCol="0">
            <a:spAutoFit/>
          </a:bodyPr>
          <a:lstStyle/>
          <a:p>
            <a:pPr algn="r"/>
            <a:r>
              <a:rPr lang="en-US" altLang="ko-KR" sz="3600" b="1" dirty="0">
                <a:solidFill>
                  <a:schemeClr val="bg1"/>
                </a:solidFill>
                <a:cs typeface="Arial" pitchFamily="34" charset="0"/>
              </a:rPr>
              <a:t>50%</a:t>
            </a:r>
            <a:endParaRPr lang="ko-KR" altLang="en-US" sz="3600" b="1" dirty="0">
              <a:solidFill>
                <a:schemeClr val="bg1"/>
              </a:solidFill>
              <a:cs typeface="Arial" pitchFamily="34" charset="0"/>
            </a:endParaRPr>
          </a:p>
        </p:txBody>
      </p:sp>
      <p:sp>
        <p:nvSpPr>
          <p:cNvPr id="26" name="TextBox 40"/>
          <p:cNvSpPr txBox="1"/>
          <p:nvPr/>
        </p:nvSpPr>
        <p:spPr>
          <a:xfrm>
            <a:off x="885883" y="2343579"/>
            <a:ext cx="2949953" cy="215444"/>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ANKARA ULUCANLAR GÖZ EAH %37 </a:t>
            </a:r>
          </a:p>
        </p:txBody>
      </p:sp>
      <p:sp>
        <p:nvSpPr>
          <p:cNvPr id="27" name="TextBox 42"/>
          <p:cNvSpPr txBox="1"/>
          <p:nvPr/>
        </p:nvSpPr>
        <p:spPr>
          <a:xfrm>
            <a:off x="885883" y="4091588"/>
            <a:ext cx="2949953" cy="1815882"/>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ANKARA ULUS DEVLET HASTANESİ %29</a:t>
            </a:r>
          </a:p>
          <a:p>
            <a:pPr>
              <a:buFont typeface="Arial" pitchFamily="34" charset="0"/>
              <a:buChar char="•"/>
            </a:pPr>
            <a:r>
              <a:rPr lang="tr-TR" altLang="ko-KR" sz="800" dirty="0" smtClean="0">
                <a:cs typeface="Arial" pitchFamily="34" charset="0"/>
              </a:rPr>
              <a:t> ANKARA KEÇİÖREN OSMANLI ADSM %25</a:t>
            </a:r>
          </a:p>
          <a:p>
            <a:pPr>
              <a:buFont typeface="Arial" pitchFamily="34" charset="0"/>
              <a:buChar char="•"/>
            </a:pPr>
            <a:r>
              <a:rPr lang="tr-TR" altLang="ko-KR" sz="800" dirty="0" smtClean="0">
                <a:cs typeface="Arial" pitchFamily="34" charset="0"/>
              </a:rPr>
              <a:t> ANKARA HALİL ŞIVGIN ÇUBUK D.H. %25</a:t>
            </a:r>
          </a:p>
          <a:p>
            <a:pPr>
              <a:buFont typeface="Arial" pitchFamily="34" charset="0"/>
              <a:buChar char="•"/>
            </a:pPr>
            <a:r>
              <a:rPr lang="tr-TR" altLang="ko-KR" sz="800" dirty="0" smtClean="0">
                <a:cs typeface="Arial" pitchFamily="34" charset="0"/>
              </a:rPr>
              <a:t> ANKARA MESLEK HASTALIKLARI HASTANESİ %25</a:t>
            </a:r>
          </a:p>
          <a:p>
            <a:pPr>
              <a:buFont typeface="Arial" pitchFamily="34" charset="0"/>
              <a:buChar char="•"/>
            </a:pPr>
            <a:r>
              <a:rPr lang="tr-TR" altLang="ko-KR" sz="800" dirty="0" smtClean="0">
                <a:cs typeface="Arial" pitchFamily="34" charset="0"/>
              </a:rPr>
              <a:t> ANKARA GAZİ MUSTAFA KEMAL DH %25</a:t>
            </a:r>
          </a:p>
          <a:p>
            <a:pPr>
              <a:buFont typeface="Arial" pitchFamily="34" charset="0"/>
              <a:buChar char="•"/>
            </a:pPr>
            <a:r>
              <a:rPr lang="tr-TR" altLang="ko-KR" sz="800" dirty="0" smtClean="0">
                <a:cs typeface="Arial" pitchFamily="34" charset="0"/>
              </a:rPr>
              <a:t> SAMİ ULUS KADIN DOĞUM ÇOÇUK SAĞ. VE HAST. EAH %24</a:t>
            </a:r>
          </a:p>
          <a:p>
            <a:pPr>
              <a:buFont typeface="Arial" pitchFamily="34" charset="0"/>
              <a:buChar char="•"/>
            </a:pPr>
            <a:r>
              <a:rPr lang="tr-TR" altLang="ko-KR" sz="800" dirty="0" smtClean="0">
                <a:cs typeface="Arial" pitchFamily="34" charset="0"/>
              </a:rPr>
              <a:t> ABDURRAHMAN YURTASLAN  ONKOLOJİ EAH %24</a:t>
            </a:r>
          </a:p>
          <a:p>
            <a:pPr>
              <a:buFont typeface="Arial" pitchFamily="34" charset="0"/>
              <a:buChar char="•"/>
            </a:pPr>
            <a:r>
              <a:rPr lang="tr-TR" altLang="ko-KR" sz="800" dirty="0" smtClean="0">
                <a:cs typeface="Arial" pitchFamily="34" charset="0"/>
              </a:rPr>
              <a:t> TEPEBAŞI AĞIZ VE DİŞ SAĞLIĞI EAH %24</a:t>
            </a:r>
          </a:p>
          <a:p>
            <a:pPr>
              <a:buFont typeface="Arial" pitchFamily="34" charset="0"/>
              <a:buChar char="•"/>
            </a:pPr>
            <a:r>
              <a:rPr lang="tr-TR" altLang="ko-KR" sz="800" dirty="0" smtClean="0">
                <a:cs typeface="Arial" pitchFamily="34" charset="0"/>
              </a:rPr>
              <a:t> ANKARA ETLİK ZÜBEYDE HANIM KADIN HASTALIKLARI EAH %23</a:t>
            </a:r>
          </a:p>
          <a:p>
            <a:pPr>
              <a:buFont typeface="Arial" pitchFamily="34" charset="0"/>
              <a:buChar char="•"/>
            </a:pPr>
            <a:r>
              <a:rPr lang="tr-TR" altLang="ko-KR" sz="800" dirty="0" smtClean="0">
                <a:cs typeface="Arial" pitchFamily="34" charset="0"/>
              </a:rPr>
              <a:t> GÜLHANE EAH %21</a:t>
            </a:r>
          </a:p>
          <a:p>
            <a:pPr>
              <a:buFont typeface="Arial" pitchFamily="34" charset="0"/>
              <a:buChar char="•"/>
            </a:pPr>
            <a:r>
              <a:rPr lang="tr-TR" altLang="ko-KR" sz="800" dirty="0" smtClean="0">
                <a:cs typeface="Arial" pitchFamily="34" charset="0"/>
              </a:rPr>
              <a:t> GÖĞÜS HASTALIKLARI EAH %20</a:t>
            </a:r>
          </a:p>
          <a:p>
            <a:pPr>
              <a:buFont typeface="Arial" pitchFamily="34" charset="0"/>
              <a:buChar char="•"/>
            </a:pPr>
            <a:r>
              <a:rPr lang="tr-TR" altLang="ko-KR" sz="800" dirty="0" smtClean="0">
                <a:cs typeface="Arial" pitchFamily="34" charset="0"/>
              </a:rPr>
              <a:t> ANKARA DIŞKAPI YILDIRIM BEYAZIT EAH %20</a:t>
            </a:r>
          </a:p>
        </p:txBody>
      </p:sp>
      <p:grpSp>
        <p:nvGrpSpPr>
          <p:cNvPr id="28" name="Group 25"/>
          <p:cNvGrpSpPr/>
          <p:nvPr/>
        </p:nvGrpSpPr>
        <p:grpSpPr>
          <a:xfrm>
            <a:off x="5399788" y="1575613"/>
            <a:ext cx="2861700" cy="617384"/>
            <a:chOff x="5764394" y="3394105"/>
            <a:chExt cx="2861700" cy="617384"/>
          </a:xfrm>
        </p:grpSpPr>
        <p:sp>
          <p:nvSpPr>
            <p:cNvPr id="29"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37"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38"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grpSp>
        <p:nvGrpSpPr>
          <p:cNvPr id="39" name="Group 25"/>
          <p:cNvGrpSpPr/>
          <p:nvPr/>
        </p:nvGrpSpPr>
        <p:grpSpPr>
          <a:xfrm>
            <a:off x="5382708" y="3361260"/>
            <a:ext cx="2861700" cy="617384"/>
            <a:chOff x="5764394" y="3394105"/>
            <a:chExt cx="2861700" cy="617384"/>
          </a:xfrm>
        </p:grpSpPr>
        <p:sp>
          <p:nvSpPr>
            <p:cNvPr id="40"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5"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6"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48"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49"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sp>
        <p:nvSpPr>
          <p:cNvPr id="50" name="TextBox 40"/>
          <p:cNvSpPr txBox="1"/>
          <p:nvPr/>
        </p:nvSpPr>
        <p:spPr>
          <a:xfrm>
            <a:off x="5429260" y="2192693"/>
            <a:ext cx="2949953" cy="1077218"/>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ANKARA EAH %18</a:t>
            </a:r>
          </a:p>
          <a:p>
            <a:pPr>
              <a:buFont typeface="Arial" pitchFamily="34" charset="0"/>
              <a:buChar char="•"/>
            </a:pPr>
            <a:r>
              <a:rPr lang="tr-TR" altLang="ko-KR" sz="800" dirty="0" smtClean="0">
                <a:cs typeface="Arial" pitchFamily="34" charset="0"/>
              </a:rPr>
              <a:t> ANKARA KEÇİÖREN EAH %18</a:t>
            </a:r>
          </a:p>
          <a:p>
            <a:pPr>
              <a:buFont typeface="Arial" pitchFamily="34" charset="0"/>
              <a:buChar char="•"/>
            </a:pPr>
            <a:r>
              <a:rPr lang="tr-TR" altLang="ko-KR" sz="800" dirty="0" smtClean="0">
                <a:cs typeface="Arial" pitchFamily="34" charset="0"/>
              </a:rPr>
              <a:t> ANKARA 75. YIL AĞIZ VE DİŞ SAĞLIĞI MERKEZİ %17 </a:t>
            </a:r>
          </a:p>
          <a:p>
            <a:pPr>
              <a:buFont typeface="Arial" pitchFamily="34" charset="0"/>
              <a:buChar char="•"/>
            </a:pPr>
            <a:r>
              <a:rPr lang="tr-TR" altLang="ko-KR" sz="800" dirty="0" smtClean="0">
                <a:cs typeface="Arial" pitchFamily="34" charset="0"/>
              </a:rPr>
              <a:t> ANKARA KARAPÜRÇEK ADSM %17 </a:t>
            </a:r>
          </a:p>
          <a:p>
            <a:pPr>
              <a:buFont typeface="Arial" pitchFamily="34" charset="0"/>
              <a:buChar char="•"/>
            </a:pPr>
            <a:r>
              <a:rPr lang="tr-TR" altLang="ko-KR" sz="800" dirty="0" smtClean="0">
                <a:cs typeface="Arial" pitchFamily="34" charset="0"/>
              </a:rPr>
              <a:t> ANKARA KAZAN HAMDİ ERİŞ DEVLET HASTANESİ %16</a:t>
            </a:r>
          </a:p>
          <a:p>
            <a:pPr>
              <a:buFont typeface="Arial" pitchFamily="34" charset="0"/>
              <a:buChar char="•"/>
            </a:pPr>
            <a:r>
              <a:rPr lang="tr-TR" altLang="ko-KR" sz="800" dirty="0" smtClean="0">
                <a:cs typeface="Arial" pitchFamily="34" charset="0"/>
              </a:rPr>
              <a:t> HULUSİ ALATAŞ ELMADAĞ D.H. %14</a:t>
            </a:r>
          </a:p>
          <a:p>
            <a:pPr>
              <a:buFont typeface="Arial" pitchFamily="34" charset="0"/>
              <a:buChar char="•"/>
            </a:pPr>
            <a:r>
              <a:rPr lang="tr-TR" altLang="ko-KR" sz="800" dirty="0" smtClean="0">
                <a:cs typeface="Arial" pitchFamily="34" charset="0"/>
              </a:rPr>
              <a:t> ANKARA KIZILCAHAMAM DEVLET HASTANESİ %14</a:t>
            </a:r>
          </a:p>
          <a:p>
            <a:pPr>
              <a:buFont typeface="Arial" pitchFamily="34" charset="0"/>
              <a:buChar char="•"/>
            </a:pPr>
            <a:r>
              <a:rPr lang="tr-TR" altLang="ko-KR" sz="800" dirty="0" smtClean="0">
                <a:cs typeface="Arial" pitchFamily="34" charset="0"/>
              </a:rPr>
              <a:t> ANKARA MAMAK AĞIZ VE DİŞ SAĞLIĞI MERKEZİ %13</a:t>
            </a:r>
          </a:p>
        </p:txBody>
      </p:sp>
      <p:sp>
        <p:nvSpPr>
          <p:cNvPr id="51" name="TextBox 40"/>
          <p:cNvSpPr txBox="1"/>
          <p:nvPr/>
        </p:nvSpPr>
        <p:spPr>
          <a:xfrm>
            <a:off x="5429260" y="4068717"/>
            <a:ext cx="2949953" cy="338554"/>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ANKARA AKYURT DEVLET HASTANESİ %9</a:t>
            </a:r>
          </a:p>
          <a:p>
            <a:pPr>
              <a:buFont typeface="Arial" pitchFamily="34" charset="0"/>
              <a:buChar char="•"/>
            </a:pPr>
            <a:r>
              <a:rPr lang="tr-TR" altLang="ko-KR" sz="800" dirty="0" smtClean="0">
                <a:solidFill>
                  <a:schemeClr val="bg1"/>
                </a:solidFill>
                <a:cs typeface="Arial" pitchFamily="34" charset="0"/>
              </a:rPr>
              <a:t> </a:t>
            </a:r>
            <a:endParaRPr lang="ko-KR" altLang="en-US" sz="800" dirty="0">
              <a:solidFill>
                <a:schemeClr val="bg1"/>
              </a:solidFill>
              <a:cs typeface="Arial" pitchFamily="34" charset="0"/>
            </a:endParaRPr>
          </a:p>
        </p:txBody>
      </p:sp>
      <p:sp>
        <p:nvSpPr>
          <p:cNvPr id="52" name="Rectangle 14"/>
          <p:cNvSpPr/>
          <p:nvPr/>
        </p:nvSpPr>
        <p:spPr>
          <a:xfrm>
            <a:off x="4394885" y="4438176"/>
            <a:ext cx="4296278" cy="20944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3" name="Oval 25">
            <a:extLst>
              <a:ext uri="{FF2B5EF4-FFF2-40B4-BE49-F238E27FC236}">
                <a16:creationId xmlns="" xmlns:a16="http://schemas.microsoft.com/office/drawing/2014/main" id="{1D0122FA-7E2B-42CB-B3AA-577DF396F7ED}"/>
              </a:ext>
            </a:extLst>
          </p:cNvPr>
          <p:cNvSpPr>
            <a:spLocks noChangeAspect="1"/>
          </p:cNvSpPr>
          <p:nvPr/>
        </p:nvSpPr>
        <p:spPr>
          <a:xfrm>
            <a:off x="4666074" y="4662154"/>
            <a:ext cx="359510" cy="352047"/>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 name="Metin kutusu 53"/>
          <p:cNvSpPr txBox="1"/>
          <p:nvPr/>
        </p:nvSpPr>
        <p:spPr>
          <a:xfrm>
            <a:off x="5025588" y="4680310"/>
            <a:ext cx="3665579" cy="1600438"/>
          </a:xfrm>
          <a:prstGeom prst="rect">
            <a:avLst/>
          </a:prstGeom>
          <a:noFill/>
        </p:spPr>
        <p:txBody>
          <a:bodyPr wrap="square" rtlCol="0">
            <a:spAutoFit/>
          </a:bodyPr>
          <a:lstStyle/>
          <a:p>
            <a:pPr algn="just"/>
            <a:r>
              <a:rPr lang="tr-TR" sz="1400" dirty="0" smtClean="0">
                <a:solidFill>
                  <a:schemeClr val="bg1"/>
                </a:solidFill>
              </a:rPr>
              <a:t>Günlük Muayene Sayısı 100 ve üzeri olan branşlarda ilgili hekim tüm MHRS Kapasitesini doldurmasına rağmen Randevulu Hasta Muayene Oranı, Randevusuz Ayaktan Hasta Sayısının daha çok olmasından dolayı Randevulu Hasta Muayene Oranı düşük gözükmektedir.</a:t>
            </a:r>
          </a:p>
        </p:txBody>
      </p:sp>
      <p:sp>
        <p:nvSpPr>
          <p:cNvPr id="55" name="Oval 11">
            <a:extLst>
              <a:ext uri="{FF2B5EF4-FFF2-40B4-BE49-F238E27FC236}">
                <a16:creationId xmlns="" xmlns:a16="http://schemas.microsoft.com/office/drawing/2014/main" id="{8D55E3D2-DCA3-48D1-AF45-EEBCB09C3504}"/>
              </a:ext>
            </a:extLst>
          </p:cNvPr>
          <p:cNvSpPr/>
          <p:nvPr/>
        </p:nvSpPr>
        <p:spPr>
          <a:xfrm>
            <a:off x="8368947" y="188640"/>
            <a:ext cx="802051" cy="802051"/>
          </a:xfrm>
          <a:prstGeom prst="ellipse">
            <a:avLst/>
          </a:prstGeom>
          <a:solidFill>
            <a:srgbClr val="36BEDE"/>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56" name="TextBox 31">
            <a:extLst>
              <a:ext uri="{FF2B5EF4-FFF2-40B4-BE49-F238E27FC236}">
                <a16:creationId xmlns="" xmlns:a16="http://schemas.microsoft.com/office/drawing/2014/main" id="{EB03AF08-3972-4FE6-A202-429BC800BB85}"/>
              </a:ext>
            </a:extLst>
          </p:cNvPr>
          <p:cNvSpPr txBox="1"/>
          <p:nvPr/>
        </p:nvSpPr>
        <p:spPr>
          <a:xfrm>
            <a:off x="8359424" y="365660"/>
            <a:ext cx="821088" cy="461665"/>
          </a:xfrm>
          <a:prstGeom prst="rect">
            <a:avLst/>
          </a:prstGeom>
          <a:noFill/>
        </p:spPr>
        <p:txBody>
          <a:bodyPr wrap="square" rtlCol="0" anchor="ctr">
            <a:spAutoFit/>
          </a:bodyPr>
          <a:lstStyle/>
          <a:p>
            <a:pPr algn="ctr"/>
            <a:r>
              <a:rPr lang="tr-TR" altLang="ko-KR" sz="2400" b="1" dirty="0" smtClean="0">
                <a:solidFill>
                  <a:prstClr val="white"/>
                </a:solidFill>
                <a:latin typeface="Calibri"/>
                <a:ea typeface="맑은 고딕" panose="020B0503020000020004" pitchFamily="34" charset="-127"/>
                <a:cs typeface="Arial" pitchFamily="34" charset="0"/>
              </a:rPr>
              <a:t>% 21</a:t>
            </a:r>
            <a:endParaRPr lang="ko-KR" altLang="en-US" sz="2400" b="1" dirty="0">
              <a:solidFill>
                <a:prstClr val="white"/>
              </a:solidFill>
              <a:latin typeface="Calibri"/>
              <a:ea typeface="맑은 고딕" panose="020B0503020000020004" pitchFamily="34" charset="-127"/>
              <a:cs typeface="Arial" pitchFamily="34" charset="0"/>
            </a:endParaRPr>
          </a:p>
        </p:txBody>
      </p:sp>
    </p:spTree>
    <p:extLst>
      <p:ext uri="{BB962C8B-B14F-4D97-AF65-F5344CB8AC3E}">
        <p14:creationId xmlns:p14="http://schemas.microsoft.com/office/powerpoint/2010/main" val="1470854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185" y="0"/>
            <a:ext cx="9144000" cy="34807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a:solidFill>
                <a:prstClr val="white"/>
              </a:solidFill>
            </a:endParaRPr>
          </a:p>
        </p:txBody>
      </p:sp>
      <p:sp>
        <p:nvSpPr>
          <p:cNvPr id="8" name="Oval 7"/>
          <p:cNvSpPr/>
          <p:nvPr/>
        </p:nvSpPr>
        <p:spPr>
          <a:xfrm>
            <a:off x="5789441" y="2558205"/>
            <a:ext cx="2815011" cy="28150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latinLnBrk="1"/>
            <a:endParaRPr lang="ko-KR" altLang="en-US">
              <a:solidFill>
                <a:prstClr val="white"/>
              </a:solidFill>
            </a:endParaRPr>
          </a:p>
        </p:txBody>
      </p:sp>
      <p:sp>
        <p:nvSpPr>
          <p:cNvPr id="6" name="Title 5"/>
          <p:cNvSpPr>
            <a:spLocks noGrp="1"/>
          </p:cNvSpPr>
          <p:nvPr>
            <p:ph type="title"/>
          </p:nvPr>
        </p:nvSpPr>
        <p:spPr>
          <a:xfrm>
            <a:off x="539552" y="1361307"/>
            <a:ext cx="2880321" cy="1347615"/>
          </a:xfrm>
        </p:spPr>
        <p:txBody>
          <a:bodyPr/>
          <a:lstStyle/>
          <a:p>
            <a:pPr algn="ctr"/>
            <a:r>
              <a:rPr lang="tr-TR" altLang="ko-KR" sz="3200" dirty="0">
                <a:solidFill>
                  <a:schemeClr val="bg1"/>
                </a:solidFill>
              </a:rPr>
              <a:t>30 Dakika ve </a:t>
            </a:r>
            <a:r>
              <a:rPr lang="tr-TR" altLang="ko-KR" sz="3200" dirty="0" smtClean="0">
                <a:solidFill>
                  <a:schemeClr val="bg1"/>
                </a:solidFill>
              </a:rPr>
              <a:t>Üzerinde </a:t>
            </a:r>
            <a:r>
              <a:rPr lang="tr-TR" altLang="ko-KR" sz="3200" dirty="0">
                <a:solidFill>
                  <a:schemeClr val="bg1"/>
                </a:solidFill>
              </a:rPr>
              <a:t>Muayene Olanlar</a:t>
            </a:r>
            <a:endParaRPr lang="ko-KR" altLang="en-US" sz="3200" dirty="0">
              <a:solidFill>
                <a:schemeClr val="bg1"/>
              </a:solidFill>
            </a:endParaRPr>
          </a:p>
        </p:txBody>
      </p:sp>
      <p:graphicFrame>
        <p:nvGraphicFramePr>
          <p:cNvPr id="14" name="Chart 13"/>
          <p:cNvGraphicFramePr/>
          <p:nvPr>
            <p:extLst/>
          </p:nvPr>
        </p:nvGraphicFramePr>
        <p:xfrm>
          <a:off x="5720777" y="2486675"/>
          <a:ext cx="2952328" cy="2958071"/>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p:nvPr/>
        </p:nvSpPr>
        <p:spPr>
          <a:xfrm>
            <a:off x="3275858" y="1503825"/>
            <a:ext cx="5836967" cy="523220"/>
          </a:xfrm>
          <a:prstGeom prst="rect">
            <a:avLst/>
          </a:prstGeom>
          <a:noFill/>
        </p:spPr>
        <p:txBody>
          <a:bodyPr wrap="square" rtlCol="0">
            <a:spAutoFit/>
          </a:bodyPr>
          <a:lstStyle/>
          <a:p>
            <a:pPr algn="ctr" latinLnBrk="1">
              <a:defRPr sz="1800" b="1" i="0" u="none" strike="noStrike" kern="1200" baseline="0">
                <a:solidFill>
                  <a:prstClr val="white"/>
                </a:solidFill>
                <a:latin typeface="+mn-lt"/>
                <a:ea typeface="+mn-ea"/>
                <a:cs typeface="+mn-cs"/>
              </a:defRPr>
            </a:pPr>
            <a:r>
              <a:rPr lang="tr-TR" sz="1400" b="1" dirty="0">
                <a:solidFill>
                  <a:prstClr val="white"/>
                </a:solidFill>
              </a:rPr>
              <a:t>02.01.2019 – 23.01.2019 Tarihleri Arasında Sağlık Tesislerimizde</a:t>
            </a:r>
          </a:p>
          <a:p>
            <a:pPr algn="ctr" latinLnBrk="1">
              <a:defRPr sz="1800" b="1" i="0" u="none" strike="noStrike" kern="1200" baseline="0">
                <a:solidFill>
                  <a:prstClr val="white"/>
                </a:solidFill>
                <a:latin typeface="+mn-lt"/>
                <a:ea typeface="+mn-ea"/>
                <a:cs typeface="+mn-cs"/>
              </a:defRPr>
            </a:pPr>
            <a:r>
              <a:rPr lang="tr-TR" sz="1400" b="1" dirty="0">
                <a:solidFill>
                  <a:prstClr val="white"/>
                </a:solidFill>
              </a:rPr>
              <a:t> 30 Dakika ve Üzerinde Bekleme İle Muayene Olan Hasta Sayısı</a:t>
            </a:r>
          </a:p>
        </p:txBody>
      </p:sp>
      <p:sp>
        <p:nvSpPr>
          <p:cNvPr id="18" name="TextBox 17"/>
          <p:cNvSpPr txBox="1"/>
          <p:nvPr/>
        </p:nvSpPr>
        <p:spPr>
          <a:xfrm>
            <a:off x="7308304" y="4108431"/>
            <a:ext cx="707144" cy="369332"/>
          </a:xfrm>
          <a:prstGeom prst="rect">
            <a:avLst/>
          </a:prstGeom>
          <a:noFill/>
        </p:spPr>
        <p:txBody>
          <a:bodyPr wrap="square" rtlCol="0" anchor="ctr">
            <a:spAutoFit/>
          </a:bodyPr>
          <a:lstStyle/>
          <a:p>
            <a:pPr algn="ctr" latinLnBrk="1"/>
            <a:r>
              <a:rPr lang="tr-TR" altLang="ko-KR" b="1" dirty="0">
                <a:solidFill>
                  <a:prstClr val="white"/>
                </a:solidFill>
                <a:cs typeface="Arial" pitchFamily="34" charset="0"/>
              </a:rPr>
              <a:t>93</a:t>
            </a:r>
            <a:r>
              <a:rPr lang="en-US" altLang="ko-KR" b="1" dirty="0">
                <a:solidFill>
                  <a:prstClr val="white"/>
                </a:solidFill>
                <a:cs typeface="Arial" pitchFamily="34" charset="0"/>
              </a:rPr>
              <a:t>%</a:t>
            </a:r>
            <a:endParaRPr lang="ko-KR" altLang="en-US" b="1" dirty="0">
              <a:solidFill>
                <a:prstClr val="white"/>
              </a:solidFill>
              <a:cs typeface="Arial" pitchFamily="34" charset="0"/>
            </a:endParaRPr>
          </a:p>
        </p:txBody>
      </p:sp>
      <p:sp>
        <p:nvSpPr>
          <p:cNvPr id="19" name="TextBox 18"/>
          <p:cNvSpPr txBox="1"/>
          <p:nvPr/>
        </p:nvSpPr>
        <p:spPr>
          <a:xfrm>
            <a:off x="7092280" y="2708920"/>
            <a:ext cx="707144" cy="369332"/>
          </a:xfrm>
          <a:prstGeom prst="rect">
            <a:avLst/>
          </a:prstGeom>
          <a:noFill/>
        </p:spPr>
        <p:txBody>
          <a:bodyPr wrap="square" rtlCol="0" anchor="ctr">
            <a:spAutoFit/>
          </a:bodyPr>
          <a:lstStyle/>
          <a:p>
            <a:pPr algn="ctr" latinLnBrk="1"/>
            <a:r>
              <a:rPr lang="tr-TR" altLang="ko-KR" b="1" dirty="0">
                <a:solidFill>
                  <a:prstClr val="white"/>
                </a:solidFill>
                <a:cs typeface="Arial" pitchFamily="34" charset="0"/>
              </a:rPr>
              <a:t>7</a:t>
            </a:r>
            <a:r>
              <a:rPr lang="en-US" altLang="ko-KR" b="1" dirty="0">
                <a:solidFill>
                  <a:prstClr val="white"/>
                </a:solidFill>
                <a:cs typeface="Arial" pitchFamily="34" charset="0"/>
              </a:rPr>
              <a:t>%</a:t>
            </a:r>
            <a:endParaRPr lang="ko-KR" altLang="en-US" b="1" dirty="0">
              <a:solidFill>
                <a:prstClr val="white"/>
              </a:solidFill>
              <a:cs typeface="Arial"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422859864"/>
              </p:ext>
            </p:extLst>
          </p:nvPr>
        </p:nvGraphicFramePr>
        <p:xfrm>
          <a:off x="320181" y="4842085"/>
          <a:ext cx="5400599" cy="1212177"/>
        </p:xfrm>
        <a:graphic>
          <a:graphicData uri="http://schemas.openxmlformats.org/drawingml/2006/table">
            <a:tbl>
              <a:tblPr firstRow="1" bandRow="1">
                <a:tableStyleId>{5C22544A-7EE6-4342-B048-85BDC9FD1C3A}</a:tableStyleId>
              </a:tblPr>
              <a:tblGrid>
                <a:gridCol w="2945782">
                  <a:extLst>
                    <a:ext uri="{9D8B030D-6E8A-4147-A177-3AD203B41FA5}">
                      <a16:colId xmlns="" xmlns:a16="http://schemas.microsoft.com/office/drawing/2014/main" val="20000"/>
                    </a:ext>
                  </a:extLst>
                </a:gridCol>
                <a:gridCol w="2454817">
                  <a:extLst>
                    <a:ext uri="{9D8B030D-6E8A-4147-A177-3AD203B41FA5}">
                      <a16:colId xmlns="" xmlns:a16="http://schemas.microsoft.com/office/drawing/2014/main" val="20001"/>
                    </a:ext>
                  </a:extLst>
                </a:gridCol>
              </a:tblGrid>
              <a:tr h="404059">
                <a:tc>
                  <a:txBody>
                    <a:bodyPr/>
                    <a:lstStyle/>
                    <a:p>
                      <a:pPr algn="ctr" latinLnBrk="1"/>
                      <a:r>
                        <a:rPr lang="tr-TR" altLang="ko-KR" sz="1500" dirty="0" smtClean="0">
                          <a:solidFill>
                            <a:schemeClr val="bg1"/>
                          </a:solidFill>
                          <a:latin typeface="+mn-lt"/>
                          <a:cs typeface="Arial" pitchFamily="34" charset="0"/>
                        </a:rPr>
                        <a:t>Toplam MHRS Muayene</a:t>
                      </a:r>
                      <a:r>
                        <a:rPr lang="tr-TR" altLang="ko-KR" sz="1500" baseline="0" dirty="0" smtClean="0">
                          <a:solidFill>
                            <a:schemeClr val="bg1"/>
                          </a:solidFill>
                          <a:latin typeface="+mn-lt"/>
                          <a:cs typeface="Arial" pitchFamily="34" charset="0"/>
                        </a:rPr>
                        <a:t> Sayısı</a:t>
                      </a:r>
                      <a:endParaRPr lang="ko-KR" altLang="en-US" sz="1500" dirty="0">
                        <a:solidFill>
                          <a:schemeClr val="bg1"/>
                        </a:solidFill>
                        <a:latin typeface="+mn-lt"/>
                        <a:cs typeface="Arial" pitchFamily="34" charset="0"/>
                      </a:endParaRPr>
                    </a:p>
                  </a:txBody>
                  <a:tcPr anchor="ctr">
                    <a:solidFill>
                      <a:schemeClr val="accent2">
                        <a:lumMod val="60000"/>
                        <a:lumOff val="40000"/>
                      </a:schemeClr>
                    </a:solidFill>
                  </a:tcPr>
                </a:tc>
                <a:tc>
                  <a:txBody>
                    <a:bodyPr/>
                    <a:lstStyle/>
                    <a:p>
                      <a:pPr algn="ctr" fontAlgn="b"/>
                      <a:r>
                        <a:rPr lang="tr-TR" sz="1300" b="1" i="0" u="none" strike="noStrike" dirty="0" smtClean="0">
                          <a:solidFill>
                            <a:schemeClr val="bg1"/>
                          </a:solidFill>
                          <a:effectLst/>
                          <a:latin typeface="Calibri"/>
                        </a:rPr>
                        <a:t>197.046</a:t>
                      </a:r>
                      <a:endParaRPr lang="tr-TR" sz="1300" b="1" i="0" u="none" strike="noStrike" dirty="0">
                        <a:solidFill>
                          <a:schemeClr val="bg1"/>
                        </a:solidFill>
                        <a:effectLst/>
                        <a:latin typeface="Calibri"/>
                      </a:endParaRPr>
                    </a:p>
                  </a:txBody>
                  <a:tcPr anchor="ctr">
                    <a:solidFill>
                      <a:schemeClr val="accent2">
                        <a:lumMod val="60000"/>
                        <a:lumOff val="40000"/>
                      </a:schemeClr>
                    </a:solidFill>
                  </a:tcPr>
                </a:tc>
                <a:extLst>
                  <a:ext uri="{0D108BD9-81ED-4DB2-BD59-A6C34878D82A}">
                    <a16:rowId xmlns="" xmlns:a16="http://schemas.microsoft.com/office/drawing/2014/main" val="10000"/>
                  </a:ext>
                </a:extLst>
              </a:tr>
              <a:tr h="404059">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tr-TR" altLang="ko-KR" sz="1100" b="1" dirty="0" smtClean="0">
                          <a:solidFill>
                            <a:schemeClr val="bg1"/>
                          </a:solidFill>
                          <a:latin typeface="+mn-lt"/>
                          <a:cs typeface="Arial" pitchFamily="34" charset="0"/>
                        </a:rPr>
                        <a:t>30 Dakika</a:t>
                      </a:r>
                      <a:r>
                        <a:rPr lang="tr-TR" altLang="ko-KR" sz="1100" b="1" baseline="0" dirty="0" smtClean="0">
                          <a:solidFill>
                            <a:schemeClr val="bg1"/>
                          </a:solidFill>
                          <a:latin typeface="+mn-lt"/>
                          <a:cs typeface="Arial" pitchFamily="34" charset="0"/>
                        </a:rPr>
                        <a:t> Altında Muayene Olanlar</a:t>
                      </a:r>
                      <a:endParaRPr lang="ko-KR" altLang="en-US" sz="1100" dirty="0">
                        <a:solidFill>
                          <a:schemeClr val="bg1"/>
                        </a:solidFill>
                        <a:latin typeface="+mn-lt"/>
                        <a:cs typeface="Arial" pitchFamily="34" charset="0"/>
                      </a:endParaRPr>
                    </a:p>
                  </a:txBody>
                  <a:tcPr anchor="ctr">
                    <a:solidFill>
                      <a:schemeClr val="accent2"/>
                    </a:solidFill>
                  </a:tcPr>
                </a:tc>
                <a:tc>
                  <a:txBody>
                    <a:bodyPr/>
                    <a:lstStyle/>
                    <a:p>
                      <a:pPr algn="ctr" fontAlgn="b"/>
                      <a:r>
                        <a:rPr lang="tr-TR" sz="1300" b="1" u="none" strike="noStrike" dirty="0" smtClean="0">
                          <a:solidFill>
                            <a:schemeClr val="bg1"/>
                          </a:solidFill>
                          <a:effectLst/>
                        </a:rPr>
                        <a:t>182.698</a:t>
                      </a:r>
                      <a:endParaRPr lang="tr-TR" sz="1300" b="1" i="0" u="none" strike="noStrike" dirty="0">
                        <a:solidFill>
                          <a:schemeClr val="bg1"/>
                        </a:solidFill>
                        <a:effectLst/>
                        <a:latin typeface="Calibri"/>
                      </a:endParaRPr>
                    </a:p>
                  </a:txBody>
                  <a:tcPr anchor="ctr">
                    <a:solidFill>
                      <a:schemeClr val="accent2"/>
                    </a:solidFill>
                  </a:tcPr>
                </a:tc>
                <a:extLst>
                  <a:ext uri="{0D108BD9-81ED-4DB2-BD59-A6C34878D82A}">
                    <a16:rowId xmlns="" xmlns:a16="http://schemas.microsoft.com/office/drawing/2014/main" val="10002"/>
                  </a:ext>
                </a:extLst>
              </a:tr>
              <a:tr h="404059">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tr-TR" altLang="ko-KR" sz="1100" b="1" dirty="0" smtClean="0">
                          <a:solidFill>
                            <a:schemeClr val="bg1"/>
                          </a:solidFill>
                          <a:latin typeface="+mn-lt"/>
                          <a:cs typeface="Arial" pitchFamily="34" charset="0"/>
                        </a:rPr>
                        <a:t>30</a:t>
                      </a:r>
                      <a:r>
                        <a:rPr lang="tr-TR" altLang="ko-KR" sz="1100" b="1" baseline="0" dirty="0" smtClean="0">
                          <a:solidFill>
                            <a:schemeClr val="bg1"/>
                          </a:solidFill>
                          <a:latin typeface="+mn-lt"/>
                          <a:cs typeface="Arial" pitchFamily="34" charset="0"/>
                        </a:rPr>
                        <a:t> Dakika ve Üzerinde Muayene Olanlar</a:t>
                      </a:r>
                      <a:endParaRPr lang="ko-KR" altLang="en-US" sz="1100" dirty="0">
                        <a:solidFill>
                          <a:schemeClr val="bg1"/>
                        </a:solidFill>
                        <a:latin typeface="+mn-lt"/>
                        <a:cs typeface="Arial" pitchFamily="34" charset="0"/>
                      </a:endParaRPr>
                    </a:p>
                  </a:txBody>
                  <a:tcPr anchor="ctr">
                    <a:solidFill>
                      <a:schemeClr val="accent3"/>
                    </a:solidFill>
                  </a:tcPr>
                </a:tc>
                <a:tc>
                  <a:txBody>
                    <a:bodyPr/>
                    <a:lstStyle/>
                    <a:p>
                      <a:pPr algn="ctr" fontAlgn="b"/>
                      <a:r>
                        <a:rPr lang="tr-TR" sz="1300" b="1" u="none" strike="noStrike" dirty="0" smtClean="0">
                          <a:solidFill>
                            <a:schemeClr val="bg1"/>
                          </a:solidFill>
                          <a:effectLst/>
                        </a:rPr>
                        <a:t>14.348</a:t>
                      </a:r>
                      <a:endParaRPr lang="tr-TR" sz="1300" b="1" i="0" u="none" strike="noStrike" dirty="0">
                        <a:solidFill>
                          <a:schemeClr val="bg1"/>
                        </a:solidFill>
                        <a:effectLst/>
                        <a:latin typeface="Calibri"/>
                      </a:endParaRPr>
                    </a:p>
                  </a:txBody>
                  <a:tcPr anchor="ctr">
                    <a:solidFill>
                      <a:schemeClr val="accent3"/>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59447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ltLang="ko-KR" sz="2800" dirty="0">
                <a:solidFill>
                  <a:schemeClr val="accent2"/>
                </a:solidFill>
              </a:rPr>
              <a:t>30 Dakika ve Üzeri Bekleyen Hastaların Dağılımı</a:t>
            </a:r>
            <a:endParaRPr lang="ko-KR" altLang="en-US" sz="2800" dirty="0"/>
          </a:p>
        </p:txBody>
      </p:sp>
      <p:grpSp>
        <p:nvGrpSpPr>
          <p:cNvPr id="32" name="Group 31"/>
          <p:cNvGrpSpPr/>
          <p:nvPr/>
        </p:nvGrpSpPr>
        <p:grpSpPr>
          <a:xfrm>
            <a:off x="6324926" y="2313667"/>
            <a:ext cx="1877110" cy="1877111"/>
            <a:chOff x="6201135" y="2192311"/>
            <a:chExt cx="1800000" cy="1800000"/>
          </a:xfrm>
        </p:grpSpPr>
        <p:sp>
          <p:nvSpPr>
            <p:cNvPr id="33" name="Teardrop 32"/>
            <p:cNvSpPr/>
            <p:nvPr/>
          </p:nvSpPr>
          <p:spPr>
            <a:xfrm rot="2700000">
              <a:off x="6201135" y="2192311"/>
              <a:ext cx="1800000" cy="1800000"/>
            </a:xfrm>
            <a:prstGeom prst="teardrop">
              <a:avLst/>
            </a:pr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a:solidFill>
                  <a:prstClr val="white"/>
                </a:solidFill>
              </a:endParaRPr>
            </a:p>
          </p:txBody>
        </p:sp>
        <p:sp>
          <p:nvSpPr>
            <p:cNvPr id="34" name="Oval 33"/>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2800">
                <a:solidFill>
                  <a:prstClr val="black">
                    <a:lumMod val="65000"/>
                    <a:lumOff val="35000"/>
                  </a:prstClr>
                </a:solidFill>
              </a:endParaRPr>
            </a:p>
          </p:txBody>
        </p:sp>
      </p:grpSp>
      <p:grpSp>
        <p:nvGrpSpPr>
          <p:cNvPr id="7" name="Group 6"/>
          <p:cNvGrpSpPr/>
          <p:nvPr/>
        </p:nvGrpSpPr>
        <p:grpSpPr>
          <a:xfrm>
            <a:off x="4422908" y="2313667"/>
            <a:ext cx="1877110" cy="1877111"/>
            <a:chOff x="6201135" y="2192311"/>
            <a:chExt cx="1800000" cy="1800000"/>
          </a:xfrm>
        </p:grpSpPr>
        <p:sp>
          <p:nvSpPr>
            <p:cNvPr id="8" name="Teardrop 7"/>
            <p:cNvSpPr/>
            <p:nvPr/>
          </p:nvSpPr>
          <p:spPr>
            <a:xfrm rot="2700000">
              <a:off x="6201135" y="2192311"/>
              <a:ext cx="1800000" cy="1800000"/>
            </a:xfrm>
            <a:prstGeom prst="teardrop">
              <a:avLst/>
            </a:prstGeom>
            <a:solidFill>
              <a:schemeClr val="accent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a:solidFill>
                  <a:prstClr val="white"/>
                </a:solidFill>
              </a:endParaRPr>
            </a:p>
          </p:txBody>
        </p:sp>
        <p:sp>
          <p:nvSpPr>
            <p:cNvPr id="9" name="Oval 8"/>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2800">
                <a:solidFill>
                  <a:prstClr val="black">
                    <a:lumMod val="65000"/>
                    <a:lumOff val="35000"/>
                  </a:prstClr>
                </a:solidFill>
              </a:endParaRPr>
            </a:p>
          </p:txBody>
        </p:sp>
      </p:grpSp>
      <p:grpSp>
        <p:nvGrpSpPr>
          <p:cNvPr id="10" name="Group 9"/>
          <p:cNvGrpSpPr/>
          <p:nvPr/>
        </p:nvGrpSpPr>
        <p:grpSpPr>
          <a:xfrm>
            <a:off x="2520892" y="2313667"/>
            <a:ext cx="1877110" cy="1877111"/>
            <a:chOff x="6201135" y="2192311"/>
            <a:chExt cx="1800000" cy="1800000"/>
          </a:xfrm>
        </p:grpSpPr>
        <p:sp>
          <p:nvSpPr>
            <p:cNvPr id="11" name="Teardrop 10"/>
            <p:cNvSpPr/>
            <p:nvPr/>
          </p:nvSpPr>
          <p:spPr>
            <a:xfrm rot="2700000">
              <a:off x="6201135" y="2192311"/>
              <a:ext cx="1800000" cy="1800000"/>
            </a:xfrm>
            <a:prstGeom prst="teardrop">
              <a:avLst/>
            </a:prstGeom>
            <a:solidFill>
              <a:schemeClr val="accent4"/>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a:solidFill>
                  <a:prstClr val="white"/>
                </a:solidFill>
              </a:endParaRPr>
            </a:p>
          </p:txBody>
        </p:sp>
        <p:sp>
          <p:nvSpPr>
            <p:cNvPr id="12" name="Oval 11"/>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2800">
                <a:solidFill>
                  <a:prstClr val="black">
                    <a:lumMod val="65000"/>
                    <a:lumOff val="35000"/>
                  </a:prstClr>
                </a:solidFill>
              </a:endParaRPr>
            </a:p>
          </p:txBody>
        </p:sp>
      </p:grpSp>
      <p:grpSp>
        <p:nvGrpSpPr>
          <p:cNvPr id="13" name="Group 12"/>
          <p:cNvGrpSpPr/>
          <p:nvPr/>
        </p:nvGrpSpPr>
        <p:grpSpPr>
          <a:xfrm>
            <a:off x="618875" y="2313667"/>
            <a:ext cx="1877110" cy="1877111"/>
            <a:chOff x="6201135" y="2192311"/>
            <a:chExt cx="1800000" cy="1800000"/>
          </a:xfrm>
        </p:grpSpPr>
        <p:sp>
          <p:nvSpPr>
            <p:cNvPr id="14" name="Teardrop 13"/>
            <p:cNvSpPr/>
            <p:nvPr/>
          </p:nvSpPr>
          <p:spPr>
            <a:xfrm rot="2700000">
              <a:off x="6201135" y="2192311"/>
              <a:ext cx="1800000" cy="1800000"/>
            </a:xfrm>
            <a:prstGeom prst="teardrop">
              <a:avLst/>
            </a:prstGeom>
            <a:solidFill>
              <a:schemeClr val="accent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a:solidFill>
                  <a:prstClr val="white"/>
                </a:solidFill>
              </a:endParaRPr>
            </a:p>
          </p:txBody>
        </p:sp>
        <p:sp>
          <p:nvSpPr>
            <p:cNvPr id="15" name="Oval 14"/>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latinLnBrk="1"/>
              <a:endParaRPr lang="ko-KR" altLang="en-US" sz="2800">
                <a:solidFill>
                  <a:prstClr val="black">
                    <a:lumMod val="65000"/>
                    <a:lumOff val="35000"/>
                  </a:prstClr>
                </a:solidFill>
              </a:endParaRPr>
            </a:p>
          </p:txBody>
        </p:sp>
      </p:grpSp>
      <p:sp>
        <p:nvSpPr>
          <p:cNvPr id="16" name="TextBox 15"/>
          <p:cNvSpPr txBox="1"/>
          <p:nvPr/>
        </p:nvSpPr>
        <p:spPr>
          <a:xfrm>
            <a:off x="1009642" y="3098332"/>
            <a:ext cx="1082424" cy="523220"/>
          </a:xfrm>
          <a:prstGeom prst="rect">
            <a:avLst/>
          </a:prstGeom>
          <a:noFill/>
        </p:spPr>
        <p:txBody>
          <a:bodyPr wrap="square" rtlCol="0">
            <a:spAutoFit/>
          </a:bodyPr>
          <a:lstStyle/>
          <a:p>
            <a:pPr algn="ctr" latinLnBrk="1"/>
            <a:r>
              <a:rPr lang="tr-TR" altLang="ko-KR" sz="2800" b="1" dirty="0">
                <a:solidFill>
                  <a:prstClr val="black">
                    <a:lumMod val="65000"/>
                    <a:lumOff val="35000"/>
                  </a:prstClr>
                </a:solidFill>
                <a:cs typeface="Arial" pitchFamily="34" charset="0"/>
              </a:rPr>
              <a:t>%13</a:t>
            </a:r>
            <a:endParaRPr lang="ko-KR" altLang="en-US" sz="2800" b="1" dirty="0">
              <a:solidFill>
                <a:prstClr val="black">
                  <a:lumMod val="65000"/>
                  <a:lumOff val="35000"/>
                </a:prstClr>
              </a:solidFill>
              <a:cs typeface="Arial" pitchFamily="34" charset="0"/>
            </a:endParaRPr>
          </a:p>
        </p:txBody>
      </p:sp>
      <p:sp>
        <p:nvSpPr>
          <p:cNvPr id="24" name="TextBox 23"/>
          <p:cNvSpPr txBox="1"/>
          <p:nvPr/>
        </p:nvSpPr>
        <p:spPr>
          <a:xfrm>
            <a:off x="705513" y="4665436"/>
            <a:ext cx="1728192" cy="461665"/>
          </a:xfrm>
          <a:prstGeom prst="rect">
            <a:avLst/>
          </a:prstGeom>
          <a:noFill/>
        </p:spPr>
        <p:txBody>
          <a:bodyPr wrap="square" rtlCol="0">
            <a:spAutoFit/>
          </a:bodyPr>
          <a:lstStyle/>
          <a:p>
            <a:pPr marL="171450" indent="-171450" algn="ctr" latinLnBrk="1">
              <a:buFontTx/>
              <a:buChar char="-"/>
            </a:pPr>
            <a:r>
              <a:rPr lang="tr-TR" altLang="ko-KR" sz="1200" dirty="0">
                <a:solidFill>
                  <a:prstClr val="black">
                    <a:lumMod val="65000"/>
                    <a:lumOff val="35000"/>
                  </a:prstClr>
                </a:solidFill>
              </a:rPr>
              <a:t>Gülhane EAH</a:t>
            </a:r>
          </a:p>
          <a:p>
            <a:pPr marL="171450" indent="-171450" algn="ctr" latinLnBrk="1">
              <a:buFontTx/>
              <a:buChar char="-"/>
            </a:pPr>
            <a:r>
              <a:rPr lang="tr-TR" altLang="ko-KR" sz="1200" dirty="0">
                <a:solidFill>
                  <a:prstClr val="black">
                    <a:lumMod val="65000"/>
                    <a:lumOff val="35000"/>
                  </a:prstClr>
                </a:solidFill>
              </a:rPr>
              <a:t>Ulucanlar Göz EAH</a:t>
            </a:r>
          </a:p>
        </p:txBody>
      </p:sp>
      <p:sp>
        <p:nvSpPr>
          <p:cNvPr id="27" name="TextBox 26"/>
          <p:cNvSpPr txBox="1"/>
          <p:nvPr/>
        </p:nvSpPr>
        <p:spPr>
          <a:xfrm>
            <a:off x="2601728" y="4665435"/>
            <a:ext cx="1896211" cy="646331"/>
          </a:xfrm>
          <a:prstGeom prst="rect">
            <a:avLst/>
          </a:prstGeom>
          <a:noFill/>
        </p:spPr>
        <p:txBody>
          <a:bodyPr wrap="square" rtlCol="0">
            <a:spAutoFit/>
          </a:bodyPr>
          <a:lstStyle/>
          <a:p>
            <a:pPr marL="171450" indent="-171450" algn="ctr" latinLnBrk="1">
              <a:buFontTx/>
              <a:buChar char="-"/>
            </a:pPr>
            <a:r>
              <a:rPr lang="tr-TR" altLang="ko-KR" sz="1200" dirty="0">
                <a:solidFill>
                  <a:prstClr val="black">
                    <a:lumMod val="65000"/>
                    <a:lumOff val="35000"/>
                  </a:prstClr>
                </a:solidFill>
              </a:rPr>
              <a:t>Etlik Zübeyde Hanım</a:t>
            </a:r>
          </a:p>
          <a:p>
            <a:pPr marL="171450" indent="-171450" algn="ctr" latinLnBrk="1">
              <a:buFontTx/>
              <a:buChar char="-"/>
            </a:pPr>
            <a:r>
              <a:rPr lang="tr-TR" altLang="ko-KR" sz="1200" dirty="0">
                <a:solidFill>
                  <a:prstClr val="black">
                    <a:lumMod val="65000"/>
                    <a:lumOff val="35000"/>
                  </a:prstClr>
                </a:solidFill>
              </a:rPr>
              <a:t>Karapürçek ADSM</a:t>
            </a:r>
          </a:p>
          <a:p>
            <a:pPr algn="ctr" latinLnBrk="1"/>
            <a:endParaRPr lang="en-US" altLang="ko-KR" sz="1200" dirty="0">
              <a:solidFill>
                <a:prstClr val="black">
                  <a:lumMod val="65000"/>
                  <a:lumOff val="35000"/>
                </a:prstClr>
              </a:solidFill>
            </a:endParaRPr>
          </a:p>
        </p:txBody>
      </p:sp>
      <p:sp>
        <p:nvSpPr>
          <p:cNvPr id="30" name="TextBox 29"/>
          <p:cNvSpPr txBox="1"/>
          <p:nvPr/>
        </p:nvSpPr>
        <p:spPr>
          <a:xfrm>
            <a:off x="4497935" y="4665436"/>
            <a:ext cx="1728192" cy="461665"/>
          </a:xfrm>
          <a:prstGeom prst="rect">
            <a:avLst/>
          </a:prstGeom>
          <a:noFill/>
        </p:spPr>
        <p:txBody>
          <a:bodyPr wrap="square" rtlCol="0">
            <a:spAutoFit/>
          </a:bodyPr>
          <a:lstStyle/>
          <a:p>
            <a:pPr marL="171450" indent="-171450" algn="ctr" latinLnBrk="1">
              <a:buFontTx/>
              <a:buChar char="-"/>
            </a:pPr>
            <a:r>
              <a:rPr lang="tr-TR" altLang="ko-KR" sz="1200" dirty="0">
                <a:solidFill>
                  <a:prstClr val="black">
                    <a:lumMod val="65000"/>
                    <a:lumOff val="35000"/>
                  </a:prstClr>
                </a:solidFill>
              </a:rPr>
              <a:t>Ankara EAH</a:t>
            </a:r>
          </a:p>
          <a:p>
            <a:pPr marL="171450" indent="-171450" algn="ctr" latinLnBrk="1">
              <a:buFontTx/>
              <a:buChar char="-"/>
            </a:pPr>
            <a:r>
              <a:rPr lang="tr-TR" altLang="ko-KR" sz="1200" dirty="0">
                <a:solidFill>
                  <a:prstClr val="black">
                    <a:lumMod val="65000"/>
                    <a:lumOff val="35000"/>
                  </a:prstClr>
                </a:solidFill>
              </a:rPr>
              <a:t>Onkoloji EAH</a:t>
            </a:r>
            <a:endParaRPr lang="en-US" altLang="ko-KR" sz="1200" dirty="0">
              <a:solidFill>
                <a:prstClr val="black">
                  <a:lumMod val="65000"/>
                  <a:lumOff val="35000"/>
                </a:prstClr>
              </a:solidFill>
            </a:endParaRPr>
          </a:p>
        </p:txBody>
      </p:sp>
      <p:sp>
        <p:nvSpPr>
          <p:cNvPr id="38" name="TextBox 37"/>
          <p:cNvSpPr txBox="1"/>
          <p:nvPr/>
        </p:nvSpPr>
        <p:spPr>
          <a:xfrm>
            <a:off x="6761877" y="4300465"/>
            <a:ext cx="1295231" cy="2462213"/>
          </a:xfrm>
          <a:prstGeom prst="rect">
            <a:avLst/>
          </a:prstGeom>
          <a:noFill/>
        </p:spPr>
        <p:txBody>
          <a:bodyPr wrap="square" rtlCol="0">
            <a:spAutoFit/>
          </a:bodyPr>
          <a:lstStyle/>
          <a:p>
            <a:pPr marL="171450" indent="-171450" latinLnBrk="1">
              <a:buFontTx/>
              <a:buChar char="-"/>
            </a:pPr>
            <a:r>
              <a:rPr lang="tr-TR" altLang="ko-KR" sz="800" dirty="0">
                <a:solidFill>
                  <a:prstClr val="black">
                    <a:lumMod val="65000"/>
                    <a:lumOff val="35000"/>
                  </a:prstClr>
                </a:solidFill>
              </a:rPr>
              <a:t>Mamak ADSM</a:t>
            </a:r>
          </a:p>
          <a:p>
            <a:pPr marL="171450" indent="-171450" latinLnBrk="1">
              <a:buFontTx/>
              <a:buChar char="-"/>
            </a:pPr>
            <a:r>
              <a:rPr lang="tr-TR" altLang="ko-KR" sz="800" dirty="0">
                <a:solidFill>
                  <a:prstClr val="black">
                    <a:lumMod val="65000"/>
                    <a:lumOff val="35000"/>
                  </a:prstClr>
                </a:solidFill>
              </a:rPr>
              <a:t>Osmanlı ADSM</a:t>
            </a:r>
          </a:p>
          <a:p>
            <a:pPr marL="171450" indent="-171450" latinLnBrk="1">
              <a:buFontTx/>
              <a:buChar char="-"/>
            </a:pPr>
            <a:r>
              <a:rPr lang="tr-TR" altLang="ko-KR" sz="800" dirty="0">
                <a:solidFill>
                  <a:prstClr val="black">
                    <a:lumMod val="65000"/>
                    <a:lumOff val="35000"/>
                  </a:prstClr>
                </a:solidFill>
              </a:rPr>
              <a:t>Kızılcahamam D.H.</a:t>
            </a:r>
          </a:p>
          <a:p>
            <a:pPr marL="171450" indent="-171450" latinLnBrk="1">
              <a:buFontTx/>
              <a:buChar char="-"/>
            </a:pPr>
            <a:r>
              <a:rPr lang="tr-TR" altLang="ko-KR" sz="800" dirty="0" err="1">
                <a:solidFill>
                  <a:prstClr val="black">
                    <a:lumMod val="65000"/>
                    <a:lumOff val="35000"/>
                  </a:prstClr>
                </a:solidFill>
              </a:rPr>
              <a:t>Pursaklar</a:t>
            </a:r>
            <a:r>
              <a:rPr lang="tr-TR" altLang="ko-KR" sz="800" dirty="0">
                <a:solidFill>
                  <a:prstClr val="black">
                    <a:lumMod val="65000"/>
                    <a:lumOff val="35000"/>
                  </a:prstClr>
                </a:solidFill>
              </a:rPr>
              <a:t> D.H.</a:t>
            </a:r>
          </a:p>
          <a:p>
            <a:pPr marL="171450" indent="-171450" latinLnBrk="1">
              <a:buFontTx/>
              <a:buChar char="-"/>
            </a:pPr>
            <a:r>
              <a:rPr lang="tr-TR" altLang="ko-KR" sz="800" dirty="0">
                <a:solidFill>
                  <a:prstClr val="black">
                    <a:lumMod val="65000"/>
                    <a:lumOff val="35000"/>
                  </a:prstClr>
                </a:solidFill>
              </a:rPr>
              <a:t>75. yıl ADSH</a:t>
            </a:r>
          </a:p>
          <a:p>
            <a:pPr marL="171450" indent="-171450" latinLnBrk="1">
              <a:buFontTx/>
              <a:buChar char="-"/>
            </a:pPr>
            <a:r>
              <a:rPr lang="tr-TR" altLang="ko-KR" sz="800" dirty="0">
                <a:solidFill>
                  <a:prstClr val="black">
                    <a:lumMod val="65000"/>
                    <a:lumOff val="35000"/>
                  </a:prstClr>
                </a:solidFill>
              </a:rPr>
              <a:t>Keçiören EAH</a:t>
            </a:r>
          </a:p>
          <a:p>
            <a:pPr marL="171450" indent="-171450" latinLnBrk="1">
              <a:buFontTx/>
              <a:buChar char="-"/>
            </a:pPr>
            <a:r>
              <a:rPr lang="tr-TR" altLang="ko-KR" sz="800" dirty="0">
                <a:solidFill>
                  <a:prstClr val="black">
                    <a:lumMod val="65000"/>
                    <a:lumOff val="35000"/>
                  </a:prstClr>
                </a:solidFill>
              </a:rPr>
              <a:t>Gazi Mustafa Kemal</a:t>
            </a:r>
          </a:p>
          <a:p>
            <a:pPr marL="171450" indent="-171450" latinLnBrk="1">
              <a:buFontTx/>
              <a:buChar char="-"/>
            </a:pPr>
            <a:r>
              <a:rPr lang="tr-TR" altLang="ko-KR" sz="800" dirty="0">
                <a:solidFill>
                  <a:prstClr val="black">
                    <a:lumMod val="65000"/>
                    <a:lumOff val="35000"/>
                  </a:prstClr>
                </a:solidFill>
              </a:rPr>
              <a:t>Sami Ulus EAH</a:t>
            </a:r>
          </a:p>
          <a:p>
            <a:pPr marL="171450" indent="-171450" latinLnBrk="1">
              <a:buFontTx/>
              <a:buChar char="-"/>
            </a:pPr>
            <a:r>
              <a:rPr lang="tr-TR" altLang="ko-KR" sz="800" dirty="0">
                <a:solidFill>
                  <a:prstClr val="black">
                    <a:lumMod val="65000"/>
                    <a:lumOff val="35000"/>
                  </a:prstClr>
                </a:solidFill>
              </a:rPr>
              <a:t>Sanatoryum EAH</a:t>
            </a:r>
          </a:p>
          <a:p>
            <a:pPr marL="171450" indent="-171450" latinLnBrk="1">
              <a:buFontTx/>
              <a:buChar char="-"/>
            </a:pPr>
            <a:r>
              <a:rPr lang="tr-TR" altLang="ko-KR" sz="800" dirty="0">
                <a:solidFill>
                  <a:prstClr val="black">
                    <a:lumMod val="65000"/>
                    <a:lumOff val="35000"/>
                  </a:prstClr>
                </a:solidFill>
              </a:rPr>
              <a:t>Kazan DH</a:t>
            </a:r>
          </a:p>
          <a:p>
            <a:pPr marL="171450" indent="-171450" latinLnBrk="1">
              <a:buFontTx/>
              <a:buChar char="-"/>
            </a:pPr>
            <a:r>
              <a:rPr lang="tr-TR" altLang="ko-KR" sz="800" dirty="0">
                <a:solidFill>
                  <a:prstClr val="black">
                    <a:lumMod val="65000"/>
                    <a:lumOff val="35000"/>
                  </a:prstClr>
                </a:solidFill>
              </a:rPr>
              <a:t>Elmadağ DH</a:t>
            </a:r>
          </a:p>
          <a:p>
            <a:pPr marL="171450" indent="-171450" latinLnBrk="1">
              <a:buFontTx/>
              <a:buChar char="-"/>
            </a:pPr>
            <a:r>
              <a:rPr lang="tr-TR" altLang="ko-KR" sz="800" dirty="0">
                <a:solidFill>
                  <a:prstClr val="black">
                    <a:lumMod val="65000"/>
                    <a:lumOff val="35000"/>
                  </a:prstClr>
                </a:solidFill>
              </a:rPr>
              <a:t>Tepebaşı ADSH</a:t>
            </a:r>
          </a:p>
          <a:p>
            <a:pPr marL="171450" indent="-171450" latinLnBrk="1">
              <a:buFontTx/>
              <a:buChar char="-"/>
            </a:pPr>
            <a:r>
              <a:rPr lang="tr-TR" altLang="ko-KR" sz="800" dirty="0" err="1">
                <a:solidFill>
                  <a:prstClr val="black">
                    <a:lumMod val="65000"/>
                    <a:lumOff val="35000"/>
                  </a:prstClr>
                </a:solidFill>
              </a:rPr>
              <a:t>Dışkapı</a:t>
            </a:r>
            <a:r>
              <a:rPr lang="tr-TR" altLang="ko-KR" sz="800" dirty="0">
                <a:solidFill>
                  <a:prstClr val="black">
                    <a:lumMod val="65000"/>
                    <a:lumOff val="35000"/>
                  </a:prstClr>
                </a:solidFill>
              </a:rPr>
              <a:t> </a:t>
            </a:r>
            <a:r>
              <a:rPr lang="tr-TR" altLang="ko-KR" sz="800" dirty="0" smtClean="0">
                <a:solidFill>
                  <a:prstClr val="black">
                    <a:lumMod val="65000"/>
                    <a:lumOff val="35000"/>
                  </a:prstClr>
                </a:solidFill>
              </a:rPr>
              <a:t>EAH</a:t>
            </a:r>
          </a:p>
          <a:p>
            <a:pPr marL="171450" indent="-171450" latinLnBrk="1">
              <a:buFontTx/>
              <a:buChar char="-"/>
            </a:pPr>
            <a:r>
              <a:rPr lang="tr-TR" altLang="ko-KR" sz="800" dirty="0">
                <a:solidFill>
                  <a:prstClr val="black">
                    <a:lumMod val="65000"/>
                    <a:lumOff val="35000"/>
                  </a:prstClr>
                </a:solidFill>
              </a:rPr>
              <a:t>Akyurt D.H.</a:t>
            </a:r>
          </a:p>
          <a:p>
            <a:pPr marL="171450" indent="-171450" latinLnBrk="1">
              <a:buFontTx/>
              <a:buChar char="-"/>
            </a:pPr>
            <a:r>
              <a:rPr lang="tr-TR" altLang="ko-KR" sz="800" dirty="0">
                <a:solidFill>
                  <a:prstClr val="black">
                    <a:lumMod val="65000"/>
                    <a:lumOff val="35000"/>
                  </a:prstClr>
                </a:solidFill>
              </a:rPr>
              <a:t>Meslek Hastalıkları</a:t>
            </a:r>
          </a:p>
          <a:p>
            <a:pPr marL="171450" indent="-171450" latinLnBrk="1">
              <a:buFontTx/>
              <a:buChar char="-"/>
            </a:pPr>
            <a:r>
              <a:rPr lang="tr-TR" altLang="ko-KR" sz="800" dirty="0">
                <a:solidFill>
                  <a:prstClr val="black">
                    <a:lumMod val="65000"/>
                    <a:lumOff val="35000"/>
                  </a:prstClr>
                </a:solidFill>
              </a:rPr>
              <a:t>Çubuk Halil Şıvgın</a:t>
            </a:r>
          </a:p>
          <a:p>
            <a:pPr latinLnBrk="1"/>
            <a:endParaRPr lang="tr-TR" altLang="ko-KR" sz="800" dirty="0">
              <a:solidFill>
                <a:prstClr val="black">
                  <a:lumMod val="65000"/>
                  <a:lumOff val="35000"/>
                </a:prstClr>
              </a:solidFill>
            </a:endParaRPr>
          </a:p>
          <a:p>
            <a:pPr marL="171450" indent="-171450" algn="ctr" latinLnBrk="1">
              <a:buFontTx/>
              <a:buChar char="-"/>
            </a:pPr>
            <a:endParaRPr lang="tr-TR" altLang="ko-KR" sz="800" dirty="0">
              <a:solidFill>
                <a:prstClr val="black">
                  <a:lumMod val="65000"/>
                  <a:lumOff val="35000"/>
                </a:prstClr>
              </a:solidFill>
            </a:endParaRPr>
          </a:p>
          <a:p>
            <a:pPr marL="171450" indent="-171450" algn="ctr" latinLnBrk="1">
              <a:buFontTx/>
              <a:buChar char="-"/>
            </a:pPr>
            <a:endParaRPr lang="tr-TR" altLang="ko-KR" sz="1000" dirty="0">
              <a:solidFill>
                <a:prstClr val="black">
                  <a:lumMod val="65000"/>
                  <a:lumOff val="35000"/>
                </a:prstClr>
              </a:solidFill>
            </a:endParaRPr>
          </a:p>
        </p:txBody>
      </p:sp>
      <p:sp>
        <p:nvSpPr>
          <p:cNvPr id="40" name="TextBox 15"/>
          <p:cNvSpPr txBox="1"/>
          <p:nvPr/>
        </p:nvSpPr>
        <p:spPr>
          <a:xfrm>
            <a:off x="2985520" y="2996952"/>
            <a:ext cx="1082424" cy="523220"/>
          </a:xfrm>
          <a:prstGeom prst="rect">
            <a:avLst/>
          </a:prstGeom>
          <a:noFill/>
        </p:spPr>
        <p:txBody>
          <a:bodyPr wrap="square" rtlCol="0">
            <a:spAutoFit/>
          </a:bodyPr>
          <a:lstStyle/>
          <a:p>
            <a:pPr algn="ctr" latinLnBrk="1"/>
            <a:r>
              <a:rPr lang="tr-TR" altLang="ko-KR" sz="2800" b="1" dirty="0">
                <a:solidFill>
                  <a:prstClr val="black">
                    <a:lumMod val="65000"/>
                    <a:lumOff val="35000"/>
                  </a:prstClr>
                </a:solidFill>
                <a:cs typeface="Arial" pitchFamily="34" charset="0"/>
              </a:rPr>
              <a:t>%10</a:t>
            </a:r>
            <a:endParaRPr lang="ko-KR" altLang="en-US" sz="2800" b="1" dirty="0">
              <a:solidFill>
                <a:prstClr val="black">
                  <a:lumMod val="65000"/>
                  <a:lumOff val="35000"/>
                </a:prstClr>
              </a:solidFill>
              <a:cs typeface="Arial" pitchFamily="34" charset="0"/>
            </a:endParaRPr>
          </a:p>
        </p:txBody>
      </p:sp>
      <p:sp>
        <p:nvSpPr>
          <p:cNvPr id="41" name="TextBox 15"/>
          <p:cNvSpPr txBox="1"/>
          <p:nvPr/>
        </p:nvSpPr>
        <p:spPr>
          <a:xfrm>
            <a:off x="4788024" y="3049796"/>
            <a:ext cx="1082424" cy="523220"/>
          </a:xfrm>
          <a:prstGeom prst="rect">
            <a:avLst/>
          </a:prstGeom>
          <a:noFill/>
        </p:spPr>
        <p:txBody>
          <a:bodyPr wrap="square" rtlCol="0">
            <a:spAutoFit/>
          </a:bodyPr>
          <a:lstStyle/>
          <a:p>
            <a:pPr algn="ctr" latinLnBrk="1"/>
            <a:r>
              <a:rPr lang="tr-TR" altLang="ko-KR" sz="2800" b="1" dirty="0">
                <a:solidFill>
                  <a:prstClr val="black">
                    <a:lumMod val="65000"/>
                    <a:lumOff val="35000"/>
                  </a:prstClr>
                </a:solidFill>
                <a:cs typeface="Arial" pitchFamily="34" charset="0"/>
              </a:rPr>
              <a:t>%9</a:t>
            </a:r>
            <a:endParaRPr lang="ko-KR" altLang="en-US" sz="2800" b="1" dirty="0">
              <a:solidFill>
                <a:prstClr val="black">
                  <a:lumMod val="65000"/>
                  <a:lumOff val="35000"/>
                </a:prstClr>
              </a:solidFill>
              <a:cs typeface="Arial" pitchFamily="34" charset="0"/>
            </a:endParaRPr>
          </a:p>
        </p:txBody>
      </p:sp>
      <p:sp>
        <p:nvSpPr>
          <p:cNvPr id="42" name="TextBox 15"/>
          <p:cNvSpPr txBox="1"/>
          <p:nvPr/>
        </p:nvSpPr>
        <p:spPr>
          <a:xfrm>
            <a:off x="6717029" y="2990614"/>
            <a:ext cx="1082424" cy="523220"/>
          </a:xfrm>
          <a:prstGeom prst="rect">
            <a:avLst/>
          </a:prstGeom>
          <a:noFill/>
        </p:spPr>
        <p:txBody>
          <a:bodyPr wrap="square" rtlCol="0">
            <a:spAutoFit/>
          </a:bodyPr>
          <a:lstStyle/>
          <a:p>
            <a:pPr algn="ctr" latinLnBrk="1"/>
            <a:r>
              <a:rPr lang="tr-TR" altLang="ko-KR" sz="2800" b="1" dirty="0" smtClean="0">
                <a:solidFill>
                  <a:prstClr val="black">
                    <a:lumMod val="65000"/>
                    <a:lumOff val="35000"/>
                  </a:prstClr>
                </a:solidFill>
                <a:cs typeface="Arial" pitchFamily="34" charset="0"/>
              </a:rPr>
              <a:t>%33</a:t>
            </a:r>
            <a:endParaRPr lang="ko-KR" altLang="en-US" sz="2000" b="1" dirty="0">
              <a:solidFill>
                <a:prstClr val="black">
                  <a:lumMod val="65000"/>
                  <a:lumOff val="35000"/>
                </a:prstClr>
              </a:solidFill>
              <a:cs typeface="Arial" pitchFamily="34" charset="0"/>
            </a:endParaRPr>
          </a:p>
        </p:txBody>
      </p:sp>
      <p:sp>
        <p:nvSpPr>
          <p:cNvPr id="43" name="TextBox 37"/>
          <p:cNvSpPr txBox="1"/>
          <p:nvPr/>
        </p:nvSpPr>
        <p:spPr>
          <a:xfrm>
            <a:off x="7523420" y="4251987"/>
            <a:ext cx="1295231" cy="369332"/>
          </a:xfrm>
          <a:prstGeom prst="rect">
            <a:avLst/>
          </a:prstGeom>
          <a:noFill/>
        </p:spPr>
        <p:txBody>
          <a:bodyPr wrap="square" rtlCol="0">
            <a:spAutoFit/>
          </a:bodyPr>
          <a:lstStyle/>
          <a:p>
            <a:pPr marL="171450" indent="-171450" algn="ctr" latinLnBrk="1">
              <a:buFontTx/>
              <a:buChar char="-"/>
            </a:pPr>
            <a:endParaRPr lang="tr-TR" altLang="ko-KR" sz="800" dirty="0">
              <a:solidFill>
                <a:prstClr val="black">
                  <a:lumMod val="65000"/>
                  <a:lumOff val="35000"/>
                </a:prstClr>
              </a:solidFill>
            </a:endParaRPr>
          </a:p>
          <a:p>
            <a:pPr marL="171450" indent="-171450" algn="ctr" latinLnBrk="1">
              <a:buFontTx/>
              <a:buChar char="-"/>
            </a:pPr>
            <a:endParaRPr lang="tr-TR" altLang="ko-KR" sz="1000" dirty="0">
              <a:solidFill>
                <a:prstClr val="black">
                  <a:lumMod val="65000"/>
                  <a:lumOff val="35000"/>
                </a:prstClr>
              </a:solidFill>
            </a:endParaRPr>
          </a:p>
        </p:txBody>
      </p:sp>
    </p:spTree>
    <p:extLst>
      <p:ext uri="{BB962C8B-B14F-4D97-AF65-F5344CB8AC3E}">
        <p14:creationId xmlns:p14="http://schemas.microsoft.com/office/powerpoint/2010/main" val="2458700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tr-TR" altLang="ko-KR" sz="2400" dirty="0">
                <a:solidFill>
                  <a:schemeClr val="accent2"/>
                </a:solidFill>
              </a:rPr>
              <a:t>30 Dakika ve Üzeri Bekleyen Hastaların</a:t>
            </a:r>
            <a:br>
              <a:rPr lang="tr-TR" altLang="ko-KR" sz="2400" dirty="0">
                <a:solidFill>
                  <a:schemeClr val="accent2"/>
                </a:solidFill>
              </a:rPr>
            </a:br>
            <a:r>
              <a:rPr lang="tr-TR" altLang="ko-KR" sz="2400" dirty="0">
                <a:solidFill>
                  <a:schemeClr val="accent2"/>
                </a:solidFill>
              </a:rPr>
              <a:t> Ortalama Bekleme Süreleri ( Dakika )</a:t>
            </a:r>
            <a:endParaRPr lang="ko-KR" altLang="en-US" sz="2400" dirty="0"/>
          </a:p>
        </p:txBody>
      </p:sp>
      <p:sp>
        <p:nvSpPr>
          <p:cNvPr id="22" name="TextBox 21"/>
          <p:cNvSpPr txBox="1"/>
          <p:nvPr/>
        </p:nvSpPr>
        <p:spPr>
          <a:xfrm>
            <a:off x="157854" y="2104264"/>
            <a:ext cx="1965874" cy="1107996"/>
          </a:xfrm>
          <a:prstGeom prst="rect">
            <a:avLst/>
          </a:prstGeom>
          <a:noFill/>
        </p:spPr>
        <p:txBody>
          <a:bodyPr wrap="square" rtlCol="0">
            <a:spAutoFit/>
          </a:bodyPr>
          <a:lstStyle/>
          <a:p>
            <a:pPr marL="171450" indent="-171450">
              <a:buFontTx/>
              <a:buChar char="-"/>
            </a:pPr>
            <a:r>
              <a:rPr lang="tr-TR" altLang="ko-KR" sz="1100" dirty="0">
                <a:solidFill>
                  <a:schemeClr val="tx1">
                    <a:lumMod val="75000"/>
                    <a:lumOff val="25000"/>
                  </a:schemeClr>
                </a:solidFill>
                <a:cs typeface="Arial" pitchFamily="34" charset="0"/>
              </a:rPr>
              <a:t>Osmanlı ADSM : 83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Akyurt D.H. : 79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Kazan D.H. : 77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Onkoloji : 74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err="1">
                <a:solidFill>
                  <a:schemeClr val="tx1">
                    <a:lumMod val="75000"/>
                    <a:lumOff val="25000"/>
                  </a:schemeClr>
                </a:solidFill>
                <a:cs typeface="Arial" pitchFamily="34" charset="0"/>
              </a:rPr>
              <a:t>Dışkapı</a:t>
            </a:r>
            <a:r>
              <a:rPr lang="tr-TR" altLang="ko-KR" sz="1100" dirty="0">
                <a:solidFill>
                  <a:schemeClr val="tx1">
                    <a:lumMod val="75000"/>
                    <a:lumOff val="25000"/>
                  </a:schemeClr>
                </a:solidFill>
                <a:cs typeface="Arial" pitchFamily="34" charset="0"/>
              </a:rPr>
              <a:t> EAH : 73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err="1">
                <a:solidFill>
                  <a:schemeClr val="tx1">
                    <a:lumMod val="75000"/>
                    <a:lumOff val="25000"/>
                  </a:schemeClr>
                </a:solidFill>
                <a:cs typeface="Arial" pitchFamily="34" charset="0"/>
              </a:rPr>
              <a:t>Kızılcahmam</a:t>
            </a:r>
            <a:r>
              <a:rPr lang="tr-TR" altLang="ko-KR" sz="1100" dirty="0">
                <a:solidFill>
                  <a:schemeClr val="tx1">
                    <a:lumMod val="75000"/>
                    <a:lumOff val="25000"/>
                  </a:schemeClr>
                </a:solidFill>
                <a:cs typeface="Arial" pitchFamily="34" charset="0"/>
              </a:rPr>
              <a:t> D.H. : 73 </a:t>
            </a:r>
            <a:r>
              <a:rPr lang="tr-TR" altLang="ko-KR" sz="1100" dirty="0" err="1">
                <a:solidFill>
                  <a:schemeClr val="tx1">
                    <a:lumMod val="75000"/>
                    <a:lumOff val="25000"/>
                  </a:schemeClr>
                </a:solidFill>
                <a:cs typeface="Arial" pitchFamily="34" charset="0"/>
              </a:rPr>
              <a:t>Dk</a:t>
            </a:r>
            <a:endParaRPr lang="ko-KR" altLang="en-US" sz="1100" dirty="0">
              <a:solidFill>
                <a:schemeClr val="tx1">
                  <a:lumMod val="75000"/>
                  <a:lumOff val="25000"/>
                </a:schemeClr>
              </a:solidFill>
              <a:cs typeface="Arial" pitchFamily="34" charset="0"/>
            </a:endParaRPr>
          </a:p>
        </p:txBody>
      </p:sp>
      <p:sp>
        <p:nvSpPr>
          <p:cNvPr id="7" name="AutoShape 12"/>
          <p:cNvSpPr>
            <a:spLocks noChangeArrowheads="1"/>
          </p:cNvSpPr>
          <p:nvPr/>
        </p:nvSpPr>
        <p:spPr bwMode="auto">
          <a:xfrm>
            <a:off x="0" y="3281509"/>
            <a:ext cx="9144000" cy="1155336"/>
          </a:xfrm>
          <a:prstGeom prst="rightArrow">
            <a:avLst>
              <a:gd name="adj1" fmla="val 45285"/>
              <a:gd name="adj2" fmla="val 66228"/>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Oval 23"/>
          <p:cNvSpPr/>
          <p:nvPr/>
        </p:nvSpPr>
        <p:spPr>
          <a:xfrm>
            <a:off x="740659" y="3371474"/>
            <a:ext cx="975404" cy="975404"/>
          </a:xfrm>
          <a:prstGeom prst="ellipse">
            <a:avLst/>
          </a:prstGeom>
          <a:solidFill>
            <a:schemeClr val="bg1"/>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48" name="Oval 47"/>
          <p:cNvSpPr/>
          <p:nvPr/>
        </p:nvSpPr>
        <p:spPr>
          <a:xfrm>
            <a:off x="2284356" y="3367579"/>
            <a:ext cx="975404" cy="975404"/>
          </a:xfrm>
          <a:prstGeom prst="ellipse">
            <a:avLst/>
          </a:prstGeom>
          <a:solidFill>
            <a:schemeClr val="bg1"/>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49" name="Oval 48"/>
          <p:cNvSpPr/>
          <p:nvPr/>
        </p:nvSpPr>
        <p:spPr>
          <a:xfrm>
            <a:off x="3828053" y="3363687"/>
            <a:ext cx="975404" cy="975404"/>
          </a:xfrm>
          <a:prstGeom prst="ellipse">
            <a:avLst/>
          </a:prstGeom>
          <a:solidFill>
            <a:schemeClr val="bg1"/>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50" name="Oval 49"/>
          <p:cNvSpPr/>
          <p:nvPr/>
        </p:nvSpPr>
        <p:spPr>
          <a:xfrm>
            <a:off x="5371750" y="3359795"/>
            <a:ext cx="975404" cy="975404"/>
          </a:xfrm>
          <a:prstGeom prst="ellipse">
            <a:avLst/>
          </a:prstGeom>
          <a:solidFill>
            <a:schemeClr val="bg1"/>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35" name="직사각형 113"/>
          <p:cNvSpPr>
            <a:spLocks noChangeArrowheads="1"/>
          </p:cNvSpPr>
          <p:nvPr/>
        </p:nvSpPr>
        <p:spPr bwMode="auto">
          <a:xfrm>
            <a:off x="900486" y="3689896"/>
            <a:ext cx="655750" cy="261610"/>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tr-TR" altLang="ko-KR" sz="1100" b="1" dirty="0" smtClean="0">
                <a:solidFill>
                  <a:schemeClr val="tx1">
                    <a:lumMod val="75000"/>
                    <a:lumOff val="25000"/>
                  </a:schemeClr>
                </a:solidFill>
                <a:cs typeface="Arial" charset="0"/>
              </a:rPr>
              <a:t>83 </a:t>
            </a:r>
            <a:r>
              <a:rPr lang="tr-TR" altLang="ko-KR" sz="1100" b="1" dirty="0">
                <a:solidFill>
                  <a:schemeClr val="tx1">
                    <a:lumMod val="75000"/>
                    <a:lumOff val="25000"/>
                  </a:schemeClr>
                </a:solidFill>
                <a:cs typeface="Arial" charset="0"/>
              </a:rPr>
              <a:t>- 70</a:t>
            </a:r>
            <a:endParaRPr lang="ko-KR" altLang="en-US" sz="1100" dirty="0">
              <a:solidFill>
                <a:schemeClr val="tx1">
                  <a:lumMod val="75000"/>
                  <a:lumOff val="25000"/>
                </a:schemeClr>
              </a:solidFill>
            </a:endParaRPr>
          </a:p>
        </p:txBody>
      </p:sp>
      <p:sp>
        <p:nvSpPr>
          <p:cNvPr id="54" name="TextBox 53"/>
          <p:cNvSpPr txBox="1"/>
          <p:nvPr/>
        </p:nvSpPr>
        <p:spPr>
          <a:xfrm>
            <a:off x="5049187" y="4556013"/>
            <a:ext cx="2305393" cy="769441"/>
          </a:xfrm>
          <a:prstGeom prst="rect">
            <a:avLst/>
          </a:prstGeom>
          <a:noFill/>
        </p:spPr>
        <p:txBody>
          <a:bodyPr wrap="square" rtlCol="0">
            <a:spAutoFit/>
          </a:bodyPr>
          <a:lstStyle/>
          <a:p>
            <a:pPr marL="171450" indent="-171450">
              <a:buFontTx/>
              <a:buChar char="-"/>
            </a:pPr>
            <a:r>
              <a:rPr lang="tr-TR" altLang="ko-KR" sz="1100" dirty="0">
                <a:solidFill>
                  <a:schemeClr val="tx1">
                    <a:lumMod val="75000"/>
                    <a:lumOff val="25000"/>
                  </a:schemeClr>
                </a:solidFill>
                <a:cs typeface="Arial" pitchFamily="34" charset="0"/>
              </a:rPr>
              <a:t>Elmadağ DH : 49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75. Yıl ADSH : 49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Karapürçek ADSM : 49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Tepebaşı EAH : 44 </a:t>
            </a:r>
            <a:r>
              <a:rPr lang="tr-TR" altLang="ko-KR" sz="1100" dirty="0" err="1">
                <a:solidFill>
                  <a:schemeClr val="tx1">
                    <a:lumMod val="75000"/>
                    <a:lumOff val="25000"/>
                  </a:schemeClr>
                </a:solidFill>
                <a:cs typeface="Arial" pitchFamily="34" charset="0"/>
              </a:rPr>
              <a:t>Dk</a:t>
            </a:r>
            <a:endParaRPr lang="ko-KR" altLang="en-US" sz="1100" dirty="0">
              <a:solidFill>
                <a:schemeClr val="tx1">
                  <a:lumMod val="75000"/>
                  <a:lumOff val="25000"/>
                </a:schemeClr>
              </a:solidFill>
              <a:cs typeface="Arial" pitchFamily="34" charset="0"/>
            </a:endParaRPr>
          </a:p>
        </p:txBody>
      </p:sp>
      <p:sp>
        <p:nvSpPr>
          <p:cNvPr id="60" name="TextBox 59"/>
          <p:cNvSpPr txBox="1"/>
          <p:nvPr/>
        </p:nvSpPr>
        <p:spPr>
          <a:xfrm>
            <a:off x="1716066" y="4670028"/>
            <a:ext cx="2423889" cy="938719"/>
          </a:xfrm>
          <a:prstGeom prst="rect">
            <a:avLst/>
          </a:prstGeom>
          <a:noFill/>
        </p:spPr>
        <p:txBody>
          <a:bodyPr wrap="square" rtlCol="0">
            <a:spAutoFit/>
          </a:bodyPr>
          <a:lstStyle/>
          <a:p>
            <a:pPr marL="171450" indent="-171450">
              <a:buFontTx/>
              <a:buChar char="-"/>
            </a:pPr>
            <a:r>
              <a:rPr lang="tr-TR" altLang="ko-KR" sz="1100" dirty="0">
                <a:solidFill>
                  <a:schemeClr val="tx1">
                    <a:lumMod val="75000"/>
                    <a:lumOff val="25000"/>
                  </a:schemeClr>
                </a:solidFill>
                <a:cs typeface="Arial" pitchFamily="34" charset="0"/>
              </a:rPr>
              <a:t>Ulucanlar Göz EAH : 68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Keçiören EAH : 63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Çubuk D.H. : 63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Gazi Mustafa Kemal : 62</a:t>
            </a:r>
          </a:p>
          <a:p>
            <a:pPr marL="171450" indent="-171450">
              <a:buFontTx/>
              <a:buChar char="-"/>
            </a:pPr>
            <a:r>
              <a:rPr lang="tr-TR" altLang="ko-KR" sz="1100" dirty="0">
                <a:solidFill>
                  <a:schemeClr val="tx1">
                    <a:lumMod val="75000"/>
                    <a:lumOff val="25000"/>
                  </a:schemeClr>
                </a:solidFill>
                <a:cs typeface="Arial" pitchFamily="34" charset="0"/>
              </a:rPr>
              <a:t>Gülhane EAH : 62</a:t>
            </a:r>
            <a:endParaRPr lang="ko-KR" altLang="en-US" sz="1100" dirty="0">
              <a:solidFill>
                <a:schemeClr val="tx1">
                  <a:lumMod val="75000"/>
                  <a:lumOff val="25000"/>
                </a:schemeClr>
              </a:solidFill>
              <a:cs typeface="Arial" pitchFamily="34" charset="0"/>
            </a:endParaRPr>
          </a:p>
        </p:txBody>
      </p:sp>
      <p:sp>
        <p:nvSpPr>
          <p:cNvPr id="63" name="TextBox 62"/>
          <p:cNvSpPr txBox="1"/>
          <p:nvPr/>
        </p:nvSpPr>
        <p:spPr>
          <a:xfrm>
            <a:off x="3180117" y="1934003"/>
            <a:ext cx="2455934" cy="1461939"/>
          </a:xfrm>
          <a:prstGeom prst="rect">
            <a:avLst/>
          </a:prstGeom>
          <a:noFill/>
        </p:spPr>
        <p:txBody>
          <a:bodyPr wrap="square" rtlCol="0">
            <a:spAutoFit/>
          </a:bodyPr>
          <a:lstStyle/>
          <a:p>
            <a:pPr marL="171450" indent="-171450">
              <a:buFontTx/>
              <a:buChar char="-"/>
            </a:pPr>
            <a:r>
              <a:rPr lang="tr-TR" altLang="ko-KR" sz="1100" dirty="0" err="1">
                <a:solidFill>
                  <a:schemeClr val="tx1">
                    <a:lumMod val="75000"/>
                    <a:lumOff val="25000"/>
                  </a:schemeClr>
                </a:solidFill>
                <a:cs typeface="Arial" pitchFamily="34" charset="0"/>
              </a:rPr>
              <a:t>Pursaklar</a:t>
            </a:r>
            <a:r>
              <a:rPr lang="tr-TR" altLang="ko-KR" sz="1100" dirty="0">
                <a:solidFill>
                  <a:schemeClr val="tx1">
                    <a:lumMod val="75000"/>
                    <a:lumOff val="25000"/>
                  </a:schemeClr>
                </a:solidFill>
                <a:cs typeface="Arial" pitchFamily="34" charset="0"/>
              </a:rPr>
              <a:t> D.H. : 59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Ankara EAH : 58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Etlik Zübeyde Hanım : 57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r>
              <a:rPr lang="tr-TR" altLang="ko-KR" sz="1100" dirty="0">
                <a:solidFill>
                  <a:schemeClr val="tx1">
                    <a:lumMod val="75000"/>
                    <a:lumOff val="25000"/>
                  </a:schemeClr>
                </a:solidFill>
                <a:cs typeface="Arial" pitchFamily="34" charset="0"/>
              </a:rPr>
              <a:t>-   Sami Ulus EAH : 56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Göğüs Hastalıkları : 55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Meslek Hastalıkları : 52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marL="171450" indent="-171450">
              <a:buFontTx/>
              <a:buChar char="-"/>
            </a:pPr>
            <a:r>
              <a:rPr lang="tr-TR" altLang="ko-KR" sz="1100" dirty="0">
                <a:solidFill>
                  <a:schemeClr val="tx1">
                    <a:lumMod val="75000"/>
                    <a:lumOff val="25000"/>
                  </a:schemeClr>
                </a:solidFill>
                <a:cs typeface="Arial" pitchFamily="34" charset="0"/>
              </a:rPr>
              <a:t>Mamak ADSM : 50 </a:t>
            </a:r>
            <a:r>
              <a:rPr lang="tr-TR" altLang="ko-KR" sz="1100" dirty="0" err="1">
                <a:solidFill>
                  <a:schemeClr val="tx1">
                    <a:lumMod val="75000"/>
                    <a:lumOff val="25000"/>
                  </a:schemeClr>
                </a:solidFill>
                <a:cs typeface="Arial" pitchFamily="34" charset="0"/>
              </a:rPr>
              <a:t>Dk</a:t>
            </a:r>
            <a:endParaRPr lang="tr-TR" altLang="ko-KR" sz="1100" dirty="0">
              <a:solidFill>
                <a:schemeClr val="tx1">
                  <a:lumMod val="75000"/>
                  <a:lumOff val="25000"/>
                </a:schemeClr>
              </a:solidFill>
              <a:cs typeface="Arial" pitchFamily="34" charset="0"/>
            </a:endParaRPr>
          </a:p>
          <a:p>
            <a:pPr algn="ctr"/>
            <a:endParaRPr lang="ko-KR" altLang="en-US" sz="1200" dirty="0">
              <a:solidFill>
                <a:schemeClr val="tx1">
                  <a:lumMod val="75000"/>
                  <a:lumOff val="25000"/>
                </a:schemeClr>
              </a:solidFill>
              <a:cs typeface="Arial" pitchFamily="34" charset="0"/>
            </a:endParaRPr>
          </a:p>
        </p:txBody>
      </p:sp>
      <p:sp>
        <p:nvSpPr>
          <p:cNvPr id="31" name="직사각형 113"/>
          <p:cNvSpPr>
            <a:spLocks noChangeArrowheads="1"/>
          </p:cNvSpPr>
          <p:nvPr/>
        </p:nvSpPr>
        <p:spPr bwMode="auto">
          <a:xfrm>
            <a:off x="2444183" y="3686004"/>
            <a:ext cx="655750" cy="261610"/>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tr-TR" altLang="ko-KR" sz="1100" b="1" dirty="0">
                <a:solidFill>
                  <a:schemeClr val="tx1">
                    <a:lumMod val="75000"/>
                    <a:lumOff val="25000"/>
                  </a:schemeClr>
                </a:solidFill>
                <a:cs typeface="Arial" charset="0"/>
              </a:rPr>
              <a:t>70 - 60</a:t>
            </a:r>
            <a:endParaRPr lang="ko-KR" altLang="en-US" sz="1100" dirty="0">
              <a:solidFill>
                <a:schemeClr val="tx1">
                  <a:lumMod val="75000"/>
                  <a:lumOff val="25000"/>
                </a:schemeClr>
              </a:solidFill>
            </a:endParaRPr>
          </a:p>
        </p:txBody>
      </p:sp>
      <p:sp>
        <p:nvSpPr>
          <p:cNvPr id="32" name="직사각형 113"/>
          <p:cNvSpPr>
            <a:spLocks noChangeArrowheads="1"/>
          </p:cNvSpPr>
          <p:nvPr/>
        </p:nvSpPr>
        <p:spPr bwMode="auto">
          <a:xfrm>
            <a:off x="3987880" y="3686004"/>
            <a:ext cx="655750" cy="261610"/>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tr-TR" altLang="ko-KR" sz="1100" b="1" dirty="0">
                <a:solidFill>
                  <a:schemeClr val="tx1">
                    <a:lumMod val="75000"/>
                    <a:lumOff val="25000"/>
                  </a:schemeClr>
                </a:solidFill>
                <a:cs typeface="Arial" charset="0"/>
              </a:rPr>
              <a:t>60 - 50</a:t>
            </a:r>
            <a:endParaRPr lang="ko-KR" altLang="en-US" sz="1100" dirty="0">
              <a:solidFill>
                <a:schemeClr val="tx1">
                  <a:lumMod val="75000"/>
                  <a:lumOff val="25000"/>
                </a:schemeClr>
              </a:solidFill>
            </a:endParaRPr>
          </a:p>
        </p:txBody>
      </p:sp>
      <p:sp>
        <p:nvSpPr>
          <p:cNvPr id="33" name="직사각형 113"/>
          <p:cNvSpPr>
            <a:spLocks noChangeArrowheads="1"/>
          </p:cNvSpPr>
          <p:nvPr/>
        </p:nvSpPr>
        <p:spPr bwMode="auto">
          <a:xfrm>
            <a:off x="5546130" y="3724476"/>
            <a:ext cx="655750" cy="261610"/>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tr-TR" altLang="ko-KR" sz="1100" b="1" dirty="0">
                <a:solidFill>
                  <a:schemeClr val="tx1">
                    <a:lumMod val="75000"/>
                    <a:lumOff val="25000"/>
                  </a:schemeClr>
                </a:solidFill>
                <a:cs typeface="Arial" charset="0"/>
              </a:rPr>
              <a:t>50 - </a:t>
            </a:r>
            <a:r>
              <a:rPr lang="tr-TR" altLang="ko-KR" sz="1100" b="1" dirty="0" smtClean="0">
                <a:solidFill>
                  <a:schemeClr val="tx1">
                    <a:lumMod val="75000"/>
                    <a:lumOff val="25000"/>
                  </a:schemeClr>
                </a:solidFill>
                <a:cs typeface="Arial" charset="0"/>
              </a:rPr>
              <a:t>44</a:t>
            </a:r>
            <a:endParaRPr lang="ko-KR" altLang="en-US" sz="1100" dirty="0">
              <a:solidFill>
                <a:schemeClr val="tx1">
                  <a:lumMod val="75000"/>
                  <a:lumOff val="25000"/>
                </a:schemeClr>
              </a:solidFill>
            </a:endParaRPr>
          </a:p>
        </p:txBody>
      </p:sp>
    </p:spTree>
    <p:extLst>
      <p:ext uri="{BB962C8B-B14F-4D97-AF65-F5344CB8AC3E}">
        <p14:creationId xmlns:p14="http://schemas.microsoft.com/office/powerpoint/2010/main" val="3948811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ko-KR" dirty="0" smtClean="0">
                <a:solidFill>
                  <a:srgbClr val="2A81C6"/>
                </a:solidFill>
              </a:rPr>
              <a:t>RANDEVU DOLULUK ORANI</a:t>
            </a:r>
            <a:endParaRPr lang="tr-TR" dirty="0"/>
          </a:p>
        </p:txBody>
      </p:sp>
      <p:grpSp>
        <p:nvGrpSpPr>
          <p:cNvPr id="3" name="Group 3"/>
          <p:cNvGrpSpPr/>
          <p:nvPr/>
        </p:nvGrpSpPr>
        <p:grpSpPr>
          <a:xfrm>
            <a:off x="866896" y="1553608"/>
            <a:ext cx="2861700" cy="617384"/>
            <a:chOff x="5764394" y="3394105"/>
            <a:chExt cx="2861700" cy="617384"/>
          </a:xfrm>
        </p:grpSpPr>
        <p:sp>
          <p:nvSpPr>
            <p:cNvPr id="4"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5"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6"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7"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8"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9"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0"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p>
          </p:txBody>
        </p:sp>
        <p:sp>
          <p:nvSpPr>
            <p:cNvPr id="11"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lumMod val="75000"/>
                    <a:lumOff val="25000"/>
                  </a:schemeClr>
                </a:solidFill>
              </a:endParaRPr>
            </a:p>
          </p:txBody>
        </p:sp>
        <p:sp>
          <p:nvSpPr>
            <p:cNvPr id="12"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lumMod val="75000"/>
                    <a:lumOff val="25000"/>
                  </a:schemeClr>
                </a:solidFill>
              </a:endParaRPr>
            </a:p>
          </p:txBody>
        </p:sp>
        <p:sp>
          <p:nvSpPr>
            <p:cNvPr id="13"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lumMod val="75000"/>
                    <a:lumOff val="25000"/>
                  </a:schemeClr>
                </a:solidFill>
              </a:endParaRPr>
            </a:p>
          </p:txBody>
        </p:sp>
      </p:grpSp>
      <p:grpSp>
        <p:nvGrpSpPr>
          <p:cNvPr id="14" name="Group 14"/>
          <p:cNvGrpSpPr/>
          <p:nvPr/>
        </p:nvGrpSpPr>
        <p:grpSpPr>
          <a:xfrm>
            <a:off x="876390" y="3124941"/>
            <a:ext cx="2861700" cy="617384"/>
            <a:chOff x="5764394" y="3394105"/>
            <a:chExt cx="2861700" cy="617384"/>
          </a:xfrm>
        </p:grpSpPr>
        <p:sp>
          <p:nvSpPr>
            <p:cNvPr id="15"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23"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24"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grpSp>
        <p:nvGrpSpPr>
          <p:cNvPr id="25" name="Group 25"/>
          <p:cNvGrpSpPr/>
          <p:nvPr/>
        </p:nvGrpSpPr>
        <p:grpSpPr>
          <a:xfrm>
            <a:off x="885884" y="4314035"/>
            <a:ext cx="2861700" cy="617384"/>
            <a:chOff x="5764394" y="3394105"/>
            <a:chExt cx="2861700" cy="617384"/>
          </a:xfrm>
        </p:grpSpPr>
        <p:sp>
          <p:nvSpPr>
            <p:cNvPr id="26"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34"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35"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sp>
        <p:nvSpPr>
          <p:cNvPr id="37" name="TextBox 40"/>
          <p:cNvSpPr txBox="1"/>
          <p:nvPr/>
        </p:nvSpPr>
        <p:spPr>
          <a:xfrm>
            <a:off x="885883" y="2321577"/>
            <a:ext cx="2949953" cy="584775"/>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ANKARA ULUCANLAR GÖZ EAH %74</a:t>
            </a:r>
          </a:p>
          <a:p>
            <a:pPr>
              <a:buFont typeface="Arial" pitchFamily="34" charset="0"/>
              <a:buChar char="•"/>
            </a:pPr>
            <a:r>
              <a:rPr lang="tr-TR" altLang="ko-KR" sz="800" dirty="0" smtClean="0">
                <a:cs typeface="Arial" pitchFamily="34" charset="0"/>
              </a:rPr>
              <a:t> ANKARA GAZİ MUSTAFA KEMAL DH %71</a:t>
            </a:r>
          </a:p>
          <a:p>
            <a:pPr>
              <a:buFont typeface="Arial" pitchFamily="34" charset="0"/>
              <a:buChar char="•"/>
            </a:pPr>
            <a:r>
              <a:rPr lang="tr-TR" altLang="ko-KR" sz="800" dirty="0" smtClean="0">
                <a:cs typeface="Arial" pitchFamily="34" charset="0"/>
              </a:rPr>
              <a:t> ANKARA MESLEK HASTALIKLARI HAST. %70</a:t>
            </a:r>
          </a:p>
          <a:p>
            <a:pPr>
              <a:buFont typeface="Arial" pitchFamily="34" charset="0"/>
              <a:buChar char="•"/>
            </a:pPr>
            <a:r>
              <a:rPr lang="tr-TR" altLang="ko-KR" sz="800" dirty="0" smtClean="0">
                <a:solidFill>
                  <a:schemeClr val="bg1"/>
                </a:solidFill>
                <a:cs typeface="Arial" pitchFamily="34" charset="0"/>
              </a:rPr>
              <a:t> </a:t>
            </a:r>
            <a:endParaRPr lang="ko-KR" altLang="en-US" sz="800" dirty="0">
              <a:solidFill>
                <a:schemeClr val="bg1"/>
              </a:solidFill>
              <a:cs typeface="Arial" pitchFamily="34" charset="0"/>
            </a:endParaRPr>
          </a:p>
        </p:txBody>
      </p:sp>
      <p:sp>
        <p:nvSpPr>
          <p:cNvPr id="38" name="TextBox 42"/>
          <p:cNvSpPr txBox="1"/>
          <p:nvPr/>
        </p:nvSpPr>
        <p:spPr>
          <a:xfrm>
            <a:off x="885883" y="3832401"/>
            <a:ext cx="2949953" cy="338554"/>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ANKARA ULUS DEVLET HASTANESİ %62</a:t>
            </a:r>
          </a:p>
          <a:p>
            <a:pPr>
              <a:buFont typeface="Arial" pitchFamily="34" charset="0"/>
              <a:buChar char="•"/>
            </a:pPr>
            <a:r>
              <a:rPr lang="tr-TR" altLang="ko-KR" sz="800" dirty="0" smtClean="0">
                <a:cs typeface="Arial" pitchFamily="34" charset="0"/>
              </a:rPr>
              <a:t> ZÜBEYDE HANIM KADIN HASTALIKLARI EAH %60</a:t>
            </a:r>
            <a:endParaRPr lang="ko-KR" altLang="en-US" sz="800" dirty="0">
              <a:cs typeface="Arial" pitchFamily="34" charset="0"/>
            </a:endParaRPr>
          </a:p>
        </p:txBody>
      </p:sp>
      <p:sp>
        <p:nvSpPr>
          <p:cNvPr id="39" name="TextBox 43"/>
          <p:cNvSpPr txBox="1"/>
          <p:nvPr/>
        </p:nvSpPr>
        <p:spPr>
          <a:xfrm>
            <a:off x="885883" y="5082002"/>
            <a:ext cx="2949953" cy="461665"/>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ANKARA HALİL ŞIVGIN ÇUBUK D.H. %56</a:t>
            </a:r>
          </a:p>
          <a:p>
            <a:pPr>
              <a:buFont typeface="Arial" pitchFamily="34" charset="0"/>
              <a:buChar char="•"/>
            </a:pPr>
            <a:r>
              <a:rPr lang="tr-TR" altLang="ko-KR" sz="800" dirty="0" smtClean="0">
                <a:cs typeface="Arial" pitchFamily="34" charset="0"/>
              </a:rPr>
              <a:t> ANKARA KARAPÜRÇEK ADSM %54</a:t>
            </a:r>
          </a:p>
          <a:p>
            <a:pPr>
              <a:buFont typeface="Arial" pitchFamily="34" charset="0"/>
              <a:buChar char="•"/>
            </a:pPr>
            <a:r>
              <a:rPr lang="tr-TR" altLang="ko-KR" sz="800" dirty="0" smtClean="0">
                <a:cs typeface="Arial" pitchFamily="34" charset="0"/>
              </a:rPr>
              <a:t> ANKARA DIŞKAPI YILDIRIM BEYAZIT EAH %52</a:t>
            </a:r>
            <a:endParaRPr lang="ko-KR" altLang="en-US" sz="800" dirty="0">
              <a:cs typeface="Arial" pitchFamily="34" charset="0"/>
            </a:endParaRPr>
          </a:p>
        </p:txBody>
      </p:sp>
      <p:grpSp>
        <p:nvGrpSpPr>
          <p:cNvPr id="40" name="Group 25"/>
          <p:cNvGrpSpPr/>
          <p:nvPr/>
        </p:nvGrpSpPr>
        <p:grpSpPr>
          <a:xfrm>
            <a:off x="5399788" y="1553608"/>
            <a:ext cx="2861700" cy="617384"/>
            <a:chOff x="5764394" y="3394105"/>
            <a:chExt cx="2861700" cy="617384"/>
          </a:xfrm>
        </p:grpSpPr>
        <p:sp>
          <p:nvSpPr>
            <p:cNvPr id="41"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5"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6"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49"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50"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grpSp>
        <p:nvGrpSpPr>
          <p:cNvPr id="51" name="Group 25"/>
          <p:cNvGrpSpPr/>
          <p:nvPr/>
        </p:nvGrpSpPr>
        <p:grpSpPr>
          <a:xfrm>
            <a:off x="5382708" y="3053503"/>
            <a:ext cx="2861700" cy="617384"/>
            <a:chOff x="5764394" y="3394105"/>
            <a:chExt cx="2861700" cy="617384"/>
          </a:xfrm>
        </p:grpSpPr>
        <p:sp>
          <p:nvSpPr>
            <p:cNvPr id="52"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60"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61"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grpSp>
        <p:nvGrpSpPr>
          <p:cNvPr id="62" name="Group 25"/>
          <p:cNvGrpSpPr/>
          <p:nvPr/>
        </p:nvGrpSpPr>
        <p:grpSpPr>
          <a:xfrm>
            <a:off x="5401594" y="4429863"/>
            <a:ext cx="2861700" cy="617384"/>
            <a:chOff x="5764394" y="3394105"/>
            <a:chExt cx="2861700" cy="617384"/>
          </a:xfrm>
        </p:grpSpPr>
        <p:sp>
          <p:nvSpPr>
            <p:cNvPr id="63"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6"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71"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72"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sp>
        <p:nvSpPr>
          <p:cNvPr id="73" name="TextBox 40"/>
          <p:cNvSpPr txBox="1"/>
          <p:nvPr/>
        </p:nvSpPr>
        <p:spPr>
          <a:xfrm>
            <a:off x="5429260" y="2170691"/>
            <a:ext cx="2949953" cy="830997"/>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ABDURRAHMAN YURTASLAN  ONKOLOJİ EAH %47</a:t>
            </a:r>
          </a:p>
          <a:p>
            <a:pPr>
              <a:buFont typeface="Arial" pitchFamily="34" charset="0"/>
              <a:buChar char="•"/>
            </a:pPr>
            <a:r>
              <a:rPr lang="tr-TR" altLang="ko-KR" sz="800" dirty="0" smtClean="0">
                <a:cs typeface="Arial" pitchFamily="34" charset="0"/>
              </a:rPr>
              <a:t> HULUSİ ALATAŞ ELMADAĞ D.H. %45</a:t>
            </a:r>
          </a:p>
          <a:p>
            <a:pPr>
              <a:buFont typeface="Arial" pitchFamily="34" charset="0"/>
              <a:buChar char="•"/>
            </a:pPr>
            <a:r>
              <a:rPr lang="tr-TR" altLang="ko-KR" sz="800" dirty="0" smtClean="0">
                <a:cs typeface="Arial" pitchFamily="34" charset="0"/>
              </a:rPr>
              <a:t> TEPEBAŞI AĞIZ VE DİŞ SAĞLIĞI EAH %45</a:t>
            </a:r>
          </a:p>
          <a:p>
            <a:pPr>
              <a:buFont typeface="Arial" pitchFamily="34" charset="0"/>
              <a:buChar char="•"/>
            </a:pPr>
            <a:r>
              <a:rPr lang="tr-TR" altLang="ko-KR" sz="800" dirty="0" smtClean="0">
                <a:cs typeface="Arial" pitchFamily="34" charset="0"/>
              </a:rPr>
              <a:t> SAMİ ULUS KADIN DOĞUM ÇOÇUK SAĞ. VE HAST. %43 </a:t>
            </a:r>
          </a:p>
          <a:p>
            <a:pPr>
              <a:buFont typeface="Arial" pitchFamily="34" charset="0"/>
              <a:buChar char="•"/>
            </a:pPr>
            <a:r>
              <a:rPr lang="tr-TR" altLang="ko-KR" sz="800" dirty="0" smtClean="0">
                <a:cs typeface="Arial" pitchFamily="34" charset="0"/>
              </a:rPr>
              <a:t> ANKARA KAZAN HAMDİ ERİŞ DEVLET HASTANESİ %40</a:t>
            </a:r>
          </a:p>
          <a:p>
            <a:r>
              <a:rPr lang="tr-TR" altLang="ko-KR" sz="800" dirty="0" smtClean="0">
                <a:solidFill>
                  <a:schemeClr val="bg1"/>
                </a:solidFill>
                <a:cs typeface="Arial" pitchFamily="34" charset="0"/>
              </a:rPr>
              <a:t> </a:t>
            </a:r>
            <a:endParaRPr lang="ko-KR" altLang="en-US" sz="800" dirty="0">
              <a:solidFill>
                <a:schemeClr val="bg1"/>
              </a:solidFill>
              <a:cs typeface="Arial" pitchFamily="34" charset="0"/>
            </a:endParaRPr>
          </a:p>
        </p:txBody>
      </p:sp>
      <p:sp>
        <p:nvSpPr>
          <p:cNvPr id="74" name="TextBox 40"/>
          <p:cNvSpPr txBox="1"/>
          <p:nvPr/>
        </p:nvSpPr>
        <p:spPr>
          <a:xfrm>
            <a:off x="5429260" y="3813763"/>
            <a:ext cx="2949953" cy="707886"/>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ANKARA KEÇİÖREN OSMANLI ADSM %38</a:t>
            </a:r>
          </a:p>
          <a:p>
            <a:pPr>
              <a:buFont typeface="Arial" pitchFamily="34" charset="0"/>
              <a:buChar char="•"/>
            </a:pPr>
            <a:r>
              <a:rPr lang="tr-TR" altLang="ko-KR" sz="800" dirty="0" smtClean="0">
                <a:cs typeface="Arial" pitchFamily="34" charset="0"/>
              </a:rPr>
              <a:t> ANKARA EAH %36</a:t>
            </a:r>
          </a:p>
          <a:p>
            <a:pPr>
              <a:buFont typeface="Arial" pitchFamily="34" charset="0"/>
              <a:buChar char="•"/>
            </a:pPr>
            <a:r>
              <a:rPr lang="tr-TR" altLang="ko-KR" sz="800" dirty="0" smtClean="0">
                <a:cs typeface="Arial" pitchFamily="34" charset="0"/>
              </a:rPr>
              <a:t> ANKARA MAMAK AĞIZ VE DİŞ SAĞLIĞI MERKEZİ %33</a:t>
            </a:r>
          </a:p>
          <a:p>
            <a:pPr>
              <a:buFont typeface="Arial" pitchFamily="34" charset="0"/>
              <a:buChar char="•"/>
            </a:pPr>
            <a:r>
              <a:rPr lang="tr-TR" altLang="ko-KR" sz="800" dirty="0" smtClean="0">
                <a:cs typeface="Arial" pitchFamily="34" charset="0"/>
              </a:rPr>
              <a:t> ANKARA KEÇİÖREN EAH %30</a:t>
            </a:r>
          </a:p>
          <a:p>
            <a:pPr>
              <a:buFont typeface="Arial" pitchFamily="34" charset="0"/>
              <a:buChar char="•"/>
            </a:pPr>
            <a:r>
              <a:rPr lang="tr-TR" altLang="ko-KR" sz="800" dirty="0" smtClean="0">
                <a:solidFill>
                  <a:schemeClr val="bg1"/>
                </a:solidFill>
                <a:cs typeface="Arial" pitchFamily="34" charset="0"/>
              </a:rPr>
              <a:t> </a:t>
            </a:r>
            <a:endParaRPr lang="ko-KR" altLang="en-US" sz="800" dirty="0">
              <a:solidFill>
                <a:schemeClr val="bg1"/>
              </a:solidFill>
              <a:cs typeface="Arial" pitchFamily="34" charset="0"/>
            </a:endParaRPr>
          </a:p>
        </p:txBody>
      </p:sp>
      <p:sp>
        <p:nvSpPr>
          <p:cNvPr id="75" name="TextBox 40"/>
          <p:cNvSpPr txBox="1"/>
          <p:nvPr/>
        </p:nvSpPr>
        <p:spPr>
          <a:xfrm>
            <a:off x="5429260" y="5118286"/>
            <a:ext cx="2949953" cy="830997"/>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ANKARA 75. YIL AĞIZ VE DİŞ SAĞLIĞI MERKEZİ %29</a:t>
            </a:r>
          </a:p>
          <a:p>
            <a:pPr>
              <a:buFont typeface="Arial" pitchFamily="34" charset="0"/>
              <a:buChar char="•"/>
            </a:pPr>
            <a:r>
              <a:rPr lang="tr-TR" altLang="ko-KR" sz="800" dirty="0" smtClean="0">
                <a:cs typeface="Arial" pitchFamily="34" charset="0"/>
              </a:rPr>
              <a:t> ANKARA AKYURT DEVLET HASTANESİ %27</a:t>
            </a:r>
          </a:p>
          <a:p>
            <a:pPr>
              <a:buFont typeface="Arial" pitchFamily="34" charset="0"/>
              <a:buChar char="•"/>
            </a:pPr>
            <a:r>
              <a:rPr lang="tr-TR" altLang="ko-KR" sz="800" dirty="0" smtClean="0">
                <a:cs typeface="Arial" pitchFamily="34" charset="0"/>
              </a:rPr>
              <a:t> GÖĞÜS HASTALIKLARI EAH %26</a:t>
            </a:r>
          </a:p>
          <a:p>
            <a:pPr>
              <a:buFont typeface="Arial" pitchFamily="34" charset="0"/>
              <a:buChar char="•"/>
            </a:pPr>
            <a:r>
              <a:rPr lang="tr-TR" altLang="ko-KR" sz="800" dirty="0" smtClean="0">
                <a:cs typeface="Arial" pitchFamily="34" charset="0"/>
              </a:rPr>
              <a:t> GÜLHANE EAH %25</a:t>
            </a:r>
          </a:p>
          <a:p>
            <a:pPr>
              <a:buFont typeface="Arial" pitchFamily="34" charset="0"/>
              <a:buChar char="•"/>
            </a:pPr>
            <a:r>
              <a:rPr lang="tr-TR" altLang="ko-KR" sz="800" dirty="0" smtClean="0">
                <a:cs typeface="Arial" pitchFamily="34" charset="0"/>
              </a:rPr>
              <a:t> ANKARA KIZILCAHAMAM DEVLET HASTANESİ %22</a:t>
            </a:r>
          </a:p>
          <a:p>
            <a:pPr>
              <a:buFont typeface="Arial" pitchFamily="34" charset="0"/>
              <a:buChar char="•"/>
            </a:pPr>
            <a:endParaRPr lang="ko-KR" altLang="en-US" sz="800" dirty="0">
              <a:solidFill>
                <a:schemeClr val="bg1"/>
              </a:solidFill>
              <a:cs typeface="Arial" pitchFamily="34" charset="0"/>
            </a:endParaRPr>
          </a:p>
        </p:txBody>
      </p:sp>
      <p:sp>
        <p:nvSpPr>
          <p:cNvPr id="76" name="TextBox 27">
            <a:extLst>
              <a:ext uri="{FF2B5EF4-FFF2-40B4-BE49-F238E27FC236}">
                <a16:creationId xmlns="" xmlns:a16="http://schemas.microsoft.com/office/drawing/2014/main" id="{AF830E33-EC6F-42B3-ABA4-4F3AC6B548BA}"/>
              </a:ext>
            </a:extLst>
          </p:cNvPr>
          <p:cNvSpPr txBox="1"/>
          <p:nvPr/>
        </p:nvSpPr>
        <p:spPr>
          <a:xfrm>
            <a:off x="4569397" y="5830025"/>
            <a:ext cx="821088" cy="461665"/>
          </a:xfrm>
          <a:prstGeom prst="rect">
            <a:avLst/>
          </a:prstGeom>
          <a:noFill/>
        </p:spPr>
        <p:txBody>
          <a:bodyPr wrap="square" rtlCol="0" anchor="ctr">
            <a:spAutoFit/>
          </a:bodyPr>
          <a:lstStyle/>
          <a:p>
            <a:pPr algn="ctr"/>
            <a:r>
              <a:rPr lang="en-US" altLang="ko-KR" sz="2400" b="1" dirty="0">
                <a:solidFill>
                  <a:prstClr val="white"/>
                </a:solidFill>
                <a:latin typeface="Calibri"/>
                <a:ea typeface="맑은 고딕" panose="020B0503020000020004" pitchFamily="34" charset="-127"/>
                <a:cs typeface="Arial" pitchFamily="34" charset="0"/>
              </a:rPr>
              <a:t>40%</a:t>
            </a:r>
            <a:endParaRPr lang="ko-KR" altLang="en-US" sz="2400" b="1" dirty="0">
              <a:solidFill>
                <a:prstClr val="white"/>
              </a:solidFill>
              <a:latin typeface="Calibri"/>
              <a:ea typeface="맑은 고딕" panose="020B0503020000020004" pitchFamily="34" charset="-127"/>
              <a:cs typeface="Arial" pitchFamily="34" charset="0"/>
            </a:endParaRPr>
          </a:p>
        </p:txBody>
      </p:sp>
      <p:sp>
        <p:nvSpPr>
          <p:cNvPr id="79" name="TextBox 34">
            <a:extLst>
              <a:ext uri="{FF2B5EF4-FFF2-40B4-BE49-F238E27FC236}">
                <a16:creationId xmlns="" xmlns:a16="http://schemas.microsoft.com/office/drawing/2014/main" id="{DA83833C-D570-4333-AFFD-AB0BA025ED51}"/>
              </a:ext>
            </a:extLst>
          </p:cNvPr>
          <p:cNvSpPr txBox="1"/>
          <p:nvPr/>
        </p:nvSpPr>
        <p:spPr>
          <a:xfrm>
            <a:off x="4065341" y="5849960"/>
            <a:ext cx="821088" cy="461665"/>
          </a:xfrm>
          <a:prstGeom prst="rect">
            <a:avLst/>
          </a:prstGeom>
          <a:noFill/>
        </p:spPr>
        <p:txBody>
          <a:bodyPr wrap="square" rtlCol="0" anchor="ctr">
            <a:spAutoFit/>
          </a:bodyPr>
          <a:lstStyle/>
          <a:p>
            <a:pPr algn="ctr"/>
            <a:r>
              <a:rPr lang="tr-TR" altLang="ko-KR" sz="2400" b="1" dirty="0" smtClean="0">
                <a:solidFill>
                  <a:prstClr val="white"/>
                </a:solidFill>
                <a:latin typeface="Calibri"/>
                <a:ea typeface="맑은 고딕" panose="020B0503020000020004" pitchFamily="34" charset="-127"/>
                <a:cs typeface="Arial" pitchFamily="34" charset="0"/>
              </a:rPr>
              <a:t>% 41</a:t>
            </a:r>
            <a:endParaRPr lang="ko-KR" altLang="en-US" sz="2400" b="1" dirty="0">
              <a:solidFill>
                <a:prstClr val="white"/>
              </a:solidFill>
              <a:latin typeface="Calibri"/>
              <a:ea typeface="맑은 고딕" panose="020B0503020000020004" pitchFamily="34" charset="-127"/>
              <a:cs typeface="Arial" pitchFamily="34" charset="0"/>
            </a:endParaRPr>
          </a:p>
        </p:txBody>
      </p:sp>
      <p:sp>
        <p:nvSpPr>
          <p:cNvPr id="80" name="Oval 11">
            <a:extLst>
              <a:ext uri="{FF2B5EF4-FFF2-40B4-BE49-F238E27FC236}">
                <a16:creationId xmlns="" xmlns:a16="http://schemas.microsoft.com/office/drawing/2014/main" id="{8D55E3D2-DCA3-48D1-AF45-EEBCB09C3504}"/>
              </a:ext>
            </a:extLst>
          </p:cNvPr>
          <p:cNvSpPr/>
          <p:nvPr/>
        </p:nvSpPr>
        <p:spPr>
          <a:xfrm>
            <a:off x="8296939" y="188640"/>
            <a:ext cx="802051" cy="802051"/>
          </a:xfrm>
          <a:prstGeom prst="ellipse">
            <a:avLst/>
          </a:prstGeom>
          <a:solidFill>
            <a:srgbClr val="36BEDE"/>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81" name="TextBox 31">
            <a:extLst>
              <a:ext uri="{FF2B5EF4-FFF2-40B4-BE49-F238E27FC236}">
                <a16:creationId xmlns="" xmlns:a16="http://schemas.microsoft.com/office/drawing/2014/main" id="{EB03AF08-3972-4FE6-A202-429BC800BB85}"/>
              </a:ext>
            </a:extLst>
          </p:cNvPr>
          <p:cNvSpPr txBox="1"/>
          <p:nvPr/>
        </p:nvSpPr>
        <p:spPr>
          <a:xfrm>
            <a:off x="8287416" y="365660"/>
            <a:ext cx="821088" cy="461665"/>
          </a:xfrm>
          <a:prstGeom prst="rect">
            <a:avLst/>
          </a:prstGeom>
          <a:noFill/>
        </p:spPr>
        <p:txBody>
          <a:bodyPr wrap="square" rtlCol="0" anchor="ctr">
            <a:spAutoFit/>
          </a:bodyPr>
          <a:lstStyle/>
          <a:p>
            <a:pPr algn="ctr"/>
            <a:r>
              <a:rPr lang="tr-TR" altLang="ko-KR" sz="2400" b="1" dirty="0" smtClean="0">
                <a:solidFill>
                  <a:prstClr val="white"/>
                </a:solidFill>
                <a:latin typeface="Calibri"/>
                <a:ea typeface="맑은 고딕" panose="020B0503020000020004" pitchFamily="34" charset="-127"/>
                <a:cs typeface="Arial" pitchFamily="34" charset="0"/>
              </a:rPr>
              <a:t>% 41</a:t>
            </a:r>
            <a:endParaRPr lang="ko-KR" altLang="en-US" sz="2400" b="1" dirty="0">
              <a:solidFill>
                <a:prstClr val="white"/>
              </a:solidFill>
              <a:latin typeface="Calibri"/>
              <a:ea typeface="맑은 고딕" panose="020B0503020000020004" pitchFamily="34" charset="-127"/>
              <a:cs typeface="Arial" pitchFamily="34" charset="0"/>
            </a:endParaRPr>
          </a:p>
        </p:txBody>
      </p:sp>
    </p:spTree>
    <p:extLst>
      <p:ext uri="{BB962C8B-B14F-4D97-AF65-F5344CB8AC3E}">
        <p14:creationId xmlns:p14="http://schemas.microsoft.com/office/powerpoint/2010/main" val="3932921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tr-TR" altLang="ko-KR" dirty="0" smtClean="0">
                <a:solidFill>
                  <a:schemeClr val="accent2"/>
                </a:solidFill>
              </a:rPr>
              <a:t>Randevu Doluluk Oranı </a:t>
            </a:r>
            <a:endParaRPr lang="ko-KR" altLang="en-US" dirty="0"/>
          </a:p>
        </p:txBody>
      </p:sp>
      <p:sp>
        <p:nvSpPr>
          <p:cNvPr id="9" name="TextBox 8"/>
          <p:cNvSpPr txBox="1"/>
          <p:nvPr/>
        </p:nvSpPr>
        <p:spPr>
          <a:xfrm>
            <a:off x="596267" y="1844826"/>
            <a:ext cx="3816424" cy="1277273"/>
          </a:xfrm>
          <a:prstGeom prst="rect">
            <a:avLst/>
          </a:prstGeom>
          <a:solidFill>
            <a:schemeClr val="accent1"/>
          </a:solidFill>
        </p:spPr>
        <p:txBody>
          <a:bodyPr wrap="square" rtlCol="0">
            <a:spAutoFit/>
          </a:bodyPr>
          <a:lstStyle/>
          <a:p>
            <a:pPr algn="just"/>
            <a:r>
              <a:rPr lang="tr-TR" altLang="ko-KR" sz="1100" dirty="0" smtClean="0">
                <a:solidFill>
                  <a:schemeClr val="bg1"/>
                </a:solidFill>
                <a:cs typeface="Arial" pitchFamily="34" charset="0"/>
              </a:rPr>
              <a:t>-Açılan </a:t>
            </a:r>
            <a:r>
              <a:rPr lang="tr-TR" altLang="ko-KR" sz="1100" dirty="0">
                <a:solidFill>
                  <a:schemeClr val="bg1"/>
                </a:solidFill>
                <a:cs typeface="Arial" pitchFamily="34" charset="0"/>
              </a:rPr>
              <a:t>Kapasitenin %</a:t>
            </a:r>
            <a:r>
              <a:rPr lang="tr-TR" altLang="ko-KR" sz="1100" dirty="0" smtClean="0">
                <a:solidFill>
                  <a:schemeClr val="bg1"/>
                </a:solidFill>
                <a:cs typeface="Arial" pitchFamily="34" charset="0"/>
              </a:rPr>
              <a:t>10’unu </a:t>
            </a:r>
            <a:r>
              <a:rPr lang="tr-TR" altLang="ko-KR" sz="1100" dirty="0">
                <a:solidFill>
                  <a:schemeClr val="bg1"/>
                </a:solidFill>
                <a:cs typeface="Arial" pitchFamily="34" charset="0"/>
              </a:rPr>
              <a:t>oluşturan </a:t>
            </a:r>
            <a:r>
              <a:rPr lang="tr-TR" altLang="ko-KR" sz="1100" dirty="0" smtClean="0">
                <a:solidFill>
                  <a:schemeClr val="bg1"/>
                </a:solidFill>
                <a:cs typeface="Arial" pitchFamily="34" charset="0"/>
              </a:rPr>
              <a:t>826.000’lik </a:t>
            </a:r>
            <a:r>
              <a:rPr lang="tr-TR" altLang="ko-KR" sz="1100" dirty="0" err="1" smtClean="0">
                <a:solidFill>
                  <a:schemeClr val="bg1"/>
                </a:solidFill>
                <a:cs typeface="Arial" pitchFamily="34" charset="0"/>
              </a:rPr>
              <a:t>MHRS’nin</a:t>
            </a:r>
            <a:r>
              <a:rPr lang="tr-TR" altLang="ko-KR" sz="1100" dirty="0" smtClean="0">
                <a:solidFill>
                  <a:schemeClr val="bg1"/>
                </a:solidFill>
                <a:cs typeface="Arial" pitchFamily="34" charset="0"/>
              </a:rPr>
              <a:t> </a:t>
            </a:r>
            <a:r>
              <a:rPr lang="tr-TR" altLang="ko-KR" sz="1100" dirty="0">
                <a:solidFill>
                  <a:schemeClr val="bg1"/>
                </a:solidFill>
                <a:cs typeface="Arial" pitchFamily="34" charset="0"/>
              </a:rPr>
              <a:t>sadece </a:t>
            </a:r>
            <a:r>
              <a:rPr lang="tr-TR" altLang="ko-KR" sz="1100" dirty="0" smtClean="0">
                <a:solidFill>
                  <a:schemeClr val="bg1"/>
                </a:solidFill>
                <a:cs typeface="Arial" pitchFamily="34" charset="0"/>
              </a:rPr>
              <a:t>20.000 adedi </a:t>
            </a:r>
            <a:r>
              <a:rPr lang="tr-TR" altLang="ko-KR" sz="1100" dirty="0">
                <a:solidFill>
                  <a:schemeClr val="bg1"/>
                </a:solidFill>
                <a:cs typeface="Arial" pitchFamily="34" charset="0"/>
              </a:rPr>
              <a:t>alınmış olup Doluluk Oranımızı olumsuz yönde etkilemiştir.</a:t>
            </a:r>
          </a:p>
          <a:p>
            <a:pPr algn="just"/>
            <a:r>
              <a:rPr lang="tr-TR" altLang="ko-KR" sz="1100" dirty="0">
                <a:solidFill>
                  <a:schemeClr val="bg1"/>
                </a:solidFill>
                <a:cs typeface="Arial" pitchFamily="34" charset="0"/>
              </a:rPr>
              <a:t>- Ankara EAH Aile Hekimliğinde 65.000 Kapasite açılmış alınan ise 3.000.</a:t>
            </a:r>
          </a:p>
          <a:p>
            <a:pPr algn="just"/>
            <a:r>
              <a:rPr lang="tr-TR" altLang="ko-KR" sz="1100" dirty="0">
                <a:solidFill>
                  <a:schemeClr val="bg1"/>
                </a:solidFill>
                <a:cs typeface="Arial" pitchFamily="34" charset="0"/>
              </a:rPr>
              <a:t>- </a:t>
            </a:r>
            <a:r>
              <a:rPr lang="tr-TR" altLang="ko-KR" sz="1100" dirty="0" err="1">
                <a:solidFill>
                  <a:schemeClr val="bg1"/>
                </a:solidFill>
                <a:cs typeface="Arial" pitchFamily="34" charset="0"/>
              </a:rPr>
              <a:t>Dışkapı</a:t>
            </a:r>
            <a:r>
              <a:rPr lang="tr-TR" altLang="ko-KR" sz="1100" dirty="0">
                <a:solidFill>
                  <a:schemeClr val="bg1"/>
                </a:solidFill>
                <a:cs typeface="Arial" pitchFamily="34" charset="0"/>
              </a:rPr>
              <a:t> EAH Aile Hekimliğinde 100.000 Kapasite açılmış alınan ise 6.000.</a:t>
            </a:r>
            <a:endParaRPr lang="en-US" altLang="ko-KR" sz="1100" dirty="0">
              <a:solidFill>
                <a:schemeClr val="bg1"/>
              </a:solidFill>
              <a:cs typeface="Arial" pitchFamily="34" charset="0"/>
            </a:endParaRPr>
          </a:p>
        </p:txBody>
      </p:sp>
      <p:sp>
        <p:nvSpPr>
          <p:cNvPr id="13" name="TextBox 12"/>
          <p:cNvSpPr txBox="1"/>
          <p:nvPr/>
        </p:nvSpPr>
        <p:spPr>
          <a:xfrm>
            <a:off x="4707390" y="1890990"/>
            <a:ext cx="3816424" cy="1446550"/>
          </a:xfrm>
          <a:prstGeom prst="rect">
            <a:avLst/>
          </a:prstGeom>
          <a:solidFill>
            <a:schemeClr val="accent2"/>
          </a:solidFill>
        </p:spPr>
        <p:txBody>
          <a:bodyPr wrap="square" rtlCol="0">
            <a:spAutoFit/>
          </a:bodyPr>
          <a:lstStyle/>
          <a:p>
            <a:r>
              <a:rPr lang="tr-TR" altLang="ko-KR" sz="1400" dirty="0">
                <a:solidFill>
                  <a:schemeClr val="bg1"/>
                </a:solidFill>
                <a:cs typeface="Arial" pitchFamily="34" charset="0"/>
              </a:rPr>
              <a:t>Randevu Doluluk Oranı %10’nun altında olan Branşlar : </a:t>
            </a:r>
          </a:p>
          <a:p>
            <a:r>
              <a:rPr lang="tr-TR" altLang="ko-KR" sz="1600" dirty="0">
                <a:solidFill>
                  <a:schemeClr val="bg1"/>
                </a:solidFill>
                <a:cs typeface="Arial" pitchFamily="34" charset="0"/>
              </a:rPr>
              <a:t>-  </a:t>
            </a:r>
            <a:r>
              <a:rPr lang="tr-TR" altLang="ko-KR" sz="1100" dirty="0" smtClean="0">
                <a:solidFill>
                  <a:schemeClr val="bg1"/>
                </a:solidFill>
                <a:cs typeface="Arial" pitchFamily="34" charset="0"/>
              </a:rPr>
              <a:t>Göğüs </a:t>
            </a:r>
            <a:r>
              <a:rPr lang="tr-TR" altLang="ko-KR" sz="1100" dirty="0">
                <a:solidFill>
                  <a:schemeClr val="bg1"/>
                </a:solidFill>
                <a:cs typeface="Arial" pitchFamily="34" charset="0"/>
              </a:rPr>
              <a:t>Cerrahisi</a:t>
            </a:r>
          </a:p>
          <a:p>
            <a:pPr marL="171450" indent="-171450">
              <a:buFontTx/>
              <a:buChar char="-"/>
            </a:pPr>
            <a:r>
              <a:rPr lang="tr-TR" altLang="ko-KR" sz="1100" dirty="0">
                <a:solidFill>
                  <a:schemeClr val="bg1"/>
                </a:solidFill>
                <a:cs typeface="Arial" pitchFamily="34" charset="0"/>
              </a:rPr>
              <a:t>Enfeksiyon Hastalıkları</a:t>
            </a:r>
          </a:p>
          <a:p>
            <a:pPr marL="171450" indent="-171450">
              <a:buFontTx/>
              <a:buChar char="-"/>
            </a:pPr>
            <a:r>
              <a:rPr lang="tr-TR" altLang="ko-KR" sz="1100" dirty="0">
                <a:solidFill>
                  <a:schemeClr val="bg1"/>
                </a:solidFill>
                <a:cs typeface="Arial" pitchFamily="34" charset="0"/>
              </a:rPr>
              <a:t>Nükleer Tıp</a:t>
            </a:r>
          </a:p>
          <a:p>
            <a:pPr marL="171450" indent="-171450">
              <a:buFontTx/>
              <a:buChar char="-"/>
            </a:pPr>
            <a:r>
              <a:rPr lang="tr-TR" altLang="ko-KR" sz="1100" dirty="0">
                <a:solidFill>
                  <a:schemeClr val="bg1"/>
                </a:solidFill>
                <a:cs typeface="Arial" pitchFamily="34" charset="0"/>
              </a:rPr>
              <a:t>Anestezi ve </a:t>
            </a:r>
            <a:r>
              <a:rPr lang="tr-TR" altLang="ko-KR" sz="1100" dirty="0" err="1">
                <a:solidFill>
                  <a:schemeClr val="bg1"/>
                </a:solidFill>
                <a:cs typeface="Arial" pitchFamily="34" charset="0"/>
              </a:rPr>
              <a:t>Reanimasyon</a:t>
            </a:r>
            <a:endParaRPr lang="tr-TR" altLang="ko-KR" sz="1100" dirty="0">
              <a:solidFill>
                <a:schemeClr val="bg1"/>
              </a:solidFill>
              <a:cs typeface="Arial" pitchFamily="34" charset="0"/>
            </a:endParaRPr>
          </a:p>
          <a:p>
            <a:pPr marL="171450" indent="-171450">
              <a:buFontTx/>
              <a:buChar char="-"/>
            </a:pPr>
            <a:r>
              <a:rPr lang="tr-TR" altLang="ko-KR" sz="1100" dirty="0">
                <a:solidFill>
                  <a:schemeClr val="bg1"/>
                </a:solidFill>
                <a:cs typeface="Arial" pitchFamily="34" charset="0"/>
              </a:rPr>
              <a:t>Aile Hekimliği</a:t>
            </a:r>
          </a:p>
        </p:txBody>
      </p:sp>
      <p:sp>
        <p:nvSpPr>
          <p:cNvPr id="24" name="TextBox 12"/>
          <p:cNvSpPr txBox="1"/>
          <p:nvPr/>
        </p:nvSpPr>
        <p:spPr>
          <a:xfrm>
            <a:off x="4635382" y="4171655"/>
            <a:ext cx="3960440" cy="1615827"/>
          </a:xfrm>
          <a:prstGeom prst="rect">
            <a:avLst/>
          </a:prstGeom>
          <a:solidFill>
            <a:schemeClr val="accent1"/>
          </a:solidFill>
        </p:spPr>
        <p:txBody>
          <a:bodyPr wrap="square" rtlCol="0">
            <a:spAutoFit/>
          </a:bodyPr>
          <a:lstStyle/>
          <a:p>
            <a:r>
              <a:rPr lang="tr-TR" altLang="ko-KR" sz="1400" dirty="0">
                <a:solidFill>
                  <a:schemeClr val="bg1"/>
                </a:solidFill>
                <a:cs typeface="Arial" pitchFamily="34" charset="0"/>
              </a:rPr>
              <a:t>Randevu Doluluk Oranı %70’in üstünde olan Branşlar : </a:t>
            </a:r>
          </a:p>
          <a:p>
            <a:r>
              <a:rPr lang="tr-TR" altLang="ko-KR" sz="1600" dirty="0">
                <a:solidFill>
                  <a:schemeClr val="bg1"/>
                </a:solidFill>
                <a:cs typeface="Arial" pitchFamily="34" charset="0"/>
              </a:rPr>
              <a:t>-  </a:t>
            </a:r>
            <a:r>
              <a:rPr lang="tr-TR" altLang="ko-KR" sz="1100" dirty="0" smtClean="0">
                <a:solidFill>
                  <a:schemeClr val="bg1"/>
                </a:solidFill>
                <a:cs typeface="Arial" pitchFamily="34" charset="0"/>
              </a:rPr>
              <a:t>Cildiye</a:t>
            </a:r>
            <a:endParaRPr lang="tr-TR" altLang="ko-KR" sz="1100" dirty="0">
              <a:solidFill>
                <a:schemeClr val="bg1"/>
              </a:solidFill>
              <a:cs typeface="Arial" pitchFamily="34" charset="0"/>
            </a:endParaRPr>
          </a:p>
          <a:p>
            <a:pPr marL="171450" indent="-171450">
              <a:buFontTx/>
              <a:buChar char="-"/>
            </a:pPr>
            <a:r>
              <a:rPr lang="tr-TR" altLang="ko-KR" sz="1100" dirty="0">
                <a:solidFill>
                  <a:schemeClr val="bg1"/>
                </a:solidFill>
                <a:cs typeface="Arial" pitchFamily="34" charset="0"/>
              </a:rPr>
              <a:t>Ortopedi</a:t>
            </a:r>
          </a:p>
          <a:p>
            <a:pPr marL="171450" indent="-171450">
              <a:buFontTx/>
              <a:buChar char="-"/>
            </a:pPr>
            <a:r>
              <a:rPr lang="tr-TR" altLang="ko-KR" sz="1100" dirty="0">
                <a:solidFill>
                  <a:schemeClr val="bg1"/>
                </a:solidFill>
                <a:cs typeface="Arial" pitchFamily="34" charset="0"/>
              </a:rPr>
              <a:t>Göz</a:t>
            </a:r>
          </a:p>
          <a:p>
            <a:pPr marL="171450" indent="-171450">
              <a:buFontTx/>
              <a:buChar char="-"/>
            </a:pPr>
            <a:r>
              <a:rPr lang="tr-TR" altLang="ko-KR" sz="1100" dirty="0">
                <a:solidFill>
                  <a:schemeClr val="bg1"/>
                </a:solidFill>
                <a:cs typeface="Arial" pitchFamily="34" charset="0"/>
              </a:rPr>
              <a:t>Kulak Burun Boğaz</a:t>
            </a:r>
          </a:p>
          <a:p>
            <a:pPr marL="171450" indent="-171450">
              <a:buFontTx/>
              <a:buChar char="-"/>
            </a:pPr>
            <a:r>
              <a:rPr lang="tr-TR" altLang="ko-KR" sz="1100" dirty="0">
                <a:solidFill>
                  <a:schemeClr val="bg1"/>
                </a:solidFill>
                <a:cs typeface="Arial" pitchFamily="34" charset="0"/>
              </a:rPr>
              <a:t>Beyin Cerrahi</a:t>
            </a:r>
          </a:p>
          <a:p>
            <a:pPr marL="171450" indent="-171450">
              <a:buFontTx/>
              <a:buChar char="-"/>
            </a:pPr>
            <a:r>
              <a:rPr lang="tr-TR" altLang="ko-KR" sz="1100" dirty="0">
                <a:solidFill>
                  <a:schemeClr val="bg1"/>
                </a:solidFill>
                <a:cs typeface="Arial" pitchFamily="34" charset="0"/>
              </a:rPr>
              <a:t>Dahiliye</a:t>
            </a:r>
            <a:r>
              <a:rPr lang="tr-TR" altLang="ko-KR" sz="1050" dirty="0">
                <a:solidFill>
                  <a:schemeClr val="bg1"/>
                </a:solidFill>
                <a:cs typeface="Arial" pitchFamily="34" charset="0"/>
              </a:rPr>
              <a:t> </a:t>
            </a:r>
          </a:p>
        </p:txBody>
      </p:sp>
      <p:sp>
        <p:nvSpPr>
          <p:cNvPr id="25" name="TextBox 8"/>
          <p:cNvSpPr txBox="1"/>
          <p:nvPr/>
        </p:nvSpPr>
        <p:spPr>
          <a:xfrm>
            <a:off x="596267" y="4171655"/>
            <a:ext cx="3816424" cy="1615827"/>
          </a:xfrm>
          <a:prstGeom prst="rect">
            <a:avLst/>
          </a:prstGeom>
          <a:solidFill>
            <a:schemeClr val="accent2"/>
          </a:solidFill>
        </p:spPr>
        <p:txBody>
          <a:bodyPr wrap="square" rtlCol="0">
            <a:spAutoFit/>
          </a:bodyPr>
          <a:lstStyle/>
          <a:p>
            <a:pPr marL="171450" indent="-171450" algn="just">
              <a:buFontTx/>
              <a:buChar char="-"/>
            </a:pPr>
            <a:r>
              <a:rPr lang="tr-TR" altLang="ko-KR" sz="1100" dirty="0" smtClean="0">
                <a:solidFill>
                  <a:schemeClr val="bg1"/>
                </a:solidFill>
                <a:cs typeface="Arial" pitchFamily="34" charset="0"/>
              </a:rPr>
              <a:t>Açılan </a:t>
            </a:r>
            <a:r>
              <a:rPr lang="tr-TR" altLang="ko-KR" sz="1100" dirty="0">
                <a:solidFill>
                  <a:schemeClr val="bg1"/>
                </a:solidFill>
                <a:cs typeface="Arial" pitchFamily="34" charset="0"/>
              </a:rPr>
              <a:t>Kapasitenin %20’sini oluşturan 1.800.000’lik </a:t>
            </a:r>
            <a:r>
              <a:rPr lang="tr-TR" altLang="ko-KR" sz="1100" dirty="0" err="1" smtClean="0">
                <a:solidFill>
                  <a:schemeClr val="bg1"/>
                </a:solidFill>
                <a:cs typeface="Arial" pitchFamily="34" charset="0"/>
              </a:rPr>
              <a:t>MHRS’nin</a:t>
            </a:r>
            <a:r>
              <a:rPr lang="tr-TR" altLang="ko-KR" sz="1100" dirty="0" smtClean="0">
                <a:solidFill>
                  <a:schemeClr val="bg1"/>
                </a:solidFill>
                <a:cs typeface="Arial" pitchFamily="34" charset="0"/>
              </a:rPr>
              <a:t> </a:t>
            </a:r>
            <a:r>
              <a:rPr lang="tr-TR" altLang="ko-KR" sz="1100" dirty="0">
                <a:solidFill>
                  <a:schemeClr val="bg1"/>
                </a:solidFill>
                <a:cs typeface="Arial" pitchFamily="34" charset="0"/>
              </a:rPr>
              <a:t>%72’lik kısmı alınmış olup Doluluk Oranımızı olumlu yönde etkilemiştir</a:t>
            </a:r>
            <a:r>
              <a:rPr lang="tr-TR" altLang="ko-KR" sz="1100" dirty="0" smtClean="0">
                <a:solidFill>
                  <a:schemeClr val="bg1"/>
                </a:solidFill>
                <a:cs typeface="Arial" pitchFamily="34" charset="0"/>
              </a:rPr>
              <a:t>.</a:t>
            </a:r>
          </a:p>
          <a:p>
            <a:pPr marL="171450" indent="-171450" algn="just">
              <a:buFontTx/>
              <a:buChar char="-"/>
            </a:pPr>
            <a:endParaRPr lang="tr-TR" altLang="ko-KR" sz="1100" dirty="0">
              <a:solidFill>
                <a:schemeClr val="bg1"/>
              </a:solidFill>
              <a:cs typeface="Arial" pitchFamily="34" charset="0"/>
            </a:endParaRPr>
          </a:p>
          <a:p>
            <a:pPr marL="171450" indent="-171450" algn="just">
              <a:buFontTx/>
              <a:buChar char="-"/>
            </a:pPr>
            <a:r>
              <a:rPr lang="tr-TR" altLang="ko-KR" sz="1100" dirty="0" err="1" smtClean="0">
                <a:solidFill>
                  <a:schemeClr val="bg1"/>
                </a:solidFill>
                <a:cs typeface="Arial" pitchFamily="34" charset="0"/>
              </a:rPr>
              <a:t>Dışkapı</a:t>
            </a:r>
            <a:r>
              <a:rPr lang="tr-TR" altLang="ko-KR" sz="1100" dirty="0" smtClean="0">
                <a:solidFill>
                  <a:schemeClr val="bg1"/>
                </a:solidFill>
                <a:cs typeface="Arial" pitchFamily="34" charset="0"/>
              </a:rPr>
              <a:t> </a:t>
            </a:r>
            <a:r>
              <a:rPr lang="tr-TR" altLang="ko-KR" sz="1100" dirty="0">
                <a:solidFill>
                  <a:schemeClr val="bg1"/>
                </a:solidFill>
                <a:cs typeface="Arial" pitchFamily="34" charset="0"/>
              </a:rPr>
              <a:t>EAH Cildiye Branşında 39.000 Kapasite açılmış </a:t>
            </a:r>
            <a:r>
              <a:rPr lang="tr-TR" altLang="ko-KR" sz="1100" dirty="0" smtClean="0">
                <a:solidFill>
                  <a:schemeClr val="bg1"/>
                </a:solidFill>
                <a:cs typeface="Arial" pitchFamily="34" charset="0"/>
              </a:rPr>
              <a:t>alınan Randevu ise 38.000.</a:t>
            </a:r>
          </a:p>
          <a:p>
            <a:pPr marL="171450" indent="-171450" algn="just">
              <a:buFontTx/>
              <a:buChar char="-"/>
            </a:pPr>
            <a:endParaRPr lang="tr-TR" altLang="ko-KR" sz="1100" dirty="0" smtClean="0">
              <a:solidFill>
                <a:schemeClr val="bg1"/>
              </a:solidFill>
              <a:cs typeface="Arial" pitchFamily="34" charset="0"/>
            </a:endParaRPr>
          </a:p>
          <a:p>
            <a:pPr algn="just"/>
            <a:r>
              <a:rPr lang="tr-TR" altLang="ko-KR" sz="1100" dirty="0" smtClean="0">
                <a:solidFill>
                  <a:schemeClr val="bg1"/>
                </a:solidFill>
                <a:cs typeface="Arial" pitchFamily="34" charset="0"/>
              </a:rPr>
              <a:t>- Ankara </a:t>
            </a:r>
            <a:r>
              <a:rPr lang="tr-TR" altLang="ko-KR" sz="1100" dirty="0">
                <a:solidFill>
                  <a:schemeClr val="bg1"/>
                </a:solidFill>
                <a:cs typeface="Arial" pitchFamily="34" charset="0"/>
              </a:rPr>
              <a:t>EAH Göz Hastalıklarında 40.000 Kapasite </a:t>
            </a:r>
            <a:r>
              <a:rPr lang="tr-TR" altLang="ko-KR" sz="1100" dirty="0" smtClean="0">
                <a:solidFill>
                  <a:schemeClr val="bg1"/>
                </a:solidFill>
                <a:cs typeface="Arial" pitchFamily="34" charset="0"/>
              </a:rPr>
              <a:t>   açılmış alınan Randevu </a:t>
            </a:r>
            <a:r>
              <a:rPr lang="tr-TR" altLang="ko-KR" sz="1100" dirty="0">
                <a:solidFill>
                  <a:schemeClr val="bg1"/>
                </a:solidFill>
                <a:cs typeface="Arial" pitchFamily="34" charset="0"/>
              </a:rPr>
              <a:t>ise 35.000.</a:t>
            </a:r>
            <a:endParaRPr lang="en-US" altLang="ko-KR" sz="1100" dirty="0">
              <a:solidFill>
                <a:schemeClr val="bg1"/>
              </a:solidFill>
              <a:cs typeface="Arial" pitchFamily="34" charset="0"/>
            </a:endParaRPr>
          </a:p>
        </p:txBody>
      </p:sp>
    </p:spTree>
    <p:extLst>
      <p:ext uri="{BB962C8B-B14F-4D97-AF65-F5344CB8AC3E}">
        <p14:creationId xmlns:p14="http://schemas.microsoft.com/office/powerpoint/2010/main" val="2827210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tr-TR" altLang="ko-KR" sz="2800" dirty="0">
                <a:solidFill>
                  <a:schemeClr val="accent2"/>
                </a:solidFill>
              </a:rPr>
              <a:t>Cildiye Branşı Randevu Doluluk Oranı</a:t>
            </a:r>
            <a:endParaRPr lang="ko-KR" altLang="en-US" sz="2800" dirty="0"/>
          </a:p>
        </p:txBody>
      </p:sp>
      <p:grpSp>
        <p:nvGrpSpPr>
          <p:cNvPr id="32" name="Group 31"/>
          <p:cNvGrpSpPr/>
          <p:nvPr/>
        </p:nvGrpSpPr>
        <p:grpSpPr>
          <a:xfrm>
            <a:off x="6324926" y="2313667"/>
            <a:ext cx="1877110" cy="1877111"/>
            <a:chOff x="6201135" y="2192311"/>
            <a:chExt cx="1800000" cy="1800000"/>
          </a:xfrm>
        </p:grpSpPr>
        <p:sp>
          <p:nvSpPr>
            <p:cNvPr id="33" name="Teardrop 32"/>
            <p:cNvSpPr/>
            <p:nvPr/>
          </p:nvSpPr>
          <p:spPr>
            <a:xfrm rot="2700000">
              <a:off x="6201135" y="2192311"/>
              <a:ext cx="1800000" cy="1800000"/>
            </a:xfrm>
            <a:prstGeom prst="teardrop">
              <a:avLst/>
            </a:pr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Oval 33"/>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65000"/>
                    <a:lumOff val="35000"/>
                  </a:schemeClr>
                </a:solidFill>
              </a:endParaRPr>
            </a:p>
          </p:txBody>
        </p:sp>
      </p:grpSp>
      <p:grpSp>
        <p:nvGrpSpPr>
          <p:cNvPr id="7" name="Group 6"/>
          <p:cNvGrpSpPr/>
          <p:nvPr/>
        </p:nvGrpSpPr>
        <p:grpSpPr>
          <a:xfrm>
            <a:off x="4422908" y="2313667"/>
            <a:ext cx="1877110" cy="1877111"/>
            <a:chOff x="6201135" y="2192311"/>
            <a:chExt cx="1800000" cy="1800000"/>
          </a:xfrm>
        </p:grpSpPr>
        <p:sp>
          <p:nvSpPr>
            <p:cNvPr id="8" name="Teardrop 7"/>
            <p:cNvSpPr/>
            <p:nvPr/>
          </p:nvSpPr>
          <p:spPr>
            <a:xfrm rot="2700000">
              <a:off x="6201135" y="2192311"/>
              <a:ext cx="1800000" cy="1800000"/>
            </a:xfrm>
            <a:prstGeom prst="teardrop">
              <a:avLst/>
            </a:prstGeom>
            <a:solidFill>
              <a:schemeClr val="accent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Oval 8"/>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65000"/>
                    <a:lumOff val="35000"/>
                  </a:schemeClr>
                </a:solidFill>
              </a:endParaRPr>
            </a:p>
          </p:txBody>
        </p:sp>
      </p:grpSp>
      <p:grpSp>
        <p:nvGrpSpPr>
          <p:cNvPr id="10" name="Group 9"/>
          <p:cNvGrpSpPr/>
          <p:nvPr/>
        </p:nvGrpSpPr>
        <p:grpSpPr>
          <a:xfrm>
            <a:off x="2520892" y="2313667"/>
            <a:ext cx="1877110" cy="1877111"/>
            <a:chOff x="6201135" y="2192311"/>
            <a:chExt cx="1800000" cy="1800000"/>
          </a:xfrm>
        </p:grpSpPr>
        <p:sp>
          <p:nvSpPr>
            <p:cNvPr id="11" name="Teardrop 10"/>
            <p:cNvSpPr/>
            <p:nvPr/>
          </p:nvSpPr>
          <p:spPr>
            <a:xfrm rot="2700000">
              <a:off x="6201135" y="2192311"/>
              <a:ext cx="1800000" cy="1800000"/>
            </a:xfrm>
            <a:prstGeom prst="teardrop">
              <a:avLst/>
            </a:prstGeom>
            <a:solidFill>
              <a:schemeClr val="accent4"/>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Oval 11"/>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65000"/>
                    <a:lumOff val="35000"/>
                  </a:schemeClr>
                </a:solidFill>
              </a:endParaRPr>
            </a:p>
          </p:txBody>
        </p:sp>
      </p:grpSp>
      <p:grpSp>
        <p:nvGrpSpPr>
          <p:cNvPr id="13" name="Group 12"/>
          <p:cNvGrpSpPr/>
          <p:nvPr/>
        </p:nvGrpSpPr>
        <p:grpSpPr>
          <a:xfrm>
            <a:off x="618875" y="2313667"/>
            <a:ext cx="1877110" cy="1877111"/>
            <a:chOff x="6201135" y="2192311"/>
            <a:chExt cx="1800000" cy="1800000"/>
          </a:xfrm>
        </p:grpSpPr>
        <p:sp>
          <p:nvSpPr>
            <p:cNvPr id="14" name="Teardrop 13"/>
            <p:cNvSpPr/>
            <p:nvPr/>
          </p:nvSpPr>
          <p:spPr>
            <a:xfrm rot="2700000">
              <a:off x="6201135" y="2192311"/>
              <a:ext cx="1800000" cy="1800000"/>
            </a:xfrm>
            <a:prstGeom prst="teardrop">
              <a:avLst/>
            </a:prstGeom>
            <a:solidFill>
              <a:schemeClr val="accent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Oval 14"/>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65000"/>
                    <a:lumOff val="35000"/>
                  </a:schemeClr>
                </a:solidFill>
              </a:endParaRPr>
            </a:p>
          </p:txBody>
        </p:sp>
      </p:grpSp>
      <p:sp>
        <p:nvSpPr>
          <p:cNvPr id="16" name="TextBox 15"/>
          <p:cNvSpPr txBox="1"/>
          <p:nvPr/>
        </p:nvSpPr>
        <p:spPr>
          <a:xfrm>
            <a:off x="1009642" y="3098332"/>
            <a:ext cx="1082424" cy="523220"/>
          </a:xfrm>
          <a:prstGeom prst="rect">
            <a:avLst/>
          </a:prstGeom>
          <a:noFill/>
        </p:spPr>
        <p:txBody>
          <a:bodyPr wrap="square" rtlCol="0">
            <a:spAutoFit/>
          </a:bodyPr>
          <a:lstStyle/>
          <a:p>
            <a:pPr algn="ctr"/>
            <a:r>
              <a:rPr lang="tr-TR" altLang="ko-KR" sz="2800" b="1" dirty="0">
                <a:solidFill>
                  <a:schemeClr val="tx1">
                    <a:lumMod val="65000"/>
                    <a:lumOff val="35000"/>
                  </a:schemeClr>
                </a:solidFill>
                <a:latin typeface="Arial" pitchFamily="34" charset="0"/>
                <a:cs typeface="Arial" pitchFamily="34" charset="0"/>
              </a:rPr>
              <a:t>%90</a:t>
            </a:r>
            <a:endParaRPr lang="ko-KR" altLang="en-US" sz="2800" b="1" dirty="0">
              <a:solidFill>
                <a:schemeClr val="tx1">
                  <a:lumMod val="65000"/>
                  <a:lumOff val="35000"/>
                </a:schemeClr>
              </a:solidFill>
              <a:latin typeface="Arial" pitchFamily="34" charset="0"/>
              <a:cs typeface="Arial" pitchFamily="34" charset="0"/>
            </a:endParaRPr>
          </a:p>
        </p:txBody>
      </p:sp>
      <p:sp>
        <p:nvSpPr>
          <p:cNvPr id="24" name="TextBox 23"/>
          <p:cNvSpPr txBox="1"/>
          <p:nvPr/>
        </p:nvSpPr>
        <p:spPr>
          <a:xfrm>
            <a:off x="705513" y="4665435"/>
            <a:ext cx="1728192" cy="276999"/>
          </a:xfrm>
          <a:prstGeom prst="rect">
            <a:avLst/>
          </a:prstGeom>
          <a:noFill/>
        </p:spPr>
        <p:txBody>
          <a:bodyPr wrap="square" rtlCol="0">
            <a:spAutoFit/>
          </a:bodyPr>
          <a:lstStyle/>
          <a:p>
            <a:pPr marL="171450" indent="-171450" algn="ctr">
              <a:buFontTx/>
              <a:buChar char="-"/>
            </a:pPr>
            <a:r>
              <a:rPr lang="tr-TR" altLang="ko-KR" sz="1200" dirty="0" err="1">
                <a:solidFill>
                  <a:schemeClr val="tx1">
                    <a:lumMod val="65000"/>
                    <a:lumOff val="35000"/>
                  </a:schemeClr>
                </a:solidFill>
              </a:rPr>
              <a:t>Dışkapı</a:t>
            </a:r>
            <a:r>
              <a:rPr lang="tr-TR" altLang="ko-KR" sz="1200" dirty="0">
                <a:solidFill>
                  <a:schemeClr val="tx1">
                    <a:lumMod val="65000"/>
                    <a:lumOff val="35000"/>
                  </a:schemeClr>
                </a:solidFill>
              </a:rPr>
              <a:t> EAH</a:t>
            </a:r>
          </a:p>
        </p:txBody>
      </p:sp>
      <p:sp>
        <p:nvSpPr>
          <p:cNvPr id="27" name="TextBox 26"/>
          <p:cNvSpPr txBox="1"/>
          <p:nvPr/>
        </p:nvSpPr>
        <p:spPr>
          <a:xfrm>
            <a:off x="2601728" y="4665436"/>
            <a:ext cx="1896211" cy="461665"/>
          </a:xfrm>
          <a:prstGeom prst="rect">
            <a:avLst/>
          </a:prstGeom>
          <a:noFill/>
        </p:spPr>
        <p:txBody>
          <a:bodyPr wrap="square" rtlCol="0">
            <a:spAutoFit/>
          </a:bodyPr>
          <a:lstStyle/>
          <a:p>
            <a:pPr marL="171450" indent="-171450" algn="ctr">
              <a:buFontTx/>
              <a:buChar char="-"/>
            </a:pPr>
            <a:r>
              <a:rPr lang="tr-TR" altLang="ko-KR" sz="1200" dirty="0">
                <a:solidFill>
                  <a:schemeClr val="tx1">
                    <a:lumMod val="65000"/>
                    <a:lumOff val="35000"/>
                  </a:schemeClr>
                </a:solidFill>
              </a:rPr>
              <a:t>Gazi Mustafa Kemal</a:t>
            </a:r>
          </a:p>
          <a:p>
            <a:pPr algn="ctr"/>
            <a:endParaRPr lang="en-US" altLang="ko-KR" sz="1200" dirty="0">
              <a:solidFill>
                <a:schemeClr val="tx1">
                  <a:lumMod val="65000"/>
                  <a:lumOff val="35000"/>
                </a:schemeClr>
              </a:solidFill>
            </a:endParaRPr>
          </a:p>
        </p:txBody>
      </p:sp>
      <p:sp>
        <p:nvSpPr>
          <p:cNvPr id="30" name="TextBox 29"/>
          <p:cNvSpPr txBox="1"/>
          <p:nvPr/>
        </p:nvSpPr>
        <p:spPr>
          <a:xfrm>
            <a:off x="4497935" y="4665435"/>
            <a:ext cx="1728192" cy="276999"/>
          </a:xfrm>
          <a:prstGeom prst="rect">
            <a:avLst/>
          </a:prstGeom>
          <a:noFill/>
        </p:spPr>
        <p:txBody>
          <a:bodyPr wrap="square" rtlCol="0">
            <a:spAutoFit/>
          </a:bodyPr>
          <a:lstStyle/>
          <a:p>
            <a:pPr marL="171450" indent="-171450" algn="ctr">
              <a:buFontTx/>
              <a:buChar char="-"/>
            </a:pPr>
            <a:r>
              <a:rPr lang="tr-TR" altLang="ko-KR" sz="1200" dirty="0">
                <a:solidFill>
                  <a:schemeClr val="tx1">
                    <a:lumMod val="65000"/>
                    <a:lumOff val="35000"/>
                  </a:schemeClr>
                </a:solidFill>
              </a:rPr>
              <a:t>Ankara EAH</a:t>
            </a:r>
          </a:p>
        </p:txBody>
      </p:sp>
      <p:sp>
        <p:nvSpPr>
          <p:cNvPr id="40" name="TextBox 15"/>
          <p:cNvSpPr txBox="1"/>
          <p:nvPr/>
        </p:nvSpPr>
        <p:spPr>
          <a:xfrm>
            <a:off x="2985520" y="2996952"/>
            <a:ext cx="1082424" cy="523220"/>
          </a:xfrm>
          <a:prstGeom prst="rect">
            <a:avLst/>
          </a:prstGeom>
          <a:noFill/>
        </p:spPr>
        <p:txBody>
          <a:bodyPr wrap="square" rtlCol="0">
            <a:spAutoFit/>
          </a:bodyPr>
          <a:lstStyle/>
          <a:p>
            <a:pPr algn="ctr"/>
            <a:r>
              <a:rPr lang="tr-TR" altLang="ko-KR" sz="2800" b="1" dirty="0">
                <a:solidFill>
                  <a:schemeClr val="tx1">
                    <a:lumMod val="65000"/>
                    <a:lumOff val="35000"/>
                  </a:schemeClr>
                </a:solidFill>
                <a:latin typeface="Arial" pitchFamily="34" charset="0"/>
                <a:cs typeface="Arial" pitchFamily="34" charset="0"/>
              </a:rPr>
              <a:t>%93</a:t>
            </a:r>
            <a:endParaRPr lang="ko-KR" altLang="en-US" sz="2800" b="1" dirty="0">
              <a:solidFill>
                <a:schemeClr val="tx1">
                  <a:lumMod val="65000"/>
                  <a:lumOff val="35000"/>
                </a:schemeClr>
              </a:solidFill>
              <a:latin typeface="Arial" pitchFamily="34" charset="0"/>
              <a:cs typeface="Arial" pitchFamily="34" charset="0"/>
            </a:endParaRPr>
          </a:p>
        </p:txBody>
      </p:sp>
      <p:sp>
        <p:nvSpPr>
          <p:cNvPr id="41" name="TextBox 15"/>
          <p:cNvSpPr txBox="1"/>
          <p:nvPr/>
        </p:nvSpPr>
        <p:spPr>
          <a:xfrm>
            <a:off x="4788024" y="3049796"/>
            <a:ext cx="1082424" cy="523220"/>
          </a:xfrm>
          <a:prstGeom prst="rect">
            <a:avLst/>
          </a:prstGeom>
          <a:noFill/>
        </p:spPr>
        <p:txBody>
          <a:bodyPr wrap="square" rtlCol="0">
            <a:spAutoFit/>
          </a:bodyPr>
          <a:lstStyle/>
          <a:p>
            <a:pPr algn="ctr"/>
            <a:r>
              <a:rPr lang="tr-TR" altLang="ko-KR" sz="2800" b="1" dirty="0">
                <a:solidFill>
                  <a:schemeClr val="tx1">
                    <a:lumMod val="65000"/>
                    <a:lumOff val="35000"/>
                  </a:schemeClr>
                </a:solidFill>
                <a:latin typeface="Arial" pitchFamily="34" charset="0"/>
                <a:cs typeface="Arial" pitchFamily="34" charset="0"/>
              </a:rPr>
              <a:t>%87</a:t>
            </a:r>
            <a:endParaRPr lang="ko-KR" altLang="en-US" sz="2800" b="1" dirty="0">
              <a:solidFill>
                <a:schemeClr val="tx1">
                  <a:lumMod val="65000"/>
                  <a:lumOff val="35000"/>
                </a:schemeClr>
              </a:solidFill>
              <a:latin typeface="Arial" pitchFamily="34" charset="0"/>
              <a:cs typeface="Arial" pitchFamily="34" charset="0"/>
            </a:endParaRPr>
          </a:p>
        </p:txBody>
      </p:sp>
      <p:sp>
        <p:nvSpPr>
          <p:cNvPr id="42" name="TextBox 15"/>
          <p:cNvSpPr txBox="1"/>
          <p:nvPr/>
        </p:nvSpPr>
        <p:spPr>
          <a:xfrm>
            <a:off x="6717029" y="2990611"/>
            <a:ext cx="1082424" cy="523220"/>
          </a:xfrm>
          <a:prstGeom prst="rect">
            <a:avLst/>
          </a:prstGeom>
          <a:noFill/>
        </p:spPr>
        <p:txBody>
          <a:bodyPr wrap="square" rtlCol="0">
            <a:spAutoFit/>
          </a:bodyPr>
          <a:lstStyle/>
          <a:p>
            <a:pPr algn="ctr"/>
            <a:r>
              <a:rPr lang="tr-TR" altLang="ko-KR" sz="2800" b="1" dirty="0">
                <a:solidFill>
                  <a:schemeClr val="tx1">
                    <a:lumMod val="65000"/>
                    <a:lumOff val="35000"/>
                  </a:schemeClr>
                </a:solidFill>
                <a:latin typeface="Arial" pitchFamily="34" charset="0"/>
                <a:cs typeface="Arial" pitchFamily="34" charset="0"/>
              </a:rPr>
              <a:t>%48</a:t>
            </a:r>
            <a:r>
              <a:rPr lang="tr-TR" altLang="ko-KR" sz="2000" b="1" dirty="0">
                <a:solidFill>
                  <a:schemeClr val="tx1">
                    <a:lumMod val="65000"/>
                    <a:lumOff val="35000"/>
                  </a:schemeClr>
                </a:solidFill>
                <a:latin typeface="Arial" pitchFamily="34" charset="0"/>
                <a:cs typeface="Arial" pitchFamily="34" charset="0"/>
              </a:rPr>
              <a:t> </a:t>
            </a:r>
            <a:endParaRPr lang="ko-KR" altLang="en-US" sz="2000" b="1" dirty="0">
              <a:solidFill>
                <a:schemeClr val="tx1">
                  <a:lumMod val="65000"/>
                  <a:lumOff val="35000"/>
                </a:schemeClr>
              </a:solidFill>
              <a:latin typeface="Arial" pitchFamily="34" charset="0"/>
              <a:cs typeface="Arial" pitchFamily="34" charset="0"/>
            </a:endParaRPr>
          </a:p>
        </p:txBody>
      </p:sp>
      <p:sp>
        <p:nvSpPr>
          <p:cNvPr id="47" name="TextBox 29"/>
          <p:cNvSpPr txBox="1"/>
          <p:nvPr/>
        </p:nvSpPr>
        <p:spPr>
          <a:xfrm>
            <a:off x="6372200" y="4664173"/>
            <a:ext cx="1728192" cy="276999"/>
          </a:xfrm>
          <a:prstGeom prst="rect">
            <a:avLst/>
          </a:prstGeom>
          <a:noFill/>
        </p:spPr>
        <p:txBody>
          <a:bodyPr wrap="square" rtlCol="0">
            <a:spAutoFit/>
          </a:bodyPr>
          <a:lstStyle/>
          <a:p>
            <a:pPr marL="171450" indent="-171450" algn="ctr">
              <a:buFontTx/>
              <a:buChar char="-"/>
            </a:pPr>
            <a:r>
              <a:rPr lang="tr-TR" altLang="ko-KR" sz="1200" dirty="0">
                <a:solidFill>
                  <a:schemeClr val="tx1">
                    <a:lumMod val="65000"/>
                    <a:lumOff val="35000"/>
                  </a:schemeClr>
                </a:solidFill>
              </a:rPr>
              <a:t>Gülhane EAH</a:t>
            </a:r>
          </a:p>
        </p:txBody>
      </p:sp>
      <p:sp>
        <p:nvSpPr>
          <p:cNvPr id="23" name="Rounded Rectangle 6">
            <a:extLst>
              <a:ext uri="{FF2B5EF4-FFF2-40B4-BE49-F238E27FC236}">
                <a16:creationId xmlns="" xmlns:a16="http://schemas.microsoft.com/office/drawing/2014/main" id="{12F4579C-7A9E-450A-A8AA-4930CD31CB00}"/>
              </a:ext>
            </a:extLst>
          </p:cNvPr>
          <p:cNvSpPr/>
          <p:nvPr/>
        </p:nvSpPr>
        <p:spPr>
          <a:xfrm>
            <a:off x="1382491" y="3693661"/>
            <a:ext cx="432827" cy="208479"/>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5" name="Rounded Rectangle 6">
            <a:extLst>
              <a:ext uri="{FF2B5EF4-FFF2-40B4-BE49-F238E27FC236}">
                <a16:creationId xmlns="" xmlns:a16="http://schemas.microsoft.com/office/drawing/2014/main" id="{12F4579C-7A9E-450A-A8AA-4930CD31CB00}"/>
              </a:ext>
            </a:extLst>
          </p:cNvPr>
          <p:cNvSpPr/>
          <p:nvPr/>
        </p:nvSpPr>
        <p:spPr>
          <a:xfrm>
            <a:off x="3310321" y="3663603"/>
            <a:ext cx="432827" cy="208479"/>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6" name="Rounded Rectangle 6">
            <a:extLst>
              <a:ext uri="{FF2B5EF4-FFF2-40B4-BE49-F238E27FC236}">
                <a16:creationId xmlns="" xmlns:a16="http://schemas.microsoft.com/office/drawing/2014/main" id="{12F4579C-7A9E-450A-A8AA-4930CD31CB00}"/>
              </a:ext>
            </a:extLst>
          </p:cNvPr>
          <p:cNvSpPr/>
          <p:nvPr/>
        </p:nvSpPr>
        <p:spPr>
          <a:xfrm>
            <a:off x="5237134" y="3666211"/>
            <a:ext cx="432827" cy="208479"/>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8" name="Rounded Rectangle 6">
            <a:extLst>
              <a:ext uri="{FF2B5EF4-FFF2-40B4-BE49-F238E27FC236}">
                <a16:creationId xmlns="" xmlns:a16="http://schemas.microsoft.com/office/drawing/2014/main" id="{D42F9693-4E83-4F27-8692-9A5839BDEFE7}"/>
              </a:ext>
            </a:extLst>
          </p:cNvPr>
          <p:cNvSpPr/>
          <p:nvPr/>
        </p:nvSpPr>
        <p:spPr>
          <a:xfrm>
            <a:off x="7041831" y="3693661"/>
            <a:ext cx="432827" cy="208479"/>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Tree>
    <p:extLst>
      <p:ext uri="{BB962C8B-B14F-4D97-AF65-F5344CB8AC3E}">
        <p14:creationId xmlns:p14="http://schemas.microsoft.com/office/powerpoint/2010/main" val="4262276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tr-TR" altLang="ko-KR" sz="2800" dirty="0" smtClean="0">
                <a:solidFill>
                  <a:schemeClr val="accent2"/>
                </a:solidFill>
              </a:rPr>
              <a:t>Dahiliye </a:t>
            </a:r>
            <a:r>
              <a:rPr lang="tr-TR" altLang="ko-KR" sz="2800" dirty="0">
                <a:solidFill>
                  <a:schemeClr val="accent2"/>
                </a:solidFill>
              </a:rPr>
              <a:t>Branşı Randevu Doluluk Oranı</a:t>
            </a:r>
            <a:endParaRPr lang="ko-KR" altLang="en-US" sz="2800" dirty="0"/>
          </a:p>
        </p:txBody>
      </p:sp>
      <p:grpSp>
        <p:nvGrpSpPr>
          <p:cNvPr id="32" name="Group 31"/>
          <p:cNvGrpSpPr/>
          <p:nvPr/>
        </p:nvGrpSpPr>
        <p:grpSpPr>
          <a:xfrm>
            <a:off x="6324926" y="2313667"/>
            <a:ext cx="1877110" cy="1877111"/>
            <a:chOff x="6201135" y="2192311"/>
            <a:chExt cx="1800000" cy="1800000"/>
          </a:xfrm>
        </p:grpSpPr>
        <p:sp>
          <p:nvSpPr>
            <p:cNvPr id="33" name="Teardrop 32"/>
            <p:cNvSpPr/>
            <p:nvPr/>
          </p:nvSpPr>
          <p:spPr>
            <a:xfrm rot="2700000">
              <a:off x="6201135" y="2192311"/>
              <a:ext cx="1800000" cy="1800000"/>
            </a:xfrm>
            <a:prstGeom prst="teardrop">
              <a:avLst/>
            </a:pr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Oval 33"/>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65000"/>
                    <a:lumOff val="35000"/>
                  </a:schemeClr>
                </a:solidFill>
              </a:endParaRPr>
            </a:p>
          </p:txBody>
        </p:sp>
      </p:grpSp>
      <p:grpSp>
        <p:nvGrpSpPr>
          <p:cNvPr id="7" name="Group 6"/>
          <p:cNvGrpSpPr/>
          <p:nvPr/>
        </p:nvGrpSpPr>
        <p:grpSpPr>
          <a:xfrm>
            <a:off x="4422908" y="2313667"/>
            <a:ext cx="1877110" cy="1877111"/>
            <a:chOff x="6201135" y="2192311"/>
            <a:chExt cx="1800000" cy="1800000"/>
          </a:xfrm>
        </p:grpSpPr>
        <p:sp>
          <p:nvSpPr>
            <p:cNvPr id="8" name="Teardrop 7"/>
            <p:cNvSpPr/>
            <p:nvPr/>
          </p:nvSpPr>
          <p:spPr>
            <a:xfrm rot="2700000">
              <a:off x="6201135" y="2192311"/>
              <a:ext cx="1800000" cy="1800000"/>
            </a:xfrm>
            <a:prstGeom prst="teardrop">
              <a:avLst/>
            </a:prstGeom>
            <a:solidFill>
              <a:schemeClr val="accent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Oval 8"/>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65000"/>
                    <a:lumOff val="35000"/>
                  </a:schemeClr>
                </a:solidFill>
              </a:endParaRPr>
            </a:p>
          </p:txBody>
        </p:sp>
      </p:grpSp>
      <p:grpSp>
        <p:nvGrpSpPr>
          <p:cNvPr id="10" name="Group 9"/>
          <p:cNvGrpSpPr/>
          <p:nvPr/>
        </p:nvGrpSpPr>
        <p:grpSpPr>
          <a:xfrm>
            <a:off x="2520892" y="2313667"/>
            <a:ext cx="1877110" cy="1877111"/>
            <a:chOff x="6201135" y="2192311"/>
            <a:chExt cx="1800000" cy="1800000"/>
          </a:xfrm>
        </p:grpSpPr>
        <p:sp>
          <p:nvSpPr>
            <p:cNvPr id="11" name="Teardrop 10"/>
            <p:cNvSpPr/>
            <p:nvPr/>
          </p:nvSpPr>
          <p:spPr>
            <a:xfrm rot="2700000">
              <a:off x="6201135" y="2192311"/>
              <a:ext cx="1800000" cy="1800000"/>
            </a:xfrm>
            <a:prstGeom prst="teardrop">
              <a:avLst/>
            </a:prstGeom>
            <a:solidFill>
              <a:schemeClr val="accent4"/>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Oval 11"/>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65000"/>
                    <a:lumOff val="35000"/>
                  </a:schemeClr>
                </a:solidFill>
              </a:endParaRPr>
            </a:p>
          </p:txBody>
        </p:sp>
      </p:grpSp>
      <p:grpSp>
        <p:nvGrpSpPr>
          <p:cNvPr id="13" name="Group 12"/>
          <p:cNvGrpSpPr/>
          <p:nvPr/>
        </p:nvGrpSpPr>
        <p:grpSpPr>
          <a:xfrm>
            <a:off x="618875" y="2313667"/>
            <a:ext cx="1877110" cy="1877111"/>
            <a:chOff x="6201135" y="2192311"/>
            <a:chExt cx="1800000" cy="1800000"/>
          </a:xfrm>
        </p:grpSpPr>
        <p:sp>
          <p:nvSpPr>
            <p:cNvPr id="14" name="Teardrop 13"/>
            <p:cNvSpPr/>
            <p:nvPr/>
          </p:nvSpPr>
          <p:spPr>
            <a:xfrm rot="2700000">
              <a:off x="6201135" y="2192311"/>
              <a:ext cx="1800000" cy="1800000"/>
            </a:xfrm>
            <a:prstGeom prst="teardrop">
              <a:avLst/>
            </a:prstGeom>
            <a:solidFill>
              <a:schemeClr val="accent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Oval 14"/>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schemeClr val="tx1">
                    <a:lumMod val="65000"/>
                    <a:lumOff val="35000"/>
                  </a:schemeClr>
                </a:solidFill>
              </a:endParaRPr>
            </a:p>
          </p:txBody>
        </p:sp>
      </p:grpSp>
      <p:sp>
        <p:nvSpPr>
          <p:cNvPr id="16" name="TextBox 15"/>
          <p:cNvSpPr txBox="1"/>
          <p:nvPr/>
        </p:nvSpPr>
        <p:spPr>
          <a:xfrm>
            <a:off x="1009642" y="3098332"/>
            <a:ext cx="1082424" cy="523220"/>
          </a:xfrm>
          <a:prstGeom prst="rect">
            <a:avLst/>
          </a:prstGeom>
          <a:noFill/>
        </p:spPr>
        <p:txBody>
          <a:bodyPr wrap="square" rtlCol="0">
            <a:spAutoFit/>
          </a:bodyPr>
          <a:lstStyle/>
          <a:p>
            <a:pPr algn="ctr"/>
            <a:r>
              <a:rPr lang="tr-TR" altLang="ko-KR" sz="2800" b="1" dirty="0" smtClean="0">
                <a:solidFill>
                  <a:schemeClr val="tx1">
                    <a:lumMod val="65000"/>
                    <a:lumOff val="35000"/>
                  </a:schemeClr>
                </a:solidFill>
                <a:latin typeface="Arial" pitchFamily="34" charset="0"/>
                <a:cs typeface="Arial" pitchFamily="34" charset="0"/>
              </a:rPr>
              <a:t>%88</a:t>
            </a:r>
            <a:endParaRPr lang="ko-KR" altLang="en-US" sz="2800" b="1" dirty="0">
              <a:solidFill>
                <a:schemeClr val="tx1">
                  <a:lumMod val="65000"/>
                  <a:lumOff val="35000"/>
                </a:schemeClr>
              </a:solidFill>
              <a:latin typeface="Arial" pitchFamily="34" charset="0"/>
              <a:cs typeface="Arial" pitchFamily="34" charset="0"/>
            </a:endParaRPr>
          </a:p>
        </p:txBody>
      </p:sp>
      <p:sp>
        <p:nvSpPr>
          <p:cNvPr id="24" name="TextBox 23"/>
          <p:cNvSpPr txBox="1"/>
          <p:nvPr/>
        </p:nvSpPr>
        <p:spPr>
          <a:xfrm>
            <a:off x="705513" y="4665435"/>
            <a:ext cx="1728192" cy="276999"/>
          </a:xfrm>
          <a:prstGeom prst="rect">
            <a:avLst/>
          </a:prstGeom>
          <a:noFill/>
        </p:spPr>
        <p:txBody>
          <a:bodyPr wrap="square" rtlCol="0">
            <a:spAutoFit/>
          </a:bodyPr>
          <a:lstStyle/>
          <a:p>
            <a:pPr marL="171450" indent="-171450" algn="ctr">
              <a:buFontTx/>
              <a:buChar char="-"/>
            </a:pPr>
            <a:r>
              <a:rPr lang="tr-TR" altLang="ko-KR" sz="1200" dirty="0" smtClean="0">
                <a:solidFill>
                  <a:schemeClr val="tx1">
                    <a:lumMod val="65000"/>
                    <a:lumOff val="35000"/>
                  </a:schemeClr>
                </a:solidFill>
              </a:rPr>
              <a:t>Onkoloji </a:t>
            </a:r>
            <a:r>
              <a:rPr lang="tr-TR" altLang="ko-KR" sz="1200" dirty="0">
                <a:solidFill>
                  <a:schemeClr val="tx1">
                    <a:lumMod val="65000"/>
                    <a:lumOff val="35000"/>
                  </a:schemeClr>
                </a:solidFill>
              </a:rPr>
              <a:t>EAH</a:t>
            </a:r>
          </a:p>
        </p:txBody>
      </p:sp>
      <p:sp>
        <p:nvSpPr>
          <p:cNvPr id="27" name="TextBox 26"/>
          <p:cNvSpPr txBox="1"/>
          <p:nvPr/>
        </p:nvSpPr>
        <p:spPr>
          <a:xfrm>
            <a:off x="2601728" y="4665436"/>
            <a:ext cx="1896211" cy="461665"/>
          </a:xfrm>
          <a:prstGeom prst="rect">
            <a:avLst/>
          </a:prstGeom>
          <a:noFill/>
        </p:spPr>
        <p:txBody>
          <a:bodyPr wrap="square" rtlCol="0">
            <a:spAutoFit/>
          </a:bodyPr>
          <a:lstStyle/>
          <a:p>
            <a:pPr marL="171450" indent="-171450" algn="ctr">
              <a:buFontTx/>
              <a:buChar char="-"/>
            </a:pPr>
            <a:r>
              <a:rPr lang="tr-TR" altLang="ko-KR" sz="1200" dirty="0" smtClean="0">
                <a:solidFill>
                  <a:schemeClr val="tx1">
                    <a:lumMod val="65000"/>
                    <a:lumOff val="35000"/>
                  </a:schemeClr>
                </a:solidFill>
              </a:rPr>
              <a:t>Ankara EAH</a:t>
            </a:r>
            <a:endParaRPr lang="tr-TR" altLang="ko-KR" sz="1200" dirty="0">
              <a:solidFill>
                <a:schemeClr val="tx1">
                  <a:lumMod val="65000"/>
                  <a:lumOff val="35000"/>
                </a:schemeClr>
              </a:solidFill>
            </a:endParaRPr>
          </a:p>
          <a:p>
            <a:pPr algn="ctr"/>
            <a:endParaRPr lang="en-US" altLang="ko-KR" sz="1200" dirty="0">
              <a:solidFill>
                <a:schemeClr val="tx1">
                  <a:lumMod val="65000"/>
                  <a:lumOff val="35000"/>
                </a:schemeClr>
              </a:solidFill>
            </a:endParaRPr>
          </a:p>
        </p:txBody>
      </p:sp>
      <p:sp>
        <p:nvSpPr>
          <p:cNvPr id="30" name="TextBox 29"/>
          <p:cNvSpPr txBox="1"/>
          <p:nvPr/>
        </p:nvSpPr>
        <p:spPr>
          <a:xfrm>
            <a:off x="4497935" y="4665435"/>
            <a:ext cx="1728192" cy="276999"/>
          </a:xfrm>
          <a:prstGeom prst="rect">
            <a:avLst/>
          </a:prstGeom>
          <a:noFill/>
        </p:spPr>
        <p:txBody>
          <a:bodyPr wrap="square" rtlCol="0">
            <a:spAutoFit/>
          </a:bodyPr>
          <a:lstStyle/>
          <a:p>
            <a:pPr marL="171450" indent="-171450" algn="ctr">
              <a:buFontTx/>
              <a:buChar char="-"/>
            </a:pPr>
            <a:r>
              <a:rPr lang="tr-TR" altLang="ko-KR" sz="1200" dirty="0" smtClean="0">
                <a:solidFill>
                  <a:schemeClr val="tx1">
                    <a:lumMod val="65000"/>
                    <a:lumOff val="35000"/>
                  </a:schemeClr>
                </a:solidFill>
              </a:rPr>
              <a:t>Gazi Mustafa Kemal</a:t>
            </a:r>
            <a:endParaRPr lang="tr-TR" altLang="ko-KR" sz="1200" dirty="0">
              <a:solidFill>
                <a:schemeClr val="tx1">
                  <a:lumMod val="65000"/>
                  <a:lumOff val="35000"/>
                </a:schemeClr>
              </a:solidFill>
            </a:endParaRPr>
          </a:p>
        </p:txBody>
      </p:sp>
      <p:sp>
        <p:nvSpPr>
          <p:cNvPr id="40" name="TextBox 15"/>
          <p:cNvSpPr txBox="1"/>
          <p:nvPr/>
        </p:nvSpPr>
        <p:spPr>
          <a:xfrm>
            <a:off x="2985520" y="2996952"/>
            <a:ext cx="1082424" cy="523220"/>
          </a:xfrm>
          <a:prstGeom prst="rect">
            <a:avLst/>
          </a:prstGeom>
          <a:noFill/>
        </p:spPr>
        <p:txBody>
          <a:bodyPr wrap="square" rtlCol="0">
            <a:spAutoFit/>
          </a:bodyPr>
          <a:lstStyle/>
          <a:p>
            <a:pPr algn="ctr"/>
            <a:r>
              <a:rPr lang="tr-TR" altLang="ko-KR" sz="2800" b="1" dirty="0" smtClean="0">
                <a:solidFill>
                  <a:schemeClr val="tx1">
                    <a:lumMod val="65000"/>
                    <a:lumOff val="35000"/>
                  </a:schemeClr>
                </a:solidFill>
                <a:latin typeface="Arial" pitchFamily="34" charset="0"/>
                <a:cs typeface="Arial" pitchFamily="34" charset="0"/>
              </a:rPr>
              <a:t>%87</a:t>
            </a:r>
            <a:endParaRPr lang="ko-KR" altLang="en-US" sz="2800" b="1" dirty="0">
              <a:solidFill>
                <a:schemeClr val="tx1">
                  <a:lumMod val="65000"/>
                  <a:lumOff val="35000"/>
                </a:schemeClr>
              </a:solidFill>
              <a:latin typeface="Arial" pitchFamily="34" charset="0"/>
              <a:cs typeface="Arial" pitchFamily="34" charset="0"/>
            </a:endParaRPr>
          </a:p>
        </p:txBody>
      </p:sp>
      <p:sp>
        <p:nvSpPr>
          <p:cNvPr id="41" name="TextBox 15"/>
          <p:cNvSpPr txBox="1"/>
          <p:nvPr/>
        </p:nvSpPr>
        <p:spPr>
          <a:xfrm>
            <a:off x="4788024" y="3049796"/>
            <a:ext cx="1082424" cy="523220"/>
          </a:xfrm>
          <a:prstGeom prst="rect">
            <a:avLst/>
          </a:prstGeom>
          <a:noFill/>
        </p:spPr>
        <p:txBody>
          <a:bodyPr wrap="square" rtlCol="0">
            <a:spAutoFit/>
          </a:bodyPr>
          <a:lstStyle/>
          <a:p>
            <a:pPr algn="ctr"/>
            <a:r>
              <a:rPr lang="tr-TR" altLang="ko-KR" sz="2800" b="1" dirty="0">
                <a:solidFill>
                  <a:schemeClr val="tx1">
                    <a:lumMod val="65000"/>
                    <a:lumOff val="35000"/>
                  </a:schemeClr>
                </a:solidFill>
                <a:latin typeface="Arial" pitchFamily="34" charset="0"/>
                <a:cs typeface="Arial" pitchFamily="34" charset="0"/>
              </a:rPr>
              <a:t>%</a:t>
            </a:r>
            <a:r>
              <a:rPr lang="tr-TR" altLang="ko-KR" sz="2800" b="1" dirty="0" smtClean="0">
                <a:solidFill>
                  <a:schemeClr val="tx1">
                    <a:lumMod val="65000"/>
                    <a:lumOff val="35000"/>
                  </a:schemeClr>
                </a:solidFill>
                <a:latin typeface="Arial" pitchFamily="34" charset="0"/>
                <a:cs typeface="Arial" pitchFamily="34" charset="0"/>
              </a:rPr>
              <a:t>86</a:t>
            </a:r>
            <a:endParaRPr lang="ko-KR" altLang="en-US" sz="2800" b="1" dirty="0">
              <a:solidFill>
                <a:schemeClr val="tx1">
                  <a:lumMod val="65000"/>
                  <a:lumOff val="35000"/>
                </a:schemeClr>
              </a:solidFill>
              <a:latin typeface="Arial" pitchFamily="34" charset="0"/>
              <a:cs typeface="Arial" pitchFamily="34" charset="0"/>
            </a:endParaRPr>
          </a:p>
        </p:txBody>
      </p:sp>
      <p:sp>
        <p:nvSpPr>
          <p:cNvPr id="42" name="TextBox 15"/>
          <p:cNvSpPr txBox="1"/>
          <p:nvPr/>
        </p:nvSpPr>
        <p:spPr>
          <a:xfrm>
            <a:off x="6717029" y="2990611"/>
            <a:ext cx="1082424" cy="523220"/>
          </a:xfrm>
          <a:prstGeom prst="rect">
            <a:avLst/>
          </a:prstGeom>
          <a:noFill/>
        </p:spPr>
        <p:txBody>
          <a:bodyPr wrap="square" rtlCol="0">
            <a:spAutoFit/>
          </a:bodyPr>
          <a:lstStyle/>
          <a:p>
            <a:pPr algn="ctr"/>
            <a:r>
              <a:rPr lang="tr-TR" altLang="ko-KR" sz="2800" b="1" dirty="0" smtClean="0">
                <a:solidFill>
                  <a:schemeClr val="tx1">
                    <a:lumMod val="65000"/>
                    <a:lumOff val="35000"/>
                  </a:schemeClr>
                </a:solidFill>
                <a:latin typeface="Arial" pitchFamily="34" charset="0"/>
                <a:cs typeface="Arial" pitchFamily="34" charset="0"/>
              </a:rPr>
              <a:t>%52</a:t>
            </a:r>
            <a:r>
              <a:rPr lang="tr-TR" altLang="ko-KR" sz="2000" b="1" dirty="0" smtClean="0">
                <a:solidFill>
                  <a:schemeClr val="tx1">
                    <a:lumMod val="65000"/>
                    <a:lumOff val="35000"/>
                  </a:schemeClr>
                </a:solidFill>
                <a:latin typeface="Arial" pitchFamily="34" charset="0"/>
                <a:cs typeface="Arial" pitchFamily="34" charset="0"/>
              </a:rPr>
              <a:t> </a:t>
            </a:r>
            <a:endParaRPr lang="ko-KR" altLang="en-US" sz="2000" b="1" dirty="0">
              <a:solidFill>
                <a:schemeClr val="tx1">
                  <a:lumMod val="65000"/>
                  <a:lumOff val="35000"/>
                </a:schemeClr>
              </a:solidFill>
              <a:latin typeface="Arial" pitchFamily="34" charset="0"/>
              <a:cs typeface="Arial" pitchFamily="34" charset="0"/>
            </a:endParaRPr>
          </a:p>
        </p:txBody>
      </p:sp>
      <p:sp>
        <p:nvSpPr>
          <p:cNvPr id="47" name="TextBox 29"/>
          <p:cNvSpPr txBox="1"/>
          <p:nvPr/>
        </p:nvSpPr>
        <p:spPr>
          <a:xfrm>
            <a:off x="6372200" y="4664173"/>
            <a:ext cx="1728192" cy="276999"/>
          </a:xfrm>
          <a:prstGeom prst="rect">
            <a:avLst/>
          </a:prstGeom>
          <a:noFill/>
        </p:spPr>
        <p:txBody>
          <a:bodyPr wrap="square" rtlCol="0">
            <a:spAutoFit/>
          </a:bodyPr>
          <a:lstStyle/>
          <a:p>
            <a:pPr marL="171450" indent="-171450" algn="ctr">
              <a:buFontTx/>
              <a:buChar char="-"/>
            </a:pPr>
            <a:r>
              <a:rPr lang="tr-TR" altLang="ko-KR" sz="1200" dirty="0" smtClean="0">
                <a:solidFill>
                  <a:schemeClr val="tx1">
                    <a:lumMod val="65000"/>
                    <a:lumOff val="35000"/>
                  </a:schemeClr>
                </a:solidFill>
              </a:rPr>
              <a:t>Keçiören </a:t>
            </a:r>
            <a:r>
              <a:rPr lang="tr-TR" altLang="ko-KR" sz="1200" dirty="0">
                <a:solidFill>
                  <a:schemeClr val="tx1">
                    <a:lumMod val="65000"/>
                    <a:lumOff val="35000"/>
                  </a:schemeClr>
                </a:solidFill>
              </a:rPr>
              <a:t>EAH</a:t>
            </a:r>
          </a:p>
        </p:txBody>
      </p:sp>
      <p:sp>
        <p:nvSpPr>
          <p:cNvPr id="23" name="Rounded Rectangle 6">
            <a:extLst>
              <a:ext uri="{FF2B5EF4-FFF2-40B4-BE49-F238E27FC236}">
                <a16:creationId xmlns="" xmlns:a16="http://schemas.microsoft.com/office/drawing/2014/main" id="{12F4579C-7A9E-450A-A8AA-4930CD31CB00}"/>
              </a:ext>
            </a:extLst>
          </p:cNvPr>
          <p:cNvSpPr/>
          <p:nvPr/>
        </p:nvSpPr>
        <p:spPr>
          <a:xfrm>
            <a:off x="1382491" y="3693661"/>
            <a:ext cx="432827" cy="208479"/>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5" name="Rounded Rectangle 6">
            <a:extLst>
              <a:ext uri="{FF2B5EF4-FFF2-40B4-BE49-F238E27FC236}">
                <a16:creationId xmlns="" xmlns:a16="http://schemas.microsoft.com/office/drawing/2014/main" id="{12F4579C-7A9E-450A-A8AA-4930CD31CB00}"/>
              </a:ext>
            </a:extLst>
          </p:cNvPr>
          <p:cNvSpPr/>
          <p:nvPr/>
        </p:nvSpPr>
        <p:spPr>
          <a:xfrm>
            <a:off x="3310321" y="3663603"/>
            <a:ext cx="432827" cy="208479"/>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6" name="Rounded Rectangle 6">
            <a:extLst>
              <a:ext uri="{FF2B5EF4-FFF2-40B4-BE49-F238E27FC236}">
                <a16:creationId xmlns="" xmlns:a16="http://schemas.microsoft.com/office/drawing/2014/main" id="{12F4579C-7A9E-450A-A8AA-4930CD31CB00}"/>
              </a:ext>
            </a:extLst>
          </p:cNvPr>
          <p:cNvSpPr/>
          <p:nvPr/>
        </p:nvSpPr>
        <p:spPr>
          <a:xfrm>
            <a:off x="5237134" y="3666211"/>
            <a:ext cx="432827" cy="208479"/>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8" name="Rounded Rectangle 6">
            <a:extLst>
              <a:ext uri="{FF2B5EF4-FFF2-40B4-BE49-F238E27FC236}">
                <a16:creationId xmlns="" xmlns:a16="http://schemas.microsoft.com/office/drawing/2014/main" id="{D42F9693-4E83-4F27-8692-9A5839BDEFE7}"/>
              </a:ext>
            </a:extLst>
          </p:cNvPr>
          <p:cNvSpPr/>
          <p:nvPr/>
        </p:nvSpPr>
        <p:spPr>
          <a:xfrm>
            <a:off x="7041831" y="3693661"/>
            <a:ext cx="432827" cy="208479"/>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Tree>
    <p:extLst>
      <p:ext uri="{BB962C8B-B14F-4D97-AF65-F5344CB8AC3E}">
        <p14:creationId xmlns:p14="http://schemas.microsoft.com/office/powerpoint/2010/main" val="2459528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2306" y="5254520"/>
            <a:ext cx="9036496" cy="1179288"/>
          </a:xfrm>
        </p:spPr>
        <p:txBody>
          <a:bodyPr/>
          <a:lstStyle/>
          <a:p>
            <a:pPr algn="ctr"/>
            <a:r>
              <a:rPr lang="tr-TR" altLang="ko-KR" sz="2800" dirty="0" smtClean="0">
                <a:solidFill>
                  <a:schemeClr val="accent2"/>
                </a:solidFill>
              </a:rPr>
              <a:t>Hastaları Anlık Olarak MHRS Doluluğu Az Olan</a:t>
            </a:r>
            <a:br>
              <a:rPr lang="tr-TR" altLang="ko-KR" sz="2800" dirty="0" smtClean="0">
                <a:solidFill>
                  <a:schemeClr val="accent2"/>
                </a:solidFill>
              </a:rPr>
            </a:br>
            <a:r>
              <a:rPr lang="tr-TR" altLang="ko-KR" sz="2800" dirty="0" smtClean="0">
                <a:solidFill>
                  <a:schemeClr val="accent2"/>
                </a:solidFill>
              </a:rPr>
              <a:t>Sağlık Tesislerine Yönlendirme</a:t>
            </a:r>
            <a:endParaRPr lang="ko-KR" altLang="en-US" sz="2800" dirty="0"/>
          </a:p>
        </p:txBody>
      </p:sp>
      <p:grpSp>
        <p:nvGrpSpPr>
          <p:cNvPr id="7" name="Group 6"/>
          <p:cNvGrpSpPr/>
          <p:nvPr/>
        </p:nvGrpSpPr>
        <p:grpSpPr>
          <a:xfrm>
            <a:off x="946613" y="2763163"/>
            <a:ext cx="2087688" cy="1820967"/>
            <a:chOff x="5248647" y="1608813"/>
            <a:chExt cx="970807" cy="846777"/>
          </a:xfrm>
        </p:grpSpPr>
        <p:sp>
          <p:nvSpPr>
            <p:cNvPr id="8" name="Oval 7"/>
            <p:cNvSpPr/>
            <p:nvPr/>
          </p:nvSpPr>
          <p:spPr>
            <a:xfrm>
              <a:off x="5248647" y="1608813"/>
              <a:ext cx="846777" cy="846777"/>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Oval 8"/>
            <p:cNvSpPr/>
            <p:nvPr/>
          </p:nvSpPr>
          <p:spPr>
            <a:xfrm>
              <a:off x="5392663" y="1622672"/>
              <a:ext cx="826791" cy="826791"/>
            </a:xfrm>
            <a:prstGeom prst="ellipse">
              <a:avLst/>
            </a:prstGeom>
            <a:gradFill flip="none" rotWithShape="1">
              <a:gsLst>
                <a:gs pos="0">
                  <a:schemeClr val="bg1">
                    <a:lumMod val="87000"/>
                  </a:schemeClr>
                </a:gs>
                <a:gs pos="100000">
                  <a:schemeClr val="bg1"/>
                </a:gs>
              </a:gsLst>
              <a:lin ang="81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dirty="0">
                <a:solidFill>
                  <a:schemeClr val="tx1">
                    <a:lumMod val="65000"/>
                    <a:lumOff val="35000"/>
                  </a:schemeClr>
                </a:solidFill>
              </a:endParaRPr>
            </a:p>
          </p:txBody>
        </p:sp>
      </p:grpSp>
      <p:sp>
        <p:nvSpPr>
          <p:cNvPr id="13" name="TextBox 12"/>
          <p:cNvSpPr txBox="1"/>
          <p:nvPr/>
        </p:nvSpPr>
        <p:spPr>
          <a:xfrm>
            <a:off x="1256319" y="3601016"/>
            <a:ext cx="1731509" cy="646331"/>
          </a:xfrm>
          <a:prstGeom prst="rect">
            <a:avLst/>
          </a:prstGeom>
          <a:noFill/>
        </p:spPr>
        <p:txBody>
          <a:bodyPr wrap="square" rtlCol="0">
            <a:spAutoFit/>
          </a:bodyPr>
          <a:lstStyle/>
          <a:p>
            <a:pPr algn="ctr"/>
            <a:r>
              <a:rPr lang="tr-TR" altLang="ko-KR" sz="1200" b="1" dirty="0">
                <a:solidFill>
                  <a:schemeClr val="tx1">
                    <a:lumMod val="75000"/>
                    <a:lumOff val="25000"/>
                  </a:schemeClr>
                </a:solidFill>
                <a:cs typeface="Arial" pitchFamily="34" charset="0"/>
              </a:rPr>
              <a:t>Bulunduğun Konuma Yakın Bir Sağlık Tesisi var..</a:t>
            </a:r>
            <a:endParaRPr lang="ko-KR" altLang="en-US" sz="1200" b="1" dirty="0">
              <a:solidFill>
                <a:schemeClr val="tx1">
                  <a:lumMod val="75000"/>
                  <a:lumOff val="25000"/>
                </a:schemeClr>
              </a:solidFill>
              <a:cs typeface="Arial" pitchFamily="34" charset="0"/>
            </a:endParaRPr>
          </a:p>
        </p:txBody>
      </p:sp>
      <p:sp>
        <p:nvSpPr>
          <p:cNvPr id="14" name="TextBox 13"/>
          <p:cNvSpPr txBox="1"/>
          <p:nvPr/>
        </p:nvSpPr>
        <p:spPr>
          <a:xfrm>
            <a:off x="1358229" y="2928215"/>
            <a:ext cx="920113" cy="707886"/>
          </a:xfrm>
          <a:prstGeom prst="rect">
            <a:avLst/>
          </a:prstGeom>
          <a:noFill/>
        </p:spPr>
        <p:txBody>
          <a:bodyPr wrap="square" rtlCol="0">
            <a:spAutoFit/>
          </a:bodyPr>
          <a:lstStyle/>
          <a:p>
            <a:pPr algn="ctr"/>
            <a:r>
              <a:rPr lang="en-US" altLang="ko-KR" sz="4000" b="1" dirty="0">
                <a:solidFill>
                  <a:schemeClr val="accent1"/>
                </a:solidFill>
                <a:cs typeface="Arial" pitchFamily="34" charset="0"/>
              </a:rPr>
              <a:t>1</a:t>
            </a:r>
            <a:endParaRPr lang="ko-KR" altLang="en-US" sz="4000" b="1" dirty="0">
              <a:solidFill>
                <a:schemeClr val="accent1"/>
              </a:solidFill>
              <a:cs typeface="Arial" pitchFamily="34" charset="0"/>
            </a:endParaRPr>
          </a:p>
        </p:txBody>
      </p:sp>
      <p:grpSp>
        <p:nvGrpSpPr>
          <p:cNvPr id="18" name="Group 17"/>
          <p:cNvGrpSpPr/>
          <p:nvPr/>
        </p:nvGrpSpPr>
        <p:grpSpPr>
          <a:xfrm>
            <a:off x="3543041" y="2458031"/>
            <a:ext cx="2087688" cy="1820967"/>
            <a:chOff x="5248647" y="1608813"/>
            <a:chExt cx="970807" cy="846777"/>
          </a:xfrm>
        </p:grpSpPr>
        <p:sp>
          <p:nvSpPr>
            <p:cNvPr id="19" name="Oval 18"/>
            <p:cNvSpPr/>
            <p:nvPr/>
          </p:nvSpPr>
          <p:spPr>
            <a:xfrm>
              <a:off x="5248647" y="1608813"/>
              <a:ext cx="846777" cy="846777"/>
            </a:xfrm>
            <a:prstGeom prst="ellipse">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Oval 19"/>
            <p:cNvSpPr/>
            <p:nvPr/>
          </p:nvSpPr>
          <p:spPr>
            <a:xfrm>
              <a:off x="5392663" y="1622672"/>
              <a:ext cx="826791" cy="826791"/>
            </a:xfrm>
            <a:prstGeom prst="ellipse">
              <a:avLst/>
            </a:prstGeom>
            <a:gradFill flip="none" rotWithShape="1">
              <a:gsLst>
                <a:gs pos="0">
                  <a:schemeClr val="bg1">
                    <a:lumMod val="87000"/>
                  </a:schemeClr>
                </a:gs>
                <a:gs pos="100000">
                  <a:schemeClr val="bg1"/>
                </a:gs>
              </a:gsLst>
              <a:lin ang="81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dirty="0">
                <a:solidFill>
                  <a:schemeClr val="tx1">
                    <a:lumMod val="65000"/>
                    <a:lumOff val="35000"/>
                  </a:schemeClr>
                </a:solidFill>
              </a:endParaRPr>
            </a:p>
          </p:txBody>
        </p:sp>
      </p:grpSp>
      <p:sp>
        <p:nvSpPr>
          <p:cNvPr id="23" name="TextBox 22"/>
          <p:cNvSpPr txBox="1"/>
          <p:nvPr/>
        </p:nvSpPr>
        <p:spPr>
          <a:xfrm>
            <a:off x="3914270" y="3564966"/>
            <a:ext cx="1591542"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sp>
        <p:nvSpPr>
          <p:cNvPr id="24" name="TextBox 23"/>
          <p:cNvSpPr txBox="1"/>
          <p:nvPr/>
        </p:nvSpPr>
        <p:spPr>
          <a:xfrm>
            <a:off x="3948546" y="2623083"/>
            <a:ext cx="920113" cy="707886"/>
          </a:xfrm>
          <a:prstGeom prst="rect">
            <a:avLst/>
          </a:prstGeom>
          <a:noFill/>
        </p:spPr>
        <p:txBody>
          <a:bodyPr wrap="square" rtlCol="0">
            <a:spAutoFit/>
          </a:bodyPr>
          <a:lstStyle/>
          <a:p>
            <a:pPr algn="ctr"/>
            <a:r>
              <a:rPr lang="en-US" altLang="ko-KR" sz="4000" b="1" dirty="0">
                <a:solidFill>
                  <a:schemeClr val="accent2"/>
                </a:solidFill>
                <a:cs typeface="Arial" pitchFamily="34" charset="0"/>
              </a:rPr>
              <a:t>02</a:t>
            </a:r>
            <a:endParaRPr lang="ko-KR" altLang="en-US" sz="4000" b="1" dirty="0">
              <a:solidFill>
                <a:schemeClr val="accent2"/>
              </a:solidFill>
              <a:cs typeface="Arial" pitchFamily="34" charset="0"/>
            </a:endParaRPr>
          </a:p>
        </p:txBody>
      </p:sp>
      <p:grpSp>
        <p:nvGrpSpPr>
          <p:cNvPr id="28" name="Group 27"/>
          <p:cNvGrpSpPr/>
          <p:nvPr/>
        </p:nvGrpSpPr>
        <p:grpSpPr>
          <a:xfrm>
            <a:off x="6139468" y="2152899"/>
            <a:ext cx="2087688" cy="1820967"/>
            <a:chOff x="5248647" y="1608813"/>
            <a:chExt cx="970807" cy="846777"/>
          </a:xfrm>
        </p:grpSpPr>
        <p:sp>
          <p:nvSpPr>
            <p:cNvPr id="29" name="Oval 28"/>
            <p:cNvSpPr/>
            <p:nvPr/>
          </p:nvSpPr>
          <p:spPr>
            <a:xfrm>
              <a:off x="5248647" y="1608813"/>
              <a:ext cx="846777" cy="846777"/>
            </a:xfrm>
            <a:prstGeom prst="ellipse">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0" name="Oval 29"/>
            <p:cNvSpPr/>
            <p:nvPr/>
          </p:nvSpPr>
          <p:spPr>
            <a:xfrm>
              <a:off x="5392663" y="1622672"/>
              <a:ext cx="826791" cy="826791"/>
            </a:xfrm>
            <a:prstGeom prst="ellipse">
              <a:avLst/>
            </a:prstGeom>
            <a:gradFill flip="none" rotWithShape="1">
              <a:gsLst>
                <a:gs pos="0">
                  <a:schemeClr val="bg1">
                    <a:lumMod val="87000"/>
                  </a:schemeClr>
                </a:gs>
                <a:gs pos="100000">
                  <a:schemeClr val="bg1"/>
                </a:gs>
              </a:gsLst>
              <a:lin ang="81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dirty="0">
                <a:solidFill>
                  <a:schemeClr val="tx1">
                    <a:lumMod val="65000"/>
                    <a:lumOff val="35000"/>
                  </a:schemeClr>
                </a:solidFill>
              </a:endParaRPr>
            </a:p>
          </p:txBody>
        </p:sp>
      </p:grpSp>
      <p:sp>
        <p:nvSpPr>
          <p:cNvPr id="34" name="TextBox 33"/>
          <p:cNvSpPr txBox="1"/>
          <p:nvPr/>
        </p:nvSpPr>
        <p:spPr>
          <a:xfrm>
            <a:off x="6549464" y="2340877"/>
            <a:ext cx="920113" cy="707886"/>
          </a:xfrm>
          <a:prstGeom prst="rect">
            <a:avLst/>
          </a:prstGeom>
          <a:noFill/>
        </p:spPr>
        <p:txBody>
          <a:bodyPr wrap="square" rtlCol="0">
            <a:spAutoFit/>
          </a:bodyPr>
          <a:lstStyle/>
          <a:p>
            <a:pPr algn="ctr"/>
            <a:r>
              <a:rPr lang="en-US" altLang="ko-KR" sz="4000" b="1" dirty="0">
                <a:solidFill>
                  <a:schemeClr val="accent3"/>
                </a:solidFill>
                <a:cs typeface="Arial" pitchFamily="34" charset="0"/>
              </a:rPr>
              <a:t>03</a:t>
            </a:r>
            <a:endParaRPr lang="ko-KR" altLang="en-US" sz="4000" b="1" dirty="0">
              <a:solidFill>
                <a:schemeClr val="accent3"/>
              </a:solidFill>
              <a:cs typeface="Arial" pitchFamily="34" charset="0"/>
            </a:endParaRPr>
          </a:p>
        </p:txBody>
      </p:sp>
      <p:sp>
        <p:nvSpPr>
          <p:cNvPr id="40" name="TextBox 12"/>
          <p:cNvSpPr txBox="1"/>
          <p:nvPr/>
        </p:nvSpPr>
        <p:spPr>
          <a:xfrm>
            <a:off x="3851925" y="3284988"/>
            <a:ext cx="1731509" cy="461665"/>
          </a:xfrm>
          <a:prstGeom prst="rect">
            <a:avLst/>
          </a:prstGeom>
          <a:noFill/>
        </p:spPr>
        <p:txBody>
          <a:bodyPr wrap="square" rtlCol="0">
            <a:spAutoFit/>
          </a:bodyPr>
          <a:lstStyle/>
          <a:p>
            <a:pPr algn="ctr"/>
            <a:r>
              <a:rPr lang="tr-TR" altLang="ko-KR" sz="1200" b="1" dirty="0">
                <a:solidFill>
                  <a:schemeClr val="tx1">
                    <a:lumMod val="75000"/>
                    <a:lumOff val="25000"/>
                  </a:schemeClr>
                </a:solidFill>
                <a:cs typeface="Arial" pitchFamily="34" charset="0"/>
              </a:rPr>
              <a:t>Daha Erken Zamanda Muayene Olabilirsin..</a:t>
            </a:r>
            <a:endParaRPr lang="ko-KR" altLang="en-US" sz="1200" b="1" dirty="0">
              <a:solidFill>
                <a:schemeClr val="tx1">
                  <a:lumMod val="75000"/>
                  <a:lumOff val="25000"/>
                </a:schemeClr>
              </a:solidFill>
              <a:cs typeface="Arial" pitchFamily="34" charset="0"/>
            </a:endParaRPr>
          </a:p>
        </p:txBody>
      </p:sp>
      <p:sp>
        <p:nvSpPr>
          <p:cNvPr id="41" name="TextBox 12"/>
          <p:cNvSpPr txBox="1"/>
          <p:nvPr/>
        </p:nvSpPr>
        <p:spPr>
          <a:xfrm>
            <a:off x="6516734" y="3011267"/>
            <a:ext cx="1731509" cy="646331"/>
          </a:xfrm>
          <a:prstGeom prst="rect">
            <a:avLst/>
          </a:prstGeom>
          <a:noFill/>
        </p:spPr>
        <p:txBody>
          <a:bodyPr wrap="square" rtlCol="0">
            <a:spAutoFit/>
          </a:bodyPr>
          <a:lstStyle/>
          <a:p>
            <a:pPr algn="ctr"/>
            <a:r>
              <a:rPr lang="tr-TR" altLang="ko-KR" sz="1200" b="1" dirty="0">
                <a:solidFill>
                  <a:schemeClr val="tx1">
                    <a:lumMod val="75000"/>
                    <a:lumOff val="25000"/>
                  </a:schemeClr>
                </a:solidFill>
                <a:cs typeface="Arial" pitchFamily="34" charset="0"/>
              </a:rPr>
              <a:t>Hızlı Bir Şekilde Muayeneni Gerçekleştirebilirsin</a:t>
            </a:r>
            <a:r>
              <a:rPr lang="tr-TR" altLang="ko-KR" sz="1200" b="1" dirty="0" smtClean="0">
                <a:solidFill>
                  <a:schemeClr val="tx1">
                    <a:lumMod val="75000"/>
                    <a:lumOff val="25000"/>
                  </a:schemeClr>
                </a:solidFill>
                <a:cs typeface="Arial" pitchFamily="34" charset="0"/>
              </a:rPr>
              <a:t>.</a:t>
            </a:r>
            <a:endParaRPr lang="ko-KR" altLang="en-US" sz="1200" b="1" dirty="0">
              <a:solidFill>
                <a:schemeClr val="tx1">
                  <a:lumMod val="75000"/>
                  <a:lumOff val="25000"/>
                </a:schemeClr>
              </a:solidFill>
              <a:cs typeface="Arial" pitchFamily="34" charset="0"/>
            </a:endParaRPr>
          </a:p>
        </p:txBody>
      </p:sp>
      <p:sp>
        <p:nvSpPr>
          <p:cNvPr id="21" name="Parallelogram 15">
            <a:extLst>
              <a:ext uri="{FF2B5EF4-FFF2-40B4-BE49-F238E27FC236}">
                <a16:creationId xmlns="" xmlns:a16="http://schemas.microsoft.com/office/drawing/2014/main" id="{F9CCFCA7-F91D-4FDA-85EE-2981A60CC83C}"/>
              </a:ext>
            </a:extLst>
          </p:cNvPr>
          <p:cNvSpPr/>
          <p:nvPr/>
        </p:nvSpPr>
        <p:spPr>
          <a:xfrm flipH="1">
            <a:off x="4966882" y="2827790"/>
            <a:ext cx="317209" cy="317209"/>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Block Arc 41">
            <a:extLst>
              <a:ext uri="{FF2B5EF4-FFF2-40B4-BE49-F238E27FC236}">
                <a16:creationId xmlns="" xmlns:a16="http://schemas.microsoft.com/office/drawing/2014/main" id="{5A890C47-064C-4650-B5A1-0A628FCF2553}"/>
              </a:ext>
            </a:extLst>
          </p:cNvPr>
          <p:cNvSpPr/>
          <p:nvPr/>
        </p:nvSpPr>
        <p:spPr>
          <a:xfrm>
            <a:off x="2322701" y="3059490"/>
            <a:ext cx="323224" cy="450993"/>
          </a:xfrm>
          <a:custGeom>
            <a:avLst/>
            <a:gdLst/>
            <a:ahLst/>
            <a:cxnLst/>
            <a:rect l="l" t="t" r="r" b="b"/>
            <a:pathLst>
              <a:path w="2512265" h="3505352">
                <a:moveTo>
                  <a:pt x="1276582" y="2106401"/>
                </a:moveTo>
                <a:cubicBezTo>
                  <a:pt x="1154832" y="2195007"/>
                  <a:pt x="1018024" y="2262207"/>
                  <a:pt x="871321" y="2302645"/>
                </a:cubicBezTo>
                <a:cubicBezTo>
                  <a:pt x="1041049" y="2346709"/>
                  <a:pt x="1216984" y="2342691"/>
                  <a:pt x="1380867" y="2295542"/>
                </a:cubicBezTo>
                <a:cubicBezTo>
                  <a:pt x="1352791" y="2227964"/>
                  <a:pt x="1317377" y="2164934"/>
                  <a:pt x="1276582" y="2106401"/>
                </a:cubicBezTo>
                <a:close/>
                <a:moveTo>
                  <a:pt x="931061" y="1768598"/>
                </a:moveTo>
                <a:lnTo>
                  <a:pt x="785084" y="2021438"/>
                </a:lnTo>
                <a:lnTo>
                  <a:pt x="684448" y="2196711"/>
                </a:lnTo>
                <a:cubicBezTo>
                  <a:pt x="868931" y="2169533"/>
                  <a:pt x="1041385" y="2098006"/>
                  <a:pt x="1189228" y="1991290"/>
                </a:cubicBezTo>
                <a:cubicBezTo>
                  <a:pt x="1113839" y="1904543"/>
                  <a:pt x="1026949" y="1829435"/>
                  <a:pt x="931061" y="1768598"/>
                </a:cubicBezTo>
                <a:close/>
                <a:moveTo>
                  <a:pt x="1626242" y="1739577"/>
                </a:moveTo>
                <a:cubicBezTo>
                  <a:pt x="1556851" y="1850020"/>
                  <a:pt x="1471526" y="1947792"/>
                  <a:pt x="1374302" y="2030973"/>
                </a:cubicBezTo>
                <a:cubicBezTo>
                  <a:pt x="1422822" y="2099916"/>
                  <a:pt x="1464618" y="2174537"/>
                  <a:pt x="1497466" y="2254701"/>
                </a:cubicBezTo>
                <a:cubicBezTo>
                  <a:pt x="1664534" y="2184833"/>
                  <a:pt x="1813198" y="2068027"/>
                  <a:pt x="1922549" y="1910651"/>
                </a:cubicBezTo>
                <a:close/>
                <a:moveTo>
                  <a:pt x="531158" y="1601275"/>
                </a:moveTo>
                <a:cubicBezTo>
                  <a:pt x="514831" y="1769123"/>
                  <a:pt x="535254" y="1939877"/>
                  <a:pt x="594029" y="2101141"/>
                </a:cubicBezTo>
                <a:lnTo>
                  <a:pt x="822377" y="1705631"/>
                </a:lnTo>
                <a:cubicBezTo>
                  <a:pt x="730789" y="1658398"/>
                  <a:pt x="632873" y="1623335"/>
                  <a:pt x="531158" y="1601275"/>
                </a:cubicBezTo>
                <a:close/>
                <a:moveTo>
                  <a:pt x="270885" y="1572115"/>
                </a:moveTo>
                <a:cubicBezTo>
                  <a:pt x="231457" y="1572339"/>
                  <a:pt x="191799" y="1574812"/>
                  <a:pt x="152057" y="1579894"/>
                </a:cubicBezTo>
                <a:cubicBezTo>
                  <a:pt x="195418" y="1760005"/>
                  <a:pt x="289893" y="1927350"/>
                  <a:pt x="428945" y="2058945"/>
                </a:cubicBezTo>
                <a:cubicBezTo>
                  <a:pt x="384418" y="1901749"/>
                  <a:pt x="371313" y="1738504"/>
                  <a:pt x="388331" y="1577832"/>
                </a:cubicBezTo>
                <a:cubicBezTo>
                  <a:pt x="349511" y="1573916"/>
                  <a:pt x="310313" y="1571891"/>
                  <a:pt x="270885" y="1572115"/>
                </a:cubicBezTo>
                <a:close/>
                <a:moveTo>
                  <a:pt x="1117422" y="1445810"/>
                </a:moveTo>
                <a:lnTo>
                  <a:pt x="992684" y="1661863"/>
                </a:lnTo>
                <a:cubicBezTo>
                  <a:pt x="1102065" y="1730612"/>
                  <a:pt x="1200940" y="1816138"/>
                  <a:pt x="1286200" y="1915345"/>
                </a:cubicBezTo>
                <a:cubicBezTo>
                  <a:pt x="1368713" y="1844119"/>
                  <a:pt x="1441290" y="1760865"/>
                  <a:pt x="1500981" y="1667258"/>
                </a:cubicBezTo>
                <a:close/>
                <a:moveTo>
                  <a:pt x="2092402" y="1221082"/>
                </a:moveTo>
                <a:cubicBezTo>
                  <a:pt x="2001593" y="1234047"/>
                  <a:pt x="1911092" y="1235450"/>
                  <a:pt x="1822337" y="1227227"/>
                </a:cubicBezTo>
                <a:cubicBezTo>
                  <a:pt x="1800443" y="1366691"/>
                  <a:pt x="1756170" y="1503162"/>
                  <a:pt x="1688847" y="1630684"/>
                </a:cubicBezTo>
                <a:lnTo>
                  <a:pt x="1987299" y="1802996"/>
                </a:lnTo>
                <a:cubicBezTo>
                  <a:pt x="2084887" y="1618081"/>
                  <a:pt x="2117858" y="1415133"/>
                  <a:pt x="2092402" y="1221082"/>
                </a:cubicBezTo>
                <a:close/>
                <a:moveTo>
                  <a:pt x="649579" y="1175701"/>
                </a:moveTo>
                <a:cubicBezTo>
                  <a:pt x="600911" y="1272240"/>
                  <a:pt x="566994" y="1374279"/>
                  <a:pt x="548013" y="1478728"/>
                </a:cubicBezTo>
                <a:cubicBezTo>
                  <a:pt x="665588" y="1503392"/>
                  <a:pt x="778659" y="1543786"/>
                  <a:pt x="883938" y="1599004"/>
                </a:cubicBezTo>
                <a:lnTo>
                  <a:pt x="1008644" y="1383007"/>
                </a:lnTo>
                <a:close/>
                <a:moveTo>
                  <a:pt x="1325201" y="1085928"/>
                </a:moveTo>
                <a:lnTo>
                  <a:pt x="1180226" y="1337032"/>
                </a:lnTo>
                <a:lnTo>
                  <a:pt x="1563461" y="1558293"/>
                </a:lnTo>
                <a:cubicBezTo>
                  <a:pt x="1621429" y="1447029"/>
                  <a:pt x="1659763" y="1328223"/>
                  <a:pt x="1679185" y="1206861"/>
                </a:cubicBezTo>
                <a:cubicBezTo>
                  <a:pt x="1555153" y="1183834"/>
                  <a:pt x="1435895" y="1143161"/>
                  <a:pt x="1325201" y="1085928"/>
                </a:cubicBezTo>
                <a:close/>
                <a:moveTo>
                  <a:pt x="216369" y="925587"/>
                </a:moveTo>
                <a:cubicBezTo>
                  <a:pt x="135862" y="1096620"/>
                  <a:pt x="108667" y="1281041"/>
                  <a:pt x="130011" y="1458436"/>
                </a:cubicBezTo>
                <a:cubicBezTo>
                  <a:pt x="222591" y="1446071"/>
                  <a:pt x="314795" y="1446181"/>
                  <a:pt x="405131" y="1455463"/>
                </a:cubicBezTo>
                <a:cubicBezTo>
                  <a:pt x="426945" y="1333935"/>
                  <a:pt x="466667" y="1215249"/>
                  <a:pt x="524206" y="1103317"/>
                </a:cubicBezTo>
                <a:close/>
                <a:moveTo>
                  <a:pt x="943246" y="797103"/>
                </a:moveTo>
                <a:cubicBezTo>
                  <a:pt x="853400" y="873630"/>
                  <a:pt x="774733" y="963960"/>
                  <a:pt x="711316" y="1066306"/>
                </a:cubicBezTo>
                <a:lnTo>
                  <a:pt x="1071447" y="1274228"/>
                </a:lnTo>
                <a:lnTo>
                  <a:pt x="1215869" y="1024081"/>
                </a:lnTo>
                <a:cubicBezTo>
                  <a:pt x="1115458" y="961776"/>
                  <a:pt x="1023809" y="885272"/>
                  <a:pt x="943246" y="797103"/>
                </a:cubicBezTo>
                <a:close/>
                <a:moveTo>
                  <a:pt x="1777831" y="614825"/>
                </a:moveTo>
                <a:cubicBezTo>
                  <a:pt x="1828108" y="774217"/>
                  <a:pt x="1847177" y="940426"/>
                  <a:pt x="1835302" y="1104709"/>
                </a:cubicBezTo>
                <a:cubicBezTo>
                  <a:pt x="1912529" y="1111680"/>
                  <a:pt x="1991200" y="1110618"/>
                  <a:pt x="2070135" y="1099634"/>
                </a:cubicBezTo>
                <a:cubicBezTo>
                  <a:pt x="2023430" y="916066"/>
                  <a:pt x="1923963" y="746103"/>
                  <a:pt x="1777831" y="614825"/>
                </a:cubicBezTo>
                <a:close/>
                <a:moveTo>
                  <a:pt x="1613169" y="587153"/>
                </a:moveTo>
                <a:lnTo>
                  <a:pt x="1386789" y="979253"/>
                </a:lnTo>
                <a:cubicBezTo>
                  <a:pt x="1482593" y="1028182"/>
                  <a:pt x="1585369" y="1063521"/>
                  <a:pt x="1692132" y="1084514"/>
                </a:cubicBezTo>
                <a:cubicBezTo>
                  <a:pt x="1702376" y="916614"/>
                  <a:pt x="1676765" y="746730"/>
                  <a:pt x="1613169" y="587153"/>
                </a:cubicBezTo>
                <a:close/>
                <a:moveTo>
                  <a:pt x="1500307" y="531421"/>
                </a:moveTo>
                <a:cubicBezTo>
                  <a:pt x="1333628" y="560682"/>
                  <a:pt x="1177718" y="626786"/>
                  <a:pt x="1041762" y="721997"/>
                </a:cubicBezTo>
                <a:cubicBezTo>
                  <a:pt x="1111912" y="797410"/>
                  <a:pt x="1191076" y="863204"/>
                  <a:pt x="1277416" y="917480"/>
                </a:cubicBezTo>
                <a:close/>
                <a:moveTo>
                  <a:pt x="708730" y="442269"/>
                </a:moveTo>
                <a:cubicBezTo>
                  <a:pt x="536145" y="518354"/>
                  <a:pt x="384460" y="645249"/>
                  <a:pt x="277225" y="815684"/>
                </a:cubicBezTo>
                <a:lnTo>
                  <a:pt x="586010" y="993961"/>
                </a:lnTo>
                <a:cubicBezTo>
                  <a:pt x="658009" y="876621"/>
                  <a:pt x="747803" y="773217"/>
                  <a:pt x="850548" y="685844"/>
                </a:cubicBezTo>
                <a:cubicBezTo>
                  <a:pt x="795399" y="611028"/>
                  <a:pt x="747545" y="529652"/>
                  <a:pt x="708730" y="442269"/>
                </a:cubicBezTo>
                <a:close/>
                <a:moveTo>
                  <a:pt x="1114411" y="355452"/>
                </a:moveTo>
                <a:cubicBezTo>
                  <a:pt x="1016499" y="355167"/>
                  <a:pt x="919324" y="369705"/>
                  <a:pt x="826255" y="398131"/>
                </a:cubicBezTo>
                <a:cubicBezTo>
                  <a:pt x="858722" y="474940"/>
                  <a:pt x="900618" y="545829"/>
                  <a:pt x="948599" y="611249"/>
                </a:cubicBezTo>
                <a:cubicBezTo>
                  <a:pt x="1085375" y="512974"/>
                  <a:pt x="1240825" y="441488"/>
                  <a:pt x="1406980" y="401715"/>
                </a:cubicBezTo>
                <a:cubicBezTo>
                  <a:pt x="1310969" y="370847"/>
                  <a:pt x="1212322" y="355738"/>
                  <a:pt x="1114411" y="355452"/>
                </a:cubicBezTo>
                <a:close/>
                <a:moveTo>
                  <a:pt x="1776283" y="295101"/>
                </a:moveTo>
                <a:lnTo>
                  <a:pt x="1710896" y="408983"/>
                </a:lnTo>
                <a:cubicBezTo>
                  <a:pt x="2209777" y="726145"/>
                  <a:pt x="2373723" y="1383396"/>
                  <a:pt x="2075153" y="1900534"/>
                </a:cubicBezTo>
                <a:cubicBezTo>
                  <a:pt x="1777480" y="2416119"/>
                  <a:pt x="1129323" y="2603192"/>
                  <a:pt x="606057" y="2333243"/>
                </a:cubicBezTo>
                <a:lnTo>
                  <a:pt x="534769" y="2457402"/>
                </a:lnTo>
                <a:cubicBezTo>
                  <a:pt x="1115347" y="2755664"/>
                  <a:pt x="1834151" y="2554240"/>
                  <a:pt x="2173557" y="1987198"/>
                </a:cubicBezTo>
                <a:cubicBezTo>
                  <a:pt x="2520801" y="1407062"/>
                  <a:pt x="2343129" y="657734"/>
                  <a:pt x="1776283" y="295101"/>
                </a:cubicBezTo>
                <a:close/>
                <a:moveTo>
                  <a:pt x="1831804" y="0"/>
                </a:moveTo>
                <a:cubicBezTo>
                  <a:pt x="1881515" y="0"/>
                  <a:pt x="1921814" y="40299"/>
                  <a:pt x="1921814" y="90010"/>
                </a:cubicBezTo>
                <a:cubicBezTo>
                  <a:pt x="1921814" y="123853"/>
                  <a:pt x="1903137" y="153333"/>
                  <a:pt x="1874873" y="167531"/>
                </a:cubicBezTo>
                <a:cubicBezTo>
                  <a:pt x="2505724" y="579432"/>
                  <a:pt x="2701456" y="1419035"/>
                  <a:pt x="2311836" y="2069966"/>
                </a:cubicBezTo>
                <a:cubicBezTo>
                  <a:pt x="2067801" y="2477672"/>
                  <a:pt x="1650037" y="2717958"/>
                  <a:pt x="1209422" y="2750781"/>
                </a:cubicBezTo>
                <a:lnTo>
                  <a:pt x="1209422" y="3191198"/>
                </a:lnTo>
                <a:cubicBezTo>
                  <a:pt x="1228953" y="3190691"/>
                  <a:pt x="1248332" y="3191937"/>
                  <a:pt x="1267595" y="3193449"/>
                </a:cubicBezTo>
                <a:cubicBezTo>
                  <a:pt x="1660899" y="3224325"/>
                  <a:pt x="1926978" y="3358049"/>
                  <a:pt x="1884661" y="3503570"/>
                </a:cubicBezTo>
                <a:lnTo>
                  <a:pt x="318693" y="3505352"/>
                </a:lnTo>
                <a:cubicBezTo>
                  <a:pt x="273700" y="3359367"/>
                  <a:pt x="539657" y="3224666"/>
                  <a:pt x="934393" y="3193515"/>
                </a:cubicBezTo>
                <a:lnTo>
                  <a:pt x="993398" y="3191208"/>
                </a:lnTo>
                <a:lnTo>
                  <a:pt x="993398" y="2750894"/>
                </a:lnTo>
                <a:cubicBezTo>
                  <a:pt x="812915" y="2737642"/>
                  <a:pt x="632784" y="2688481"/>
                  <a:pt x="463078" y="2601537"/>
                </a:cubicBezTo>
                <a:cubicBezTo>
                  <a:pt x="463677" y="2602537"/>
                  <a:pt x="463694" y="2603560"/>
                  <a:pt x="463694" y="2604587"/>
                </a:cubicBezTo>
                <a:cubicBezTo>
                  <a:pt x="463694" y="2654298"/>
                  <a:pt x="423395" y="2694597"/>
                  <a:pt x="373684" y="2694597"/>
                </a:cubicBezTo>
                <a:cubicBezTo>
                  <a:pt x="323973" y="2694597"/>
                  <a:pt x="283674" y="2654298"/>
                  <a:pt x="283674" y="2604587"/>
                </a:cubicBezTo>
                <a:cubicBezTo>
                  <a:pt x="283674" y="2554876"/>
                  <a:pt x="323973" y="2514577"/>
                  <a:pt x="373684" y="2514577"/>
                </a:cubicBezTo>
                <a:lnTo>
                  <a:pt x="377019" y="2515250"/>
                </a:lnTo>
                <a:lnTo>
                  <a:pt x="511820" y="2280472"/>
                </a:lnTo>
                <a:lnTo>
                  <a:pt x="495824" y="2271237"/>
                </a:lnTo>
                <a:lnTo>
                  <a:pt x="496783" y="2269575"/>
                </a:lnTo>
                <a:cubicBezTo>
                  <a:pt x="34226" y="1964050"/>
                  <a:pt x="-130424" y="1362029"/>
                  <a:pt x="110016" y="864184"/>
                </a:cubicBezTo>
                <a:lnTo>
                  <a:pt x="106296" y="862036"/>
                </a:lnTo>
                <a:lnTo>
                  <a:pt x="148828" y="788370"/>
                </a:lnTo>
                <a:lnTo>
                  <a:pt x="169099" y="753258"/>
                </a:lnTo>
                <a:lnTo>
                  <a:pt x="170873" y="754281"/>
                </a:lnTo>
                <a:cubicBezTo>
                  <a:pt x="475914" y="264737"/>
                  <a:pt x="1106018" y="92008"/>
                  <a:pt x="1617242" y="355196"/>
                </a:cubicBezTo>
                <a:lnTo>
                  <a:pt x="1748044" y="127384"/>
                </a:lnTo>
                <a:lnTo>
                  <a:pt x="1751959" y="129632"/>
                </a:lnTo>
                <a:cubicBezTo>
                  <a:pt x="1745165" y="117975"/>
                  <a:pt x="1741794" y="104386"/>
                  <a:pt x="1741794" y="90010"/>
                </a:cubicBezTo>
                <a:cubicBezTo>
                  <a:pt x="1741794" y="40299"/>
                  <a:pt x="1782093" y="0"/>
                  <a:pt x="183180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5" name="Block Arc 20">
            <a:extLst>
              <a:ext uri="{FF2B5EF4-FFF2-40B4-BE49-F238E27FC236}">
                <a16:creationId xmlns="" xmlns:a16="http://schemas.microsoft.com/office/drawing/2014/main" id="{7CCEC2C1-0F20-4564-A542-AC6E75FA1890}"/>
              </a:ext>
            </a:extLst>
          </p:cNvPr>
          <p:cNvSpPr>
            <a:spLocks noChangeAspect="1"/>
          </p:cNvSpPr>
          <p:nvPr/>
        </p:nvSpPr>
        <p:spPr>
          <a:xfrm rot="10800000">
            <a:off x="7382993" y="2528175"/>
            <a:ext cx="332010" cy="360000"/>
          </a:xfrm>
          <a:custGeom>
            <a:avLst/>
            <a:gdLst/>
            <a:ahLst/>
            <a:cxnLst/>
            <a:rect l="l" t="t" r="r" b="b"/>
            <a:pathLst>
              <a:path w="2958558" h="3207983">
                <a:moveTo>
                  <a:pt x="376920" y="2960896"/>
                </a:moveTo>
                <a:cubicBezTo>
                  <a:pt x="266613" y="2960896"/>
                  <a:pt x="177192" y="2871475"/>
                  <a:pt x="177192" y="2761168"/>
                </a:cubicBezTo>
                <a:cubicBezTo>
                  <a:pt x="177192" y="2650861"/>
                  <a:pt x="266613" y="2561440"/>
                  <a:pt x="376920" y="2561440"/>
                </a:cubicBezTo>
                <a:cubicBezTo>
                  <a:pt x="487227" y="2561440"/>
                  <a:pt x="576648" y="2650861"/>
                  <a:pt x="576648" y="2761168"/>
                </a:cubicBezTo>
                <a:cubicBezTo>
                  <a:pt x="576648" y="2871475"/>
                  <a:pt x="487227" y="2960896"/>
                  <a:pt x="376920" y="2960896"/>
                </a:cubicBezTo>
                <a:close/>
                <a:moveTo>
                  <a:pt x="376921" y="3072323"/>
                </a:moveTo>
                <a:cubicBezTo>
                  <a:pt x="539434" y="3072323"/>
                  <a:pt x="671176" y="2940581"/>
                  <a:pt x="671176" y="2778068"/>
                </a:cubicBezTo>
                <a:cubicBezTo>
                  <a:pt x="671176" y="2615555"/>
                  <a:pt x="539434" y="2483813"/>
                  <a:pt x="376921" y="2483813"/>
                </a:cubicBezTo>
                <a:cubicBezTo>
                  <a:pt x="214408" y="2483813"/>
                  <a:pt x="82666" y="2615555"/>
                  <a:pt x="82666" y="2778068"/>
                </a:cubicBezTo>
                <a:cubicBezTo>
                  <a:pt x="82666" y="2940581"/>
                  <a:pt x="214408" y="3072323"/>
                  <a:pt x="376921" y="3072323"/>
                </a:cubicBezTo>
                <a:close/>
                <a:moveTo>
                  <a:pt x="2379939" y="3207575"/>
                </a:moveTo>
                <a:cubicBezTo>
                  <a:pt x="2342159" y="3210380"/>
                  <a:pt x="2303308" y="3198772"/>
                  <a:pt x="2272342" y="3172087"/>
                </a:cubicBezTo>
                <a:cubicBezTo>
                  <a:pt x="2210411" y="3118717"/>
                  <a:pt x="2203469" y="3025247"/>
                  <a:pt x="2256839" y="2963315"/>
                </a:cubicBezTo>
                <a:cubicBezTo>
                  <a:pt x="2292137" y="2922355"/>
                  <a:pt x="2344975" y="2905450"/>
                  <a:pt x="2394194" y="2916618"/>
                </a:cubicBezTo>
                <a:lnTo>
                  <a:pt x="2482323" y="2842744"/>
                </a:lnTo>
                <a:lnTo>
                  <a:pt x="2486558" y="2847797"/>
                </a:lnTo>
                <a:cubicBezTo>
                  <a:pt x="2638916" y="2767056"/>
                  <a:pt x="2628462" y="2744879"/>
                  <a:pt x="2689889" y="2690172"/>
                </a:cubicBezTo>
                <a:cubicBezTo>
                  <a:pt x="2722819" y="2655246"/>
                  <a:pt x="2732363" y="2657367"/>
                  <a:pt x="2726376" y="2568558"/>
                </a:cubicBezTo>
                <a:lnTo>
                  <a:pt x="2730335" y="2568172"/>
                </a:lnTo>
                <a:lnTo>
                  <a:pt x="2726098" y="2568172"/>
                </a:lnTo>
                <a:lnTo>
                  <a:pt x="2726098" y="2140027"/>
                </a:lnTo>
                <a:lnTo>
                  <a:pt x="2686068" y="2140105"/>
                </a:lnTo>
                <a:cubicBezTo>
                  <a:pt x="2685662" y="1932305"/>
                  <a:pt x="2574529" y="1740506"/>
                  <a:pt x="2394530" y="1636956"/>
                </a:cubicBezTo>
                <a:cubicBezTo>
                  <a:pt x="2214320" y="1533284"/>
                  <a:pt x="1992511" y="1533845"/>
                  <a:pt x="1812826" y="1638426"/>
                </a:cubicBezTo>
                <a:cubicBezTo>
                  <a:pt x="1633353" y="1742884"/>
                  <a:pt x="1523189" y="1935240"/>
                  <a:pt x="1523830" y="2143038"/>
                </a:cubicBezTo>
                <a:lnTo>
                  <a:pt x="1483625" y="2143162"/>
                </a:lnTo>
                <a:lnTo>
                  <a:pt x="1483625" y="2568172"/>
                </a:lnTo>
                <a:lnTo>
                  <a:pt x="1479388" y="2568172"/>
                </a:lnTo>
                <a:lnTo>
                  <a:pt x="1483347" y="2568558"/>
                </a:lnTo>
                <a:cubicBezTo>
                  <a:pt x="1477359" y="2657367"/>
                  <a:pt x="1486903" y="2655246"/>
                  <a:pt x="1519833" y="2690172"/>
                </a:cubicBezTo>
                <a:cubicBezTo>
                  <a:pt x="1581261" y="2744879"/>
                  <a:pt x="1570806" y="2767057"/>
                  <a:pt x="1723166" y="2847797"/>
                </a:cubicBezTo>
                <a:lnTo>
                  <a:pt x="1727402" y="2842744"/>
                </a:lnTo>
                <a:lnTo>
                  <a:pt x="1815530" y="2916618"/>
                </a:lnTo>
                <a:cubicBezTo>
                  <a:pt x="1864749" y="2905450"/>
                  <a:pt x="1917587" y="2922356"/>
                  <a:pt x="1952884" y="2963315"/>
                </a:cubicBezTo>
                <a:cubicBezTo>
                  <a:pt x="2006254" y="3025247"/>
                  <a:pt x="1999313" y="3118717"/>
                  <a:pt x="1937381" y="3172087"/>
                </a:cubicBezTo>
                <a:cubicBezTo>
                  <a:pt x="1906416" y="3198772"/>
                  <a:pt x="1867565" y="3210380"/>
                  <a:pt x="1829785" y="3207575"/>
                </a:cubicBezTo>
                <a:cubicBezTo>
                  <a:pt x="1792004" y="3204769"/>
                  <a:pt x="1755294" y="3187551"/>
                  <a:pt x="1728609" y="3156586"/>
                </a:cubicBezTo>
                <a:cubicBezTo>
                  <a:pt x="1704170" y="3128225"/>
                  <a:pt x="1692377" y="3093251"/>
                  <a:pt x="1694258" y="3058558"/>
                </a:cubicBezTo>
                <a:lnTo>
                  <a:pt x="1607474" y="2985811"/>
                </a:lnTo>
                <a:lnTo>
                  <a:pt x="1609754" y="2983092"/>
                </a:lnTo>
                <a:cubicBezTo>
                  <a:pt x="1505378" y="2914609"/>
                  <a:pt x="1454899" y="2874388"/>
                  <a:pt x="1372959" y="2808609"/>
                </a:cubicBezTo>
                <a:cubicBezTo>
                  <a:pt x="1301402" y="2768123"/>
                  <a:pt x="1295976" y="2652344"/>
                  <a:pt x="1300245" y="2568172"/>
                </a:cubicBezTo>
                <a:lnTo>
                  <a:pt x="1296941" y="2568172"/>
                </a:lnTo>
                <a:lnTo>
                  <a:pt x="1296941" y="2143739"/>
                </a:lnTo>
                <a:lnTo>
                  <a:pt x="1251342" y="2143880"/>
                </a:lnTo>
                <a:cubicBezTo>
                  <a:pt x="1250400" y="1838694"/>
                  <a:pt x="1412261" y="1556194"/>
                  <a:pt x="1675942" y="1402813"/>
                </a:cubicBezTo>
                <a:cubicBezTo>
                  <a:pt x="1778114" y="1343381"/>
                  <a:pt x="1889554" y="1306836"/>
                  <a:pt x="2003205" y="1293823"/>
                </a:cubicBezTo>
                <a:lnTo>
                  <a:pt x="2003205" y="878785"/>
                </a:lnTo>
                <a:lnTo>
                  <a:pt x="1998176" y="878621"/>
                </a:lnTo>
                <a:cubicBezTo>
                  <a:pt x="2009560" y="630102"/>
                  <a:pt x="1847671" y="398939"/>
                  <a:pt x="1584243" y="287563"/>
                </a:cubicBezTo>
                <a:cubicBezTo>
                  <a:pt x="1373323" y="198386"/>
                  <a:pt x="1125012" y="198092"/>
                  <a:pt x="913796" y="286769"/>
                </a:cubicBezTo>
                <a:cubicBezTo>
                  <a:pt x="650203" y="397436"/>
                  <a:pt x="487575" y="627955"/>
                  <a:pt x="497878" y="876315"/>
                </a:cubicBezTo>
                <a:lnTo>
                  <a:pt x="492947" y="876461"/>
                </a:lnTo>
                <a:lnTo>
                  <a:pt x="492947" y="2424958"/>
                </a:lnTo>
                <a:cubicBezTo>
                  <a:pt x="646520" y="2471832"/>
                  <a:pt x="757382" y="2615059"/>
                  <a:pt x="757382" y="2784179"/>
                </a:cubicBezTo>
                <a:cubicBezTo>
                  <a:pt x="757382" y="2993324"/>
                  <a:pt x="587836" y="3162870"/>
                  <a:pt x="378691" y="3162870"/>
                </a:cubicBezTo>
                <a:cubicBezTo>
                  <a:pt x="169546" y="3162870"/>
                  <a:pt x="0" y="2993324"/>
                  <a:pt x="0" y="2784179"/>
                </a:cubicBezTo>
                <a:cubicBezTo>
                  <a:pt x="0" y="2610447"/>
                  <a:pt x="116991" y="2464039"/>
                  <a:pt x="276947" y="2421074"/>
                </a:cubicBezTo>
                <a:lnTo>
                  <a:pt x="276947" y="783746"/>
                </a:lnTo>
                <a:lnTo>
                  <a:pt x="281758" y="783746"/>
                </a:lnTo>
                <a:cubicBezTo>
                  <a:pt x="307533" y="493124"/>
                  <a:pt x="502412" y="231983"/>
                  <a:pt x="801266" y="95774"/>
                </a:cubicBezTo>
                <a:cubicBezTo>
                  <a:pt x="1082323" y="-32324"/>
                  <a:pt x="1416727" y="-31901"/>
                  <a:pt x="1697364" y="96907"/>
                </a:cubicBezTo>
                <a:cubicBezTo>
                  <a:pt x="1994951" y="233494"/>
                  <a:pt x="2188714" y="494056"/>
                  <a:pt x="2214549" y="783746"/>
                </a:cubicBezTo>
                <a:lnTo>
                  <a:pt x="2219205" y="783746"/>
                </a:lnTo>
                <a:lnTo>
                  <a:pt x="2219205" y="1295162"/>
                </a:lnTo>
                <a:cubicBezTo>
                  <a:pt x="2327099" y="1309357"/>
                  <a:pt x="2432799" y="1344641"/>
                  <a:pt x="2530224" y="1400656"/>
                </a:cubicBezTo>
                <a:cubicBezTo>
                  <a:pt x="2794677" y="1552703"/>
                  <a:pt x="2957961" y="1834385"/>
                  <a:pt x="2958558" y="2139573"/>
                </a:cubicBezTo>
                <a:lnTo>
                  <a:pt x="2912782" y="2139663"/>
                </a:lnTo>
                <a:lnTo>
                  <a:pt x="2912782" y="2568172"/>
                </a:lnTo>
                <a:lnTo>
                  <a:pt x="2909478" y="2568172"/>
                </a:lnTo>
                <a:cubicBezTo>
                  <a:pt x="2913747" y="2652344"/>
                  <a:pt x="2908320" y="2768123"/>
                  <a:pt x="2836763" y="2808609"/>
                </a:cubicBezTo>
                <a:cubicBezTo>
                  <a:pt x="2754824" y="2874388"/>
                  <a:pt x="2704345" y="2914609"/>
                  <a:pt x="2599970" y="2983091"/>
                </a:cubicBezTo>
                <a:lnTo>
                  <a:pt x="2602250" y="2985811"/>
                </a:lnTo>
                <a:lnTo>
                  <a:pt x="2515466" y="3058559"/>
                </a:lnTo>
                <a:cubicBezTo>
                  <a:pt x="2517346" y="3093252"/>
                  <a:pt x="2505554" y="3128225"/>
                  <a:pt x="2481114" y="3156586"/>
                </a:cubicBezTo>
                <a:cubicBezTo>
                  <a:pt x="2454429" y="3187551"/>
                  <a:pt x="2417719" y="3204769"/>
                  <a:pt x="2379939" y="320757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6" name="Round Same Side Corner Rectangle 19">
            <a:extLst>
              <a:ext uri="{FF2B5EF4-FFF2-40B4-BE49-F238E27FC236}">
                <a16:creationId xmlns="" xmlns:a16="http://schemas.microsoft.com/office/drawing/2014/main" id="{0DED0AE9-C791-41B3-98DC-A11CF5AB53E1}"/>
              </a:ext>
            </a:extLst>
          </p:cNvPr>
          <p:cNvSpPr/>
          <p:nvPr/>
        </p:nvSpPr>
        <p:spPr>
          <a:xfrm>
            <a:off x="7578664" y="779419"/>
            <a:ext cx="289093" cy="35718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47A3DE"/>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Arial"/>
              <a:ea typeface="Arial Unicode MS"/>
              <a:cs typeface="+mn-cs"/>
            </a:endParaRPr>
          </a:p>
        </p:txBody>
      </p:sp>
      <p:sp>
        <p:nvSpPr>
          <p:cNvPr id="27" name="Title 5"/>
          <p:cNvSpPr txBox="1">
            <a:spLocks/>
          </p:cNvSpPr>
          <p:nvPr/>
        </p:nvSpPr>
        <p:spPr>
          <a:xfrm>
            <a:off x="223488" y="29206"/>
            <a:ext cx="9036496" cy="1179288"/>
          </a:xfrm>
          <a:prstGeom prst="rect">
            <a:avLst/>
          </a:prstGeom>
        </p:spPr>
        <p:txBody>
          <a:bodyPr anchor="ctr"/>
          <a:lstStyle>
            <a:lvl1pPr algn="l" defTabSz="914400" rtl="0" eaLnBrk="1" latinLnBrk="1" hangingPunct="1">
              <a:spcBef>
                <a:spcPct val="0"/>
              </a:spcBef>
              <a:buNone/>
              <a:defRPr sz="3600" b="1" kern="1200">
                <a:solidFill>
                  <a:schemeClr val="tx1">
                    <a:lumMod val="75000"/>
                    <a:lumOff val="25000"/>
                  </a:schemeClr>
                </a:solidFill>
                <a:latin typeface="+mj-lt"/>
                <a:ea typeface="+mj-ea"/>
                <a:cs typeface="Arial" pitchFamily="34" charset="0"/>
              </a:defRPr>
            </a:lvl1pPr>
          </a:lstStyle>
          <a:p>
            <a:pPr algn="ctr"/>
            <a:r>
              <a:rPr lang="tr-TR" altLang="ko-KR" sz="2800" dirty="0" smtClean="0">
                <a:solidFill>
                  <a:schemeClr val="accent2"/>
                </a:solidFill>
              </a:rPr>
              <a:t>AKILLI RANDEVU SİSTEMİ</a:t>
            </a:r>
            <a:endParaRPr lang="ko-KR" altLang="en-US" sz="2800" dirty="0"/>
          </a:p>
        </p:txBody>
      </p:sp>
    </p:spTree>
    <p:extLst>
      <p:ext uri="{BB962C8B-B14F-4D97-AF65-F5344CB8AC3E}">
        <p14:creationId xmlns:p14="http://schemas.microsoft.com/office/powerpoint/2010/main" val="724111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tr-TR" altLang="ko-KR" sz="2800" dirty="0">
                <a:solidFill>
                  <a:schemeClr val="accent2"/>
                </a:solidFill>
              </a:rPr>
              <a:t>Hastalar Tarafından </a:t>
            </a:r>
            <a:br>
              <a:rPr lang="tr-TR" altLang="ko-KR" sz="2800" dirty="0">
                <a:solidFill>
                  <a:schemeClr val="accent2"/>
                </a:solidFill>
              </a:rPr>
            </a:br>
            <a:r>
              <a:rPr lang="tr-TR" altLang="ko-KR" sz="2800" dirty="0">
                <a:solidFill>
                  <a:schemeClr val="accent2"/>
                </a:solidFill>
              </a:rPr>
              <a:t>MHRS Muayenelerinin Değerlendirmesi</a:t>
            </a:r>
            <a:endParaRPr lang="ko-KR" altLang="en-US" sz="2800" dirty="0"/>
          </a:p>
        </p:txBody>
      </p:sp>
      <p:grpSp>
        <p:nvGrpSpPr>
          <p:cNvPr id="4" name="그룹 3">
            <a:extLst>
              <a:ext uri="{FF2B5EF4-FFF2-40B4-BE49-F238E27FC236}">
                <a16:creationId xmlns="" xmlns:a16="http://schemas.microsoft.com/office/drawing/2014/main" id="{7C35CC69-3ECE-4392-8ED4-20593C2E297E}"/>
              </a:ext>
            </a:extLst>
          </p:cNvPr>
          <p:cNvGrpSpPr/>
          <p:nvPr/>
        </p:nvGrpSpPr>
        <p:grpSpPr>
          <a:xfrm>
            <a:off x="640139" y="2314378"/>
            <a:ext cx="2294813" cy="1763908"/>
            <a:chOff x="640135" y="1457126"/>
            <a:chExt cx="2294813" cy="1763908"/>
          </a:xfrm>
        </p:grpSpPr>
        <p:sp>
          <p:nvSpPr>
            <p:cNvPr id="8" name="Rounded Rectangle 7"/>
            <p:cNvSpPr/>
            <p:nvPr/>
          </p:nvSpPr>
          <p:spPr>
            <a:xfrm>
              <a:off x="640135" y="1457126"/>
              <a:ext cx="2069491" cy="11178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9" name="Rounded Rectangle 8"/>
            <p:cNvSpPr/>
            <p:nvPr/>
          </p:nvSpPr>
          <p:spPr>
            <a:xfrm>
              <a:off x="865457" y="2270619"/>
              <a:ext cx="2069491" cy="950415"/>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sp>
        <p:nvSpPr>
          <p:cNvPr id="15" name="TextBox 14"/>
          <p:cNvSpPr txBox="1"/>
          <p:nvPr/>
        </p:nvSpPr>
        <p:spPr>
          <a:xfrm>
            <a:off x="825628" y="2456765"/>
            <a:ext cx="1750503" cy="461665"/>
          </a:xfrm>
          <a:prstGeom prst="rect">
            <a:avLst/>
          </a:prstGeom>
          <a:noFill/>
        </p:spPr>
        <p:txBody>
          <a:bodyPr wrap="square" rtlCol="0">
            <a:spAutoFit/>
          </a:bodyPr>
          <a:lstStyle/>
          <a:p>
            <a:r>
              <a:rPr lang="tr-TR" altLang="ko-KR" sz="1200" b="1" dirty="0">
                <a:solidFill>
                  <a:schemeClr val="bg1"/>
                </a:solidFill>
                <a:cs typeface="Arial" pitchFamily="34" charset="0"/>
              </a:rPr>
              <a:t>Randevu Saatinde Muayene Oldun mu ?</a:t>
            </a:r>
            <a:endParaRPr lang="ko-KR" altLang="en-US" sz="1200" b="1" dirty="0">
              <a:solidFill>
                <a:schemeClr val="bg1"/>
              </a:solidFill>
              <a:cs typeface="Arial" pitchFamily="34" charset="0"/>
            </a:endParaRPr>
          </a:p>
        </p:txBody>
      </p:sp>
      <p:grpSp>
        <p:nvGrpSpPr>
          <p:cNvPr id="3" name="그룹 2">
            <a:extLst>
              <a:ext uri="{FF2B5EF4-FFF2-40B4-BE49-F238E27FC236}">
                <a16:creationId xmlns="" xmlns:a16="http://schemas.microsoft.com/office/drawing/2014/main" id="{C53DBCC3-4719-485D-AB97-A8141A91B4C9}"/>
              </a:ext>
            </a:extLst>
          </p:cNvPr>
          <p:cNvGrpSpPr/>
          <p:nvPr/>
        </p:nvGrpSpPr>
        <p:grpSpPr>
          <a:xfrm>
            <a:off x="3424430" y="2314378"/>
            <a:ext cx="2294813" cy="1763908"/>
            <a:chOff x="3424425" y="1457126"/>
            <a:chExt cx="2294813" cy="1763908"/>
          </a:xfrm>
        </p:grpSpPr>
        <p:sp>
          <p:nvSpPr>
            <p:cNvPr id="17" name="Rounded Rectangle 16"/>
            <p:cNvSpPr/>
            <p:nvPr/>
          </p:nvSpPr>
          <p:spPr>
            <a:xfrm>
              <a:off x="3424425" y="1457126"/>
              <a:ext cx="2069491" cy="11178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8" name="Rounded Rectangle 17"/>
            <p:cNvSpPr/>
            <p:nvPr/>
          </p:nvSpPr>
          <p:spPr>
            <a:xfrm>
              <a:off x="3649747" y="2270619"/>
              <a:ext cx="2069491" cy="950415"/>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sp>
        <p:nvSpPr>
          <p:cNvPr id="24" name="TextBox 23"/>
          <p:cNvSpPr txBox="1"/>
          <p:nvPr/>
        </p:nvSpPr>
        <p:spPr>
          <a:xfrm>
            <a:off x="3568181" y="2375764"/>
            <a:ext cx="1750503" cy="738664"/>
          </a:xfrm>
          <a:prstGeom prst="rect">
            <a:avLst/>
          </a:prstGeom>
          <a:noFill/>
        </p:spPr>
        <p:txBody>
          <a:bodyPr wrap="square" rtlCol="0">
            <a:spAutoFit/>
          </a:bodyPr>
          <a:lstStyle/>
          <a:p>
            <a:r>
              <a:rPr lang="tr-TR" altLang="ko-KR" sz="1050" b="1" dirty="0">
                <a:solidFill>
                  <a:schemeClr val="bg1"/>
                </a:solidFill>
                <a:cs typeface="Arial" pitchFamily="34" charset="0"/>
              </a:rPr>
              <a:t>Muayene Öncesi ve Sonrası Bir olumsuzlukla karşılaştın mı ?</a:t>
            </a:r>
            <a:endParaRPr lang="ko-KR" altLang="en-US" sz="1050" b="1" dirty="0">
              <a:solidFill>
                <a:schemeClr val="bg1"/>
              </a:solidFill>
              <a:cs typeface="Arial" pitchFamily="34" charset="0"/>
            </a:endParaRPr>
          </a:p>
        </p:txBody>
      </p:sp>
      <p:grpSp>
        <p:nvGrpSpPr>
          <p:cNvPr id="2" name="그룹 1">
            <a:extLst>
              <a:ext uri="{FF2B5EF4-FFF2-40B4-BE49-F238E27FC236}">
                <a16:creationId xmlns="" xmlns:a16="http://schemas.microsoft.com/office/drawing/2014/main" id="{6B21EB6E-36AC-489F-BDB9-7923A6A5D41C}"/>
              </a:ext>
            </a:extLst>
          </p:cNvPr>
          <p:cNvGrpSpPr/>
          <p:nvPr/>
        </p:nvGrpSpPr>
        <p:grpSpPr>
          <a:xfrm>
            <a:off x="6208720" y="2314378"/>
            <a:ext cx="2294813" cy="1763908"/>
            <a:chOff x="6208715" y="1457126"/>
            <a:chExt cx="2294813" cy="1763908"/>
          </a:xfrm>
        </p:grpSpPr>
        <p:sp>
          <p:nvSpPr>
            <p:cNvPr id="26" name="Rounded Rectangle 25"/>
            <p:cNvSpPr/>
            <p:nvPr/>
          </p:nvSpPr>
          <p:spPr>
            <a:xfrm>
              <a:off x="6208715" y="1457126"/>
              <a:ext cx="2069491" cy="111782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7" name="Rounded Rectangle 26"/>
            <p:cNvSpPr/>
            <p:nvPr/>
          </p:nvSpPr>
          <p:spPr>
            <a:xfrm>
              <a:off x="6434037" y="2270619"/>
              <a:ext cx="2069491" cy="950415"/>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sp>
        <p:nvSpPr>
          <p:cNvPr id="34" name="Right Arrow 33"/>
          <p:cNvSpPr/>
          <p:nvPr/>
        </p:nvSpPr>
        <p:spPr>
          <a:xfrm>
            <a:off x="2789498" y="2587092"/>
            <a:ext cx="554339" cy="4846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5" name="Right Arrow 34"/>
          <p:cNvSpPr/>
          <p:nvPr/>
        </p:nvSpPr>
        <p:spPr>
          <a:xfrm>
            <a:off x="5577633" y="2587092"/>
            <a:ext cx="554339" cy="484632"/>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Rounded Rectangle 35"/>
          <p:cNvSpPr/>
          <p:nvPr/>
        </p:nvSpPr>
        <p:spPr>
          <a:xfrm>
            <a:off x="619392" y="4320514"/>
            <a:ext cx="7884136" cy="1140239"/>
          </a:xfrm>
          <a:prstGeom prst="roundRect">
            <a:avLst>
              <a:gd name="adj" fmla="val 32702"/>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7" name="TextBox 36"/>
          <p:cNvSpPr txBox="1"/>
          <p:nvPr/>
        </p:nvSpPr>
        <p:spPr>
          <a:xfrm>
            <a:off x="825625" y="4320515"/>
            <a:ext cx="7677903" cy="1384995"/>
          </a:xfrm>
          <a:prstGeom prst="rect">
            <a:avLst/>
          </a:prstGeom>
          <a:noFill/>
        </p:spPr>
        <p:txBody>
          <a:bodyPr wrap="square" rtlCol="0">
            <a:spAutoFit/>
          </a:bodyPr>
          <a:lstStyle/>
          <a:p>
            <a:pPr marL="171450" indent="-171450">
              <a:buFontTx/>
              <a:buChar char="-"/>
            </a:pPr>
            <a:r>
              <a:rPr lang="tr-TR" altLang="ko-KR" sz="1200" dirty="0">
                <a:solidFill>
                  <a:schemeClr val="tx1">
                    <a:lumMod val="75000"/>
                    <a:lumOff val="25000"/>
                  </a:schemeClr>
                </a:solidFill>
                <a:cs typeface="Arial" pitchFamily="34" charset="0"/>
              </a:rPr>
              <a:t>Hastaların Muayene Olacağı Hastane ve Hekimi, daha önceden muayene hastaların tecrübesinden faydalanarak tanıması. </a:t>
            </a:r>
          </a:p>
          <a:p>
            <a:pPr marL="171450" indent="-171450">
              <a:buFontTx/>
              <a:buChar char="-"/>
            </a:pPr>
            <a:r>
              <a:rPr lang="tr-TR" altLang="ko-KR" sz="1200" dirty="0">
                <a:solidFill>
                  <a:schemeClr val="tx1">
                    <a:lumMod val="75000"/>
                    <a:lumOff val="25000"/>
                  </a:schemeClr>
                </a:solidFill>
                <a:cs typeface="Arial" pitchFamily="34" charset="0"/>
              </a:rPr>
              <a:t>Hasta açısından konum olarak yakınlık, zaman olarak tasarruf edebileceği yeni alternatiflerinin oluşması.</a:t>
            </a:r>
          </a:p>
          <a:p>
            <a:pPr marL="171450" indent="-171450">
              <a:buFontTx/>
              <a:buChar char="-"/>
            </a:pPr>
            <a:r>
              <a:rPr lang="tr-TR" altLang="ko-KR" sz="1200" dirty="0">
                <a:solidFill>
                  <a:schemeClr val="tx1">
                    <a:lumMod val="75000"/>
                    <a:lumOff val="25000"/>
                  </a:schemeClr>
                </a:solidFill>
                <a:cs typeface="Arial" pitchFamily="34" charset="0"/>
              </a:rPr>
              <a:t>Göreve yeni başlayan hekimlerin tanınırlığını </a:t>
            </a:r>
            <a:r>
              <a:rPr lang="tr-TR" altLang="ko-KR" sz="1200" dirty="0" smtClean="0">
                <a:solidFill>
                  <a:schemeClr val="tx1">
                    <a:lumMod val="75000"/>
                    <a:lumOff val="25000"/>
                  </a:schemeClr>
                </a:solidFill>
                <a:cs typeface="Arial" pitchFamily="34" charset="0"/>
              </a:rPr>
              <a:t>artırılması</a:t>
            </a:r>
            <a:r>
              <a:rPr lang="tr-TR" altLang="ko-KR" sz="1200" dirty="0">
                <a:solidFill>
                  <a:schemeClr val="tx1">
                    <a:lumMod val="75000"/>
                    <a:lumOff val="25000"/>
                  </a:schemeClr>
                </a:solidFill>
                <a:cs typeface="Arial" pitchFamily="34" charset="0"/>
              </a:rPr>
              <a:t>.</a:t>
            </a:r>
          </a:p>
          <a:p>
            <a:pPr marL="171450" indent="-171450">
              <a:buFontTx/>
              <a:buChar char="-"/>
            </a:pPr>
            <a:r>
              <a:rPr lang="tr-TR" altLang="ko-KR" sz="1200" dirty="0">
                <a:solidFill>
                  <a:schemeClr val="tx1">
                    <a:lumMod val="75000"/>
                    <a:lumOff val="25000"/>
                  </a:schemeClr>
                </a:solidFill>
                <a:cs typeface="Arial" pitchFamily="34" charset="0"/>
              </a:rPr>
              <a:t>İl Dışından gelecek hastalar için bir yol gösterici olması.</a:t>
            </a:r>
          </a:p>
          <a:p>
            <a:pPr marL="171450" indent="-171450">
              <a:buFontTx/>
              <a:buChar char="-"/>
            </a:pPr>
            <a:r>
              <a:rPr lang="tr-TR" altLang="ko-KR" sz="1200" dirty="0">
                <a:solidFill>
                  <a:schemeClr val="tx1">
                    <a:lumMod val="75000"/>
                    <a:lumOff val="25000"/>
                  </a:schemeClr>
                </a:solidFill>
                <a:cs typeface="Arial" pitchFamily="34" charset="0"/>
              </a:rPr>
              <a:t>Mevcut değerlendirmenin Performans olarak yansıtılması.</a:t>
            </a:r>
          </a:p>
          <a:p>
            <a:pPr marL="171450" indent="-171450">
              <a:buFontTx/>
              <a:buChar char="-"/>
            </a:pPr>
            <a:endParaRPr lang="en-US" altLang="ko-KR" sz="1200" dirty="0">
              <a:solidFill>
                <a:schemeClr val="tx1">
                  <a:lumMod val="75000"/>
                  <a:lumOff val="25000"/>
                </a:schemeClr>
              </a:solidFill>
              <a:cs typeface="Arial" pitchFamily="34" charset="0"/>
            </a:endParaRPr>
          </a:p>
        </p:txBody>
      </p:sp>
      <p:sp>
        <p:nvSpPr>
          <p:cNvPr id="38" name="TextBox 23"/>
          <p:cNvSpPr txBox="1"/>
          <p:nvPr/>
        </p:nvSpPr>
        <p:spPr>
          <a:xfrm>
            <a:off x="6434042" y="2354515"/>
            <a:ext cx="1750503" cy="738664"/>
          </a:xfrm>
          <a:prstGeom prst="rect">
            <a:avLst/>
          </a:prstGeom>
          <a:noFill/>
        </p:spPr>
        <p:txBody>
          <a:bodyPr wrap="square" rtlCol="0">
            <a:spAutoFit/>
          </a:bodyPr>
          <a:lstStyle/>
          <a:p>
            <a:r>
              <a:rPr lang="tr-TR" altLang="ko-KR" sz="1050" b="1" dirty="0">
                <a:solidFill>
                  <a:schemeClr val="bg1"/>
                </a:solidFill>
                <a:cs typeface="Arial" pitchFamily="34" charset="0"/>
              </a:rPr>
              <a:t>Muayene Olduğun Hekimin sana karşı tutum ve ilgisinden memnun musun ?</a:t>
            </a:r>
            <a:endParaRPr lang="ko-KR" altLang="en-US" sz="1050" b="1" dirty="0">
              <a:solidFill>
                <a:schemeClr val="bg1"/>
              </a:solidFill>
              <a:cs typeface="Arial" pitchFamily="34" charset="0"/>
            </a:endParaRPr>
          </a:p>
        </p:txBody>
      </p:sp>
      <p:sp>
        <p:nvSpPr>
          <p:cNvPr id="41" name="Rounded Rectangle 20">
            <a:extLst>
              <a:ext uri="{FF2B5EF4-FFF2-40B4-BE49-F238E27FC236}">
                <a16:creationId xmlns="" xmlns:a16="http://schemas.microsoft.com/office/drawing/2014/main" id="{4148D114-168B-4070-9A39-9F2CD9223B9B}"/>
              </a:ext>
            </a:extLst>
          </p:cNvPr>
          <p:cNvSpPr>
            <a:spLocks noChangeAspect="1"/>
          </p:cNvSpPr>
          <p:nvPr/>
        </p:nvSpPr>
        <p:spPr>
          <a:xfrm rot="2160000">
            <a:off x="1733382" y="3461647"/>
            <a:ext cx="333647" cy="360000"/>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Rounded Rectangle 40">
            <a:extLst>
              <a:ext uri="{FF2B5EF4-FFF2-40B4-BE49-F238E27FC236}">
                <a16:creationId xmlns="" xmlns:a16="http://schemas.microsoft.com/office/drawing/2014/main" id="{E6E32837-BAA0-4D84-89CA-9DD12B8F327E}"/>
              </a:ext>
            </a:extLst>
          </p:cNvPr>
          <p:cNvSpPr/>
          <p:nvPr/>
        </p:nvSpPr>
        <p:spPr>
          <a:xfrm rot="2942052">
            <a:off x="7381418" y="3531806"/>
            <a:ext cx="314333" cy="334403"/>
          </a:xfrm>
          <a:custGeom>
            <a:avLst/>
            <a:gdLst/>
            <a:ahLst/>
            <a:cxnLst/>
            <a:rect l="l" t="t" r="r" b="b"/>
            <a:pathLst>
              <a:path w="3011706" h="3204001">
                <a:moveTo>
                  <a:pt x="2432249" y="1011942"/>
                </a:moveTo>
                <a:cubicBezTo>
                  <a:pt x="2423608" y="1019482"/>
                  <a:pt x="2416303" y="1028841"/>
                  <a:pt x="2410966" y="1039800"/>
                </a:cubicBezTo>
                <a:lnTo>
                  <a:pt x="1969837" y="1945620"/>
                </a:lnTo>
                <a:cubicBezTo>
                  <a:pt x="1948488" y="1989457"/>
                  <a:pt x="1966719" y="2042300"/>
                  <a:pt x="2010556" y="2063648"/>
                </a:cubicBezTo>
                <a:cubicBezTo>
                  <a:pt x="2054392" y="2084996"/>
                  <a:pt x="2107235" y="2066766"/>
                  <a:pt x="2128583" y="2022929"/>
                </a:cubicBezTo>
                <a:lnTo>
                  <a:pt x="2569712" y="1117109"/>
                </a:lnTo>
                <a:cubicBezTo>
                  <a:pt x="2591061" y="1073271"/>
                  <a:pt x="2572830" y="1020430"/>
                  <a:pt x="2528993" y="999081"/>
                </a:cubicBezTo>
                <a:cubicBezTo>
                  <a:pt x="2496115" y="983070"/>
                  <a:pt x="2458172" y="989322"/>
                  <a:pt x="2432249" y="1011942"/>
                </a:cubicBezTo>
                <a:close/>
                <a:moveTo>
                  <a:pt x="1709549" y="1044955"/>
                </a:moveTo>
                <a:cubicBezTo>
                  <a:pt x="1978186" y="735551"/>
                  <a:pt x="2446780" y="702502"/>
                  <a:pt x="2756184" y="971139"/>
                </a:cubicBezTo>
                <a:cubicBezTo>
                  <a:pt x="3065588" y="1239776"/>
                  <a:pt x="3098636" y="1708370"/>
                  <a:pt x="2830000" y="2017774"/>
                </a:cubicBezTo>
                <a:cubicBezTo>
                  <a:pt x="2561363" y="2327178"/>
                  <a:pt x="2092769" y="2360227"/>
                  <a:pt x="1783365" y="2091590"/>
                </a:cubicBezTo>
                <a:cubicBezTo>
                  <a:pt x="1473960" y="1822953"/>
                  <a:pt x="1440912" y="1354359"/>
                  <a:pt x="1709549" y="1044955"/>
                </a:cubicBezTo>
                <a:close/>
                <a:moveTo>
                  <a:pt x="208197" y="1872243"/>
                </a:moveTo>
                <a:cubicBezTo>
                  <a:pt x="195168" y="1885273"/>
                  <a:pt x="187109" y="1903273"/>
                  <a:pt x="187109" y="1923155"/>
                </a:cubicBezTo>
                <a:lnTo>
                  <a:pt x="187109" y="2715155"/>
                </a:lnTo>
                <a:cubicBezTo>
                  <a:pt x="187109" y="2754920"/>
                  <a:pt x="219344" y="2787155"/>
                  <a:pt x="259109" y="2787155"/>
                </a:cubicBezTo>
                <a:cubicBezTo>
                  <a:pt x="298874" y="2787155"/>
                  <a:pt x="331109" y="2754920"/>
                  <a:pt x="331109" y="2715155"/>
                </a:cubicBezTo>
                <a:lnTo>
                  <a:pt x="331109" y="1923155"/>
                </a:lnTo>
                <a:cubicBezTo>
                  <a:pt x="331109" y="1883390"/>
                  <a:pt x="298874" y="1851155"/>
                  <a:pt x="259109" y="1851155"/>
                </a:cubicBezTo>
                <a:cubicBezTo>
                  <a:pt x="239226" y="1851156"/>
                  <a:pt x="221226" y="1859214"/>
                  <a:pt x="208197" y="1872243"/>
                </a:cubicBezTo>
                <a:close/>
                <a:moveTo>
                  <a:pt x="0" y="1625202"/>
                </a:moveTo>
                <a:cubicBezTo>
                  <a:pt x="418057" y="1737228"/>
                  <a:pt x="858998" y="1737384"/>
                  <a:pt x="1277606" y="1625336"/>
                </a:cubicBezTo>
                <a:cubicBezTo>
                  <a:pt x="1277605" y="1938624"/>
                  <a:pt x="1277605" y="2251911"/>
                  <a:pt x="1277605" y="2565198"/>
                </a:cubicBezTo>
                <a:cubicBezTo>
                  <a:pt x="1277605" y="2917999"/>
                  <a:pt x="991603" y="3204001"/>
                  <a:pt x="638802" y="3204001"/>
                </a:cubicBezTo>
                <a:lnTo>
                  <a:pt x="638803" y="3204000"/>
                </a:lnTo>
                <a:cubicBezTo>
                  <a:pt x="286002" y="3204000"/>
                  <a:pt x="0" y="2917999"/>
                  <a:pt x="0" y="2565197"/>
                </a:cubicBezTo>
                <a:close/>
                <a:moveTo>
                  <a:pt x="208197" y="459897"/>
                </a:moveTo>
                <a:cubicBezTo>
                  <a:pt x="195167" y="472926"/>
                  <a:pt x="187109" y="490926"/>
                  <a:pt x="187109" y="510808"/>
                </a:cubicBezTo>
                <a:lnTo>
                  <a:pt x="187109" y="1302808"/>
                </a:lnTo>
                <a:cubicBezTo>
                  <a:pt x="187109" y="1342573"/>
                  <a:pt x="219344" y="1374808"/>
                  <a:pt x="259109" y="1374808"/>
                </a:cubicBezTo>
                <a:cubicBezTo>
                  <a:pt x="298874" y="1374808"/>
                  <a:pt x="331109" y="1342573"/>
                  <a:pt x="331109" y="1302808"/>
                </a:cubicBezTo>
                <a:lnTo>
                  <a:pt x="331109" y="510808"/>
                </a:lnTo>
                <a:cubicBezTo>
                  <a:pt x="331109" y="471043"/>
                  <a:pt x="298874" y="438808"/>
                  <a:pt x="259109" y="438808"/>
                </a:cubicBezTo>
                <a:cubicBezTo>
                  <a:pt x="239226" y="438808"/>
                  <a:pt x="221226" y="446867"/>
                  <a:pt x="208197" y="459897"/>
                </a:cubicBezTo>
                <a:close/>
                <a:moveTo>
                  <a:pt x="187101" y="187101"/>
                </a:moveTo>
                <a:cubicBezTo>
                  <a:pt x="302701" y="71501"/>
                  <a:pt x="462402" y="0"/>
                  <a:pt x="638803" y="0"/>
                </a:cubicBezTo>
                <a:cubicBezTo>
                  <a:pt x="991604" y="0"/>
                  <a:pt x="1277606" y="286002"/>
                  <a:pt x="1277606" y="638803"/>
                </a:cubicBezTo>
                <a:lnTo>
                  <a:pt x="1277606" y="1497764"/>
                </a:lnTo>
                <a:cubicBezTo>
                  <a:pt x="859958" y="1616355"/>
                  <a:pt x="417375" y="1616210"/>
                  <a:pt x="0" y="1498771"/>
                </a:cubicBezTo>
                <a:lnTo>
                  <a:pt x="0" y="638803"/>
                </a:lnTo>
                <a:cubicBezTo>
                  <a:pt x="0" y="462403"/>
                  <a:pt x="71500" y="302702"/>
                  <a:pt x="187101" y="18710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Left Arrow 1">
            <a:extLst>
              <a:ext uri="{FF2B5EF4-FFF2-40B4-BE49-F238E27FC236}">
                <a16:creationId xmlns="" xmlns:a16="http://schemas.microsoft.com/office/drawing/2014/main" id="{7B6DF3BA-585C-41EE-9D09-3070F2EB849D}"/>
              </a:ext>
            </a:extLst>
          </p:cNvPr>
          <p:cNvSpPr>
            <a:spLocks noChangeAspect="1"/>
          </p:cNvSpPr>
          <p:nvPr/>
        </p:nvSpPr>
        <p:spPr>
          <a:xfrm>
            <a:off x="4459170" y="3494433"/>
            <a:ext cx="369872" cy="360000"/>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rgbClr val="47A3DE"/>
          </a:solidFill>
          <a:ln w="25400" cap="flat" cmpd="sng" algn="ctr">
            <a:noFill/>
            <a:prstDash val="solid"/>
          </a:ln>
          <a:effectLst/>
        </p:spPr>
        <p:txBody>
          <a:bodyPr rtlCol="0" anchor="ctr"/>
          <a:lstStyle/>
          <a:p>
            <a:pPr algn="ctr"/>
            <a:endParaRPr lang="ko-KR" altLang="en-US" kern="0">
              <a:solidFill>
                <a:prstClr val="white"/>
              </a:solidFill>
              <a:latin typeface="Arial"/>
              <a:ea typeface="Arial Unicode MS"/>
            </a:endParaRPr>
          </a:p>
        </p:txBody>
      </p:sp>
    </p:spTree>
    <p:extLst>
      <p:ext uri="{BB962C8B-B14F-4D97-AF65-F5344CB8AC3E}">
        <p14:creationId xmlns:p14="http://schemas.microsoft.com/office/powerpoint/2010/main" val="3471689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ko-KR" sz="3200" dirty="0" smtClean="0">
                <a:solidFill>
                  <a:schemeClr val="accent2"/>
                </a:solidFill>
              </a:rPr>
              <a:t>SUNUM PLANI</a:t>
            </a:r>
            <a:endParaRPr lang="tr-TR" altLang="ko-KR" sz="3200" dirty="0">
              <a:solidFill>
                <a:schemeClr val="accent2"/>
              </a:solidFill>
            </a:endParaRPr>
          </a:p>
        </p:txBody>
      </p:sp>
      <p:sp>
        <p:nvSpPr>
          <p:cNvPr id="61" name="TextBox 6"/>
          <p:cNvSpPr txBox="1"/>
          <p:nvPr/>
        </p:nvSpPr>
        <p:spPr>
          <a:xfrm>
            <a:off x="1763688" y="2157457"/>
            <a:ext cx="862528" cy="646331"/>
          </a:xfrm>
          <a:prstGeom prst="rect">
            <a:avLst/>
          </a:prstGeom>
          <a:solidFill>
            <a:schemeClr val="accent3"/>
          </a:solidFill>
        </p:spPr>
        <p:txBody>
          <a:bodyPr wrap="square" rtlCol="0">
            <a:spAutoFit/>
          </a:bodyPr>
          <a:lstStyle/>
          <a:p>
            <a:pPr algn="ctr"/>
            <a:r>
              <a:rPr lang="en-US" altLang="ko-KR" sz="3600" dirty="0">
                <a:solidFill>
                  <a:schemeClr val="bg1"/>
                </a:solidFill>
                <a:cs typeface="Arial" pitchFamily="34" charset="0"/>
              </a:rPr>
              <a:t>01</a:t>
            </a:r>
            <a:endParaRPr lang="ko-KR" altLang="en-US" sz="3600" dirty="0">
              <a:solidFill>
                <a:schemeClr val="bg1"/>
              </a:solidFill>
              <a:cs typeface="Arial" pitchFamily="34" charset="0"/>
            </a:endParaRPr>
          </a:p>
        </p:txBody>
      </p:sp>
      <p:sp>
        <p:nvSpPr>
          <p:cNvPr id="63" name="TextBox 7"/>
          <p:cNvSpPr txBox="1"/>
          <p:nvPr/>
        </p:nvSpPr>
        <p:spPr>
          <a:xfrm>
            <a:off x="1763688" y="2926685"/>
            <a:ext cx="862528" cy="646331"/>
          </a:xfrm>
          <a:prstGeom prst="rect">
            <a:avLst/>
          </a:prstGeom>
          <a:solidFill>
            <a:schemeClr val="accent3"/>
          </a:solidFill>
        </p:spPr>
        <p:txBody>
          <a:bodyPr wrap="square" rtlCol="0">
            <a:spAutoFit/>
          </a:bodyPr>
          <a:lstStyle/>
          <a:p>
            <a:pPr algn="ctr"/>
            <a:r>
              <a:rPr lang="en-US" altLang="ko-KR" sz="3600" dirty="0">
                <a:solidFill>
                  <a:schemeClr val="bg1"/>
                </a:solidFill>
                <a:cs typeface="Arial" pitchFamily="34" charset="0"/>
              </a:rPr>
              <a:t>02</a:t>
            </a:r>
            <a:endParaRPr lang="ko-KR" altLang="en-US" sz="3600" dirty="0">
              <a:solidFill>
                <a:schemeClr val="bg1"/>
              </a:solidFill>
              <a:cs typeface="Arial" pitchFamily="34" charset="0"/>
            </a:endParaRPr>
          </a:p>
        </p:txBody>
      </p:sp>
      <p:sp>
        <p:nvSpPr>
          <p:cNvPr id="65" name="TextBox 8"/>
          <p:cNvSpPr txBox="1"/>
          <p:nvPr/>
        </p:nvSpPr>
        <p:spPr>
          <a:xfrm>
            <a:off x="1763688" y="3646765"/>
            <a:ext cx="862528" cy="646331"/>
          </a:xfrm>
          <a:prstGeom prst="rect">
            <a:avLst/>
          </a:prstGeom>
          <a:solidFill>
            <a:schemeClr val="accent3"/>
          </a:solidFill>
        </p:spPr>
        <p:txBody>
          <a:bodyPr wrap="square" rtlCol="0">
            <a:spAutoFit/>
          </a:bodyPr>
          <a:lstStyle/>
          <a:p>
            <a:pPr algn="ctr"/>
            <a:r>
              <a:rPr lang="en-US" altLang="ko-KR" sz="3600" dirty="0">
                <a:solidFill>
                  <a:schemeClr val="bg1"/>
                </a:solidFill>
                <a:cs typeface="Arial" pitchFamily="34" charset="0"/>
              </a:rPr>
              <a:t>03</a:t>
            </a:r>
            <a:endParaRPr lang="ko-KR" altLang="en-US" sz="3600" dirty="0">
              <a:solidFill>
                <a:schemeClr val="bg1"/>
              </a:solidFill>
              <a:cs typeface="Arial" pitchFamily="34" charset="0"/>
            </a:endParaRPr>
          </a:p>
        </p:txBody>
      </p:sp>
      <p:sp>
        <p:nvSpPr>
          <p:cNvPr id="66" name="TextBox 9"/>
          <p:cNvSpPr txBox="1"/>
          <p:nvPr/>
        </p:nvSpPr>
        <p:spPr>
          <a:xfrm>
            <a:off x="1763688" y="4438853"/>
            <a:ext cx="862528" cy="646331"/>
          </a:xfrm>
          <a:prstGeom prst="rect">
            <a:avLst/>
          </a:prstGeom>
          <a:solidFill>
            <a:schemeClr val="accent3"/>
          </a:solidFill>
        </p:spPr>
        <p:txBody>
          <a:bodyPr wrap="square" rtlCol="0">
            <a:spAutoFit/>
          </a:bodyPr>
          <a:lstStyle/>
          <a:p>
            <a:pPr algn="ctr"/>
            <a:r>
              <a:rPr lang="en-US" altLang="ko-KR" sz="3600" dirty="0">
                <a:solidFill>
                  <a:schemeClr val="bg1"/>
                </a:solidFill>
                <a:cs typeface="Arial" pitchFamily="34" charset="0"/>
              </a:rPr>
              <a:t>04</a:t>
            </a:r>
            <a:endParaRPr lang="ko-KR" altLang="en-US" sz="3600" dirty="0">
              <a:solidFill>
                <a:schemeClr val="bg1"/>
              </a:solidFill>
              <a:cs typeface="Arial" pitchFamily="34" charset="0"/>
            </a:endParaRPr>
          </a:p>
        </p:txBody>
      </p:sp>
      <p:sp>
        <p:nvSpPr>
          <p:cNvPr id="67" name="TextBox 11"/>
          <p:cNvSpPr txBox="1"/>
          <p:nvPr/>
        </p:nvSpPr>
        <p:spPr>
          <a:xfrm>
            <a:off x="2555776" y="2204864"/>
            <a:ext cx="4896544" cy="584775"/>
          </a:xfrm>
          <a:prstGeom prst="rect">
            <a:avLst/>
          </a:prstGeom>
          <a:noFill/>
        </p:spPr>
        <p:txBody>
          <a:bodyPr wrap="square" rtlCol="0">
            <a:spAutoFit/>
          </a:bodyPr>
          <a:lstStyle/>
          <a:p>
            <a:pPr algn="just"/>
            <a:r>
              <a:rPr lang="tr-TR" altLang="ko-KR" sz="1600" dirty="0" smtClean="0">
                <a:solidFill>
                  <a:schemeClr val="tx1">
                    <a:lumMod val="75000"/>
                    <a:lumOff val="25000"/>
                  </a:schemeClr>
                </a:solidFill>
                <a:cs typeface="Arial" pitchFamily="34" charset="0"/>
              </a:rPr>
              <a:t>2018 Yılı Ocak-Kasım Dönemi MHRS Verilerinin Değerlendirilmesi</a:t>
            </a:r>
            <a:endParaRPr lang="en-US" altLang="ko-KR" sz="1600" dirty="0">
              <a:solidFill>
                <a:schemeClr val="tx1">
                  <a:lumMod val="75000"/>
                  <a:lumOff val="25000"/>
                </a:schemeClr>
              </a:solidFill>
              <a:cs typeface="Arial" pitchFamily="34" charset="0"/>
            </a:endParaRPr>
          </a:p>
        </p:txBody>
      </p:sp>
      <p:sp>
        <p:nvSpPr>
          <p:cNvPr id="68" name="TextBox 12"/>
          <p:cNvSpPr txBox="1"/>
          <p:nvPr/>
        </p:nvSpPr>
        <p:spPr>
          <a:xfrm>
            <a:off x="2555776" y="2988241"/>
            <a:ext cx="4896544" cy="584775"/>
          </a:xfrm>
          <a:prstGeom prst="rect">
            <a:avLst/>
          </a:prstGeom>
          <a:noFill/>
        </p:spPr>
        <p:txBody>
          <a:bodyPr wrap="square" rtlCol="0">
            <a:spAutoFit/>
          </a:bodyPr>
          <a:lstStyle/>
          <a:p>
            <a:pPr algn="just"/>
            <a:r>
              <a:rPr lang="tr-TR" altLang="ko-KR" sz="1600" dirty="0" smtClean="0">
                <a:solidFill>
                  <a:schemeClr val="tx1">
                    <a:lumMod val="75000"/>
                    <a:lumOff val="25000"/>
                  </a:schemeClr>
                </a:solidFill>
                <a:cs typeface="Arial" pitchFamily="34" charset="0"/>
              </a:rPr>
              <a:t>MHRS Üzerinden Yapılan Muayenelerde 30 Dakika ve Üstü Bekleme Süresi Hakkında Değerlendirme</a:t>
            </a:r>
            <a:endParaRPr lang="en-US" altLang="ko-KR" sz="1600" dirty="0">
              <a:solidFill>
                <a:schemeClr val="tx1">
                  <a:lumMod val="75000"/>
                  <a:lumOff val="25000"/>
                </a:schemeClr>
              </a:solidFill>
              <a:cs typeface="Arial" pitchFamily="34" charset="0"/>
            </a:endParaRPr>
          </a:p>
        </p:txBody>
      </p:sp>
      <p:sp>
        <p:nvSpPr>
          <p:cNvPr id="69" name="TextBox 13"/>
          <p:cNvSpPr txBox="1"/>
          <p:nvPr/>
        </p:nvSpPr>
        <p:spPr>
          <a:xfrm>
            <a:off x="2555776" y="3718773"/>
            <a:ext cx="4896544" cy="646331"/>
          </a:xfrm>
          <a:prstGeom prst="rect">
            <a:avLst/>
          </a:prstGeom>
          <a:noFill/>
        </p:spPr>
        <p:txBody>
          <a:bodyPr wrap="square" rtlCol="0">
            <a:spAutoFit/>
          </a:bodyPr>
          <a:lstStyle/>
          <a:p>
            <a:pPr algn="just"/>
            <a:r>
              <a:rPr lang="tr-TR" altLang="ko-KR" dirty="0" smtClean="0">
                <a:solidFill>
                  <a:schemeClr val="tx1">
                    <a:lumMod val="75000"/>
                    <a:lumOff val="25000"/>
                  </a:schemeClr>
                </a:solidFill>
                <a:cs typeface="Arial" pitchFamily="34" charset="0"/>
              </a:rPr>
              <a:t>MHRS Randevu Dolulukları ve MHRS Sistemiyle ilgili öneriler</a:t>
            </a:r>
            <a:endParaRPr lang="en-US" altLang="ko-KR" dirty="0">
              <a:solidFill>
                <a:schemeClr val="accent1"/>
              </a:solidFill>
              <a:cs typeface="Arial" pitchFamily="34" charset="0"/>
            </a:endParaRPr>
          </a:p>
        </p:txBody>
      </p:sp>
      <p:sp>
        <p:nvSpPr>
          <p:cNvPr id="70" name="TextBox 14"/>
          <p:cNvSpPr txBox="1"/>
          <p:nvPr/>
        </p:nvSpPr>
        <p:spPr>
          <a:xfrm>
            <a:off x="2555776" y="4438853"/>
            <a:ext cx="4896544" cy="646331"/>
          </a:xfrm>
          <a:prstGeom prst="rect">
            <a:avLst/>
          </a:prstGeom>
          <a:noFill/>
        </p:spPr>
        <p:txBody>
          <a:bodyPr wrap="square" rtlCol="0">
            <a:spAutoFit/>
          </a:bodyPr>
          <a:lstStyle/>
          <a:p>
            <a:pPr algn="just"/>
            <a:r>
              <a:rPr lang="tr-TR" altLang="ko-KR" dirty="0" smtClean="0">
                <a:solidFill>
                  <a:schemeClr val="tx1">
                    <a:lumMod val="75000"/>
                    <a:lumOff val="25000"/>
                  </a:schemeClr>
                </a:solidFill>
                <a:cs typeface="Arial" pitchFamily="34" charset="0"/>
              </a:rPr>
              <a:t>Başkanlığımız Tarafından Yapılan MHRS İyileştirme Çalışmaları</a:t>
            </a:r>
            <a:endParaRPr lang="en-US" altLang="ko-KR" dirty="0">
              <a:solidFill>
                <a:schemeClr val="tx1">
                  <a:lumMod val="75000"/>
                  <a:lumOff val="25000"/>
                </a:schemeClr>
              </a:solidFill>
              <a:cs typeface="Arial" pitchFamily="34" charset="0"/>
            </a:endParaRPr>
          </a:p>
        </p:txBody>
      </p:sp>
      <p:sp>
        <p:nvSpPr>
          <p:cNvPr id="71" name="Freeform 1"/>
          <p:cNvSpPr/>
          <p:nvPr/>
        </p:nvSpPr>
        <p:spPr>
          <a:xfrm>
            <a:off x="971600" y="1483196"/>
            <a:ext cx="365760" cy="4610100"/>
          </a:xfrm>
          <a:custGeom>
            <a:avLst/>
            <a:gdLst>
              <a:gd name="connsiteX0" fmla="*/ 0 w 365760"/>
              <a:gd name="connsiteY0" fmla="*/ 0 h 5013960"/>
              <a:gd name="connsiteX1" fmla="*/ 0 w 365760"/>
              <a:gd name="connsiteY1" fmla="*/ 502920 h 5013960"/>
              <a:gd name="connsiteX2" fmla="*/ 365760 w 365760"/>
              <a:gd name="connsiteY2" fmla="*/ 502920 h 5013960"/>
              <a:gd name="connsiteX3" fmla="*/ 365760 w 365760"/>
              <a:gd name="connsiteY3" fmla="*/ 1249680 h 5013960"/>
              <a:gd name="connsiteX4" fmla="*/ 7620 w 365760"/>
              <a:gd name="connsiteY4" fmla="*/ 1249680 h 5013960"/>
              <a:gd name="connsiteX5" fmla="*/ 7620 w 365760"/>
              <a:gd name="connsiteY5" fmla="*/ 5013960 h 5013960"/>
              <a:gd name="connsiteX0" fmla="*/ 0 w 365760"/>
              <a:gd name="connsiteY0" fmla="*/ 0 h 4762500"/>
              <a:gd name="connsiteX1" fmla="*/ 0 w 365760"/>
              <a:gd name="connsiteY1" fmla="*/ 251460 h 4762500"/>
              <a:gd name="connsiteX2" fmla="*/ 365760 w 365760"/>
              <a:gd name="connsiteY2" fmla="*/ 251460 h 4762500"/>
              <a:gd name="connsiteX3" fmla="*/ 365760 w 365760"/>
              <a:gd name="connsiteY3" fmla="*/ 998220 h 4762500"/>
              <a:gd name="connsiteX4" fmla="*/ 7620 w 365760"/>
              <a:gd name="connsiteY4" fmla="*/ 998220 h 4762500"/>
              <a:gd name="connsiteX5" fmla="*/ 7620 w 365760"/>
              <a:gd name="connsiteY5" fmla="*/ 4762500 h 4762500"/>
              <a:gd name="connsiteX0" fmla="*/ 0 w 365760"/>
              <a:gd name="connsiteY0" fmla="*/ 0 h 4610100"/>
              <a:gd name="connsiteX1" fmla="*/ 0 w 365760"/>
              <a:gd name="connsiteY1" fmla="*/ 251460 h 4610100"/>
              <a:gd name="connsiteX2" fmla="*/ 365760 w 365760"/>
              <a:gd name="connsiteY2" fmla="*/ 251460 h 4610100"/>
              <a:gd name="connsiteX3" fmla="*/ 365760 w 365760"/>
              <a:gd name="connsiteY3" fmla="*/ 998220 h 4610100"/>
              <a:gd name="connsiteX4" fmla="*/ 7620 w 365760"/>
              <a:gd name="connsiteY4" fmla="*/ 998220 h 4610100"/>
              <a:gd name="connsiteX5" fmla="*/ 7620 w 365760"/>
              <a:gd name="connsiteY5" fmla="*/ 4610100 h 46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5760" h="4610100">
                <a:moveTo>
                  <a:pt x="0" y="0"/>
                </a:moveTo>
                <a:lnTo>
                  <a:pt x="0" y="251460"/>
                </a:lnTo>
                <a:lnTo>
                  <a:pt x="365760" y="251460"/>
                </a:lnTo>
                <a:lnTo>
                  <a:pt x="365760" y="998220"/>
                </a:lnTo>
                <a:lnTo>
                  <a:pt x="7620" y="998220"/>
                </a:lnTo>
                <a:lnTo>
                  <a:pt x="7620" y="4610100"/>
                </a:lnTo>
              </a:path>
            </a:pathLst>
          </a:custGeom>
          <a:ln w="34925">
            <a:solidFill>
              <a:schemeClr val="tx1">
                <a:lumMod val="75000"/>
                <a:lumOff val="25000"/>
              </a:schemeClr>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solidFill>
                <a:schemeClr val="tx1">
                  <a:lumMod val="75000"/>
                  <a:lumOff val="25000"/>
                </a:schemeClr>
              </a:solidFill>
            </a:endParaRPr>
          </a:p>
        </p:txBody>
      </p:sp>
    </p:spTree>
    <p:extLst>
      <p:ext uri="{BB962C8B-B14F-4D97-AF65-F5344CB8AC3E}">
        <p14:creationId xmlns:p14="http://schemas.microsoft.com/office/powerpoint/2010/main" val="1826245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tr-TR" altLang="ko-KR" sz="2800" dirty="0" smtClean="0">
                <a:solidFill>
                  <a:schemeClr val="accent2"/>
                </a:solidFill>
              </a:rPr>
              <a:t>İç </a:t>
            </a:r>
            <a:r>
              <a:rPr lang="tr-TR" altLang="ko-KR" sz="2800" dirty="0" smtClean="0">
                <a:solidFill>
                  <a:schemeClr val="accent2"/>
                </a:solidFill>
              </a:rPr>
              <a:t>Sevk </a:t>
            </a:r>
            <a:r>
              <a:rPr lang="tr-TR" altLang="ko-KR" sz="2800" dirty="0" smtClean="0">
                <a:solidFill>
                  <a:schemeClr val="accent2"/>
                </a:solidFill>
              </a:rPr>
              <a:t>Uygulaması</a:t>
            </a:r>
            <a:endParaRPr lang="ko-KR" altLang="en-US" sz="2800" dirty="0"/>
          </a:p>
        </p:txBody>
      </p:sp>
      <p:grpSp>
        <p:nvGrpSpPr>
          <p:cNvPr id="4" name="그룹 3">
            <a:extLst>
              <a:ext uri="{FF2B5EF4-FFF2-40B4-BE49-F238E27FC236}">
                <a16:creationId xmlns="" xmlns:a16="http://schemas.microsoft.com/office/drawing/2014/main" id="{7C35CC69-3ECE-4392-8ED4-20593C2E297E}"/>
              </a:ext>
            </a:extLst>
          </p:cNvPr>
          <p:cNvGrpSpPr/>
          <p:nvPr/>
        </p:nvGrpSpPr>
        <p:grpSpPr>
          <a:xfrm>
            <a:off x="741054" y="1700808"/>
            <a:ext cx="2294813" cy="1763908"/>
            <a:chOff x="640135" y="1457126"/>
            <a:chExt cx="2294813" cy="1763908"/>
          </a:xfrm>
        </p:grpSpPr>
        <p:sp>
          <p:nvSpPr>
            <p:cNvPr id="8" name="Rounded Rectangle 7"/>
            <p:cNvSpPr/>
            <p:nvPr/>
          </p:nvSpPr>
          <p:spPr>
            <a:xfrm>
              <a:off x="640135" y="1457126"/>
              <a:ext cx="2069491" cy="11178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9" name="Rounded Rectangle 8"/>
            <p:cNvSpPr/>
            <p:nvPr/>
          </p:nvSpPr>
          <p:spPr>
            <a:xfrm>
              <a:off x="865457" y="2270619"/>
              <a:ext cx="2069491" cy="950415"/>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sp>
        <p:nvSpPr>
          <p:cNvPr id="15" name="TextBox 14"/>
          <p:cNvSpPr txBox="1"/>
          <p:nvPr/>
        </p:nvSpPr>
        <p:spPr>
          <a:xfrm>
            <a:off x="926543" y="1843195"/>
            <a:ext cx="1750503" cy="461665"/>
          </a:xfrm>
          <a:prstGeom prst="rect">
            <a:avLst/>
          </a:prstGeom>
          <a:noFill/>
        </p:spPr>
        <p:txBody>
          <a:bodyPr wrap="square" rtlCol="0">
            <a:spAutoFit/>
          </a:bodyPr>
          <a:lstStyle/>
          <a:p>
            <a:r>
              <a:rPr lang="tr-TR" altLang="ko-KR" sz="1200" b="1" dirty="0" smtClean="0">
                <a:solidFill>
                  <a:schemeClr val="bg1"/>
                </a:solidFill>
                <a:cs typeface="Arial" pitchFamily="34" charset="0"/>
              </a:rPr>
              <a:t>Muayenemi Daha Önce Olabilir Miyim ?</a:t>
            </a:r>
            <a:endParaRPr lang="ko-KR" altLang="en-US" sz="1200" b="1" dirty="0">
              <a:solidFill>
                <a:schemeClr val="bg1"/>
              </a:solidFill>
              <a:cs typeface="Arial" pitchFamily="34" charset="0"/>
            </a:endParaRPr>
          </a:p>
        </p:txBody>
      </p:sp>
      <p:grpSp>
        <p:nvGrpSpPr>
          <p:cNvPr id="3" name="그룹 2">
            <a:extLst>
              <a:ext uri="{FF2B5EF4-FFF2-40B4-BE49-F238E27FC236}">
                <a16:creationId xmlns="" xmlns:a16="http://schemas.microsoft.com/office/drawing/2014/main" id="{C53DBCC3-4719-485D-AB97-A8141A91B4C9}"/>
              </a:ext>
            </a:extLst>
          </p:cNvPr>
          <p:cNvGrpSpPr/>
          <p:nvPr/>
        </p:nvGrpSpPr>
        <p:grpSpPr>
          <a:xfrm>
            <a:off x="3525345" y="1700808"/>
            <a:ext cx="2294813" cy="1763908"/>
            <a:chOff x="3424425" y="1457126"/>
            <a:chExt cx="2294813" cy="1763908"/>
          </a:xfrm>
        </p:grpSpPr>
        <p:sp>
          <p:nvSpPr>
            <p:cNvPr id="17" name="Rounded Rectangle 16"/>
            <p:cNvSpPr/>
            <p:nvPr/>
          </p:nvSpPr>
          <p:spPr>
            <a:xfrm>
              <a:off x="3424425" y="1457126"/>
              <a:ext cx="2069491" cy="11178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8" name="Rounded Rectangle 17"/>
            <p:cNvSpPr/>
            <p:nvPr/>
          </p:nvSpPr>
          <p:spPr>
            <a:xfrm>
              <a:off x="3649747" y="2270619"/>
              <a:ext cx="2069491" cy="950415"/>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sp>
        <p:nvSpPr>
          <p:cNvPr id="24" name="TextBox 23"/>
          <p:cNvSpPr txBox="1"/>
          <p:nvPr/>
        </p:nvSpPr>
        <p:spPr>
          <a:xfrm>
            <a:off x="3669096" y="1724573"/>
            <a:ext cx="1750503" cy="861774"/>
          </a:xfrm>
          <a:prstGeom prst="rect">
            <a:avLst/>
          </a:prstGeom>
          <a:noFill/>
        </p:spPr>
        <p:txBody>
          <a:bodyPr wrap="square" rtlCol="0">
            <a:spAutoFit/>
          </a:bodyPr>
          <a:lstStyle/>
          <a:p>
            <a:r>
              <a:rPr lang="tr-TR" altLang="ko-KR" sz="1000" b="1" dirty="0" smtClean="0">
                <a:solidFill>
                  <a:schemeClr val="bg1"/>
                </a:solidFill>
                <a:cs typeface="Arial" pitchFamily="34" charset="0"/>
              </a:rPr>
              <a:t>Görüntüleme ya da Laboratuvar İstemimi Daha Hızlı Gerçekleştirebilir miyim  ?</a:t>
            </a:r>
            <a:endParaRPr lang="ko-KR" altLang="en-US" sz="1000" b="1" dirty="0">
              <a:solidFill>
                <a:schemeClr val="bg1"/>
              </a:solidFill>
              <a:cs typeface="Arial" pitchFamily="34" charset="0"/>
            </a:endParaRPr>
          </a:p>
        </p:txBody>
      </p:sp>
      <p:grpSp>
        <p:nvGrpSpPr>
          <p:cNvPr id="2" name="그룹 1">
            <a:extLst>
              <a:ext uri="{FF2B5EF4-FFF2-40B4-BE49-F238E27FC236}">
                <a16:creationId xmlns="" xmlns:a16="http://schemas.microsoft.com/office/drawing/2014/main" id="{6B21EB6E-36AC-489F-BDB9-7923A6A5D41C}"/>
              </a:ext>
            </a:extLst>
          </p:cNvPr>
          <p:cNvGrpSpPr/>
          <p:nvPr/>
        </p:nvGrpSpPr>
        <p:grpSpPr>
          <a:xfrm>
            <a:off x="6309635" y="1700808"/>
            <a:ext cx="2294813" cy="1763908"/>
            <a:chOff x="6208715" y="1457126"/>
            <a:chExt cx="2294813" cy="1763908"/>
          </a:xfrm>
        </p:grpSpPr>
        <p:sp>
          <p:nvSpPr>
            <p:cNvPr id="26" name="Rounded Rectangle 25"/>
            <p:cNvSpPr/>
            <p:nvPr/>
          </p:nvSpPr>
          <p:spPr>
            <a:xfrm>
              <a:off x="6208715" y="1457126"/>
              <a:ext cx="2069491" cy="111782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7" name="Rounded Rectangle 26"/>
            <p:cNvSpPr/>
            <p:nvPr/>
          </p:nvSpPr>
          <p:spPr>
            <a:xfrm>
              <a:off x="6434037" y="2270619"/>
              <a:ext cx="2069491" cy="950415"/>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sp>
        <p:nvSpPr>
          <p:cNvPr id="34" name="Right Arrow 33"/>
          <p:cNvSpPr/>
          <p:nvPr/>
        </p:nvSpPr>
        <p:spPr>
          <a:xfrm>
            <a:off x="2890413" y="1973522"/>
            <a:ext cx="554339" cy="4846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5" name="Right Arrow 34"/>
          <p:cNvSpPr/>
          <p:nvPr/>
        </p:nvSpPr>
        <p:spPr>
          <a:xfrm>
            <a:off x="5678548" y="1973522"/>
            <a:ext cx="554339" cy="484632"/>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TextBox 36"/>
          <p:cNvSpPr txBox="1"/>
          <p:nvPr/>
        </p:nvSpPr>
        <p:spPr>
          <a:xfrm>
            <a:off x="880877" y="4293096"/>
            <a:ext cx="7677903" cy="2123658"/>
          </a:xfrm>
          <a:prstGeom prst="rect">
            <a:avLst/>
          </a:prstGeom>
          <a:noFill/>
        </p:spPr>
        <p:txBody>
          <a:bodyPr wrap="square" rtlCol="0">
            <a:spAutoFit/>
          </a:bodyPr>
          <a:lstStyle/>
          <a:p>
            <a:pPr marL="171450" indent="-171450" algn="just">
              <a:buFontTx/>
              <a:buChar char="-"/>
            </a:pPr>
            <a:r>
              <a:rPr lang="tr-TR" altLang="ko-KR" sz="1200" dirty="0" smtClean="0">
                <a:solidFill>
                  <a:schemeClr val="tx1">
                    <a:lumMod val="75000"/>
                    <a:lumOff val="25000"/>
                  </a:schemeClr>
                </a:solidFill>
                <a:cs typeface="Arial" pitchFamily="34" charset="0"/>
              </a:rPr>
              <a:t>Poliklinik muayenesi sonrası istenen istemlerde hastane içerisinde istemlerin Radyoloji, Laboratuvar Kayıt birimlerine göndermeden sistem üzerine randevularının verilmesi, bekleme süresi daha az olan hastane varsa bilgisinin verilerek hastanın tercihine göre randevusunun verilmesi.</a:t>
            </a:r>
          </a:p>
          <a:p>
            <a:pPr marL="171450" indent="-171450" algn="just">
              <a:buFontTx/>
              <a:buChar char="-"/>
            </a:pPr>
            <a:r>
              <a:rPr lang="tr-TR" altLang="ko-KR" sz="1200" dirty="0">
                <a:solidFill>
                  <a:schemeClr val="tx1">
                    <a:lumMod val="75000"/>
                    <a:lumOff val="25000"/>
                  </a:schemeClr>
                </a:solidFill>
                <a:cs typeface="Arial" pitchFamily="34" charset="0"/>
              </a:rPr>
              <a:t>Ayaktan yapılan </a:t>
            </a:r>
            <a:r>
              <a:rPr lang="tr-TR" altLang="ko-KR" sz="1200" dirty="0" smtClean="0">
                <a:solidFill>
                  <a:schemeClr val="tx1">
                    <a:lumMod val="75000"/>
                    <a:lumOff val="25000"/>
                  </a:schemeClr>
                </a:solidFill>
                <a:cs typeface="Arial" pitchFamily="34" charset="0"/>
              </a:rPr>
              <a:t>başvurularda iç sevke iletilerek </a:t>
            </a:r>
            <a:r>
              <a:rPr lang="tr-TR" altLang="ko-KR" sz="1200" dirty="0">
                <a:solidFill>
                  <a:schemeClr val="tx1">
                    <a:lumMod val="75000"/>
                    <a:lumOff val="25000"/>
                  </a:schemeClr>
                </a:solidFill>
                <a:cs typeface="Arial" pitchFamily="34" charset="0"/>
              </a:rPr>
              <a:t>hastaya sağlık tesisi olarak kayıt aşamasında muayenede anlık bekleme durumunu bildirip daha yakın bir merkezde </a:t>
            </a:r>
            <a:r>
              <a:rPr lang="tr-TR" altLang="ko-KR" sz="1200" dirty="0" smtClean="0">
                <a:solidFill>
                  <a:schemeClr val="tx1">
                    <a:lumMod val="75000"/>
                    <a:lumOff val="25000"/>
                  </a:schemeClr>
                </a:solidFill>
                <a:cs typeface="Arial" pitchFamily="34" charset="0"/>
              </a:rPr>
              <a:t>de daha az bekleme süresi ile </a:t>
            </a:r>
            <a:r>
              <a:rPr lang="tr-TR" altLang="ko-KR" sz="1200" dirty="0">
                <a:solidFill>
                  <a:schemeClr val="tx1">
                    <a:lumMod val="75000"/>
                    <a:lumOff val="25000"/>
                  </a:schemeClr>
                </a:solidFill>
                <a:cs typeface="Arial" pitchFamily="34" charset="0"/>
              </a:rPr>
              <a:t>bu hizmeti alabileceğini bildirmek</a:t>
            </a:r>
            <a:r>
              <a:rPr lang="tr-TR" altLang="ko-KR" sz="1200" dirty="0" smtClean="0">
                <a:solidFill>
                  <a:schemeClr val="tx1">
                    <a:lumMod val="75000"/>
                    <a:lumOff val="25000"/>
                  </a:schemeClr>
                </a:solidFill>
                <a:cs typeface="Arial" pitchFamily="34" charset="0"/>
              </a:rPr>
              <a:t>.</a:t>
            </a:r>
          </a:p>
          <a:p>
            <a:pPr marL="171450" indent="-171450" algn="just">
              <a:buFontTx/>
              <a:buChar char="-"/>
            </a:pPr>
            <a:r>
              <a:rPr lang="tr-TR" altLang="ko-KR" sz="1200" dirty="0" smtClean="0">
                <a:solidFill>
                  <a:schemeClr val="tx1">
                    <a:lumMod val="75000"/>
                    <a:lumOff val="25000"/>
                  </a:schemeClr>
                </a:solidFill>
                <a:cs typeface="Arial" pitchFamily="34" charset="0"/>
              </a:rPr>
              <a:t>Konsültasyonların da iç sevke aktarılarak daha hızlı şekilde yapılmasının sağlanması.</a:t>
            </a:r>
          </a:p>
          <a:p>
            <a:pPr marL="171450" indent="-171450" algn="just">
              <a:buFontTx/>
              <a:buChar char="-"/>
            </a:pPr>
            <a:r>
              <a:rPr lang="tr-TR" altLang="ko-KR" sz="1200" dirty="0" smtClean="0">
                <a:solidFill>
                  <a:schemeClr val="tx1">
                    <a:lumMod val="75000"/>
                    <a:lumOff val="25000"/>
                  </a:schemeClr>
                </a:solidFill>
                <a:cs typeface="Arial" pitchFamily="34" charset="0"/>
              </a:rPr>
              <a:t>Ayaktan ve MHRS Dahil Randevu Verilebilmesi</a:t>
            </a:r>
          </a:p>
          <a:p>
            <a:pPr marL="171450" indent="-171450" algn="just">
              <a:buFontTx/>
              <a:buChar char="-"/>
            </a:pPr>
            <a:r>
              <a:rPr lang="tr-TR" altLang="ko-KR" sz="1200" dirty="0" smtClean="0">
                <a:solidFill>
                  <a:schemeClr val="tx1">
                    <a:lumMod val="75000"/>
                    <a:lumOff val="25000"/>
                  </a:schemeClr>
                </a:solidFill>
                <a:cs typeface="Arial" pitchFamily="34" charset="0"/>
              </a:rPr>
              <a:t>İl Dışından yapılacak Randevu Talepleri içinde kota belirleyerek hasta muayenesinin sağlanması.</a:t>
            </a:r>
          </a:p>
          <a:p>
            <a:pPr marL="171450" indent="-171450" algn="just">
              <a:buFontTx/>
              <a:buChar char="-"/>
            </a:pPr>
            <a:r>
              <a:rPr lang="tr-TR" altLang="ko-KR" sz="1200" dirty="0" smtClean="0">
                <a:solidFill>
                  <a:schemeClr val="tx1">
                    <a:lumMod val="75000"/>
                    <a:lumOff val="25000"/>
                  </a:schemeClr>
                </a:solidFill>
                <a:cs typeface="Arial" pitchFamily="34" charset="0"/>
              </a:rPr>
              <a:t>Konsültasyon ve diğer poliklinik muayenelerinde iç sevke aktarılması.</a:t>
            </a:r>
          </a:p>
          <a:p>
            <a:pPr marL="171450" indent="-171450" algn="just">
              <a:buFontTx/>
              <a:buChar char="-"/>
            </a:pPr>
            <a:r>
              <a:rPr lang="tr-TR" altLang="ko-KR" sz="1200" dirty="0" smtClean="0">
                <a:solidFill>
                  <a:schemeClr val="tx1">
                    <a:lumMod val="75000"/>
                    <a:lumOff val="25000"/>
                  </a:schemeClr>
                </a:solidFill>
                <a:cs typeface="Arial" pitchFamily="34" charset="0"/>
              </a:rPr>
              <a:t>Sistemin kademeli olarak uygulanması.</a:t>
            </a:r>
            <a:endParaRPr lang="en-US" altLang="ko-KR" sz="1200" dirty="0">
              <a:solidFill>
                <a:schemeClr val="tx1">
                  <a:lumMod val="75000"/>
                  <a:lumOff val="25000"/>
                </a:schemeClr>
              </a:solidFill>
              <a:cs typeface="Arial" pitchFamily="34" charset="0"/>
            </a:endParaRPr>
          </a:p>
        </p:txBody>
      </p:sp>
      <p:sp>
        <p:nvSpPr>
          <p:cNvPr id="38" name="TextBox 23"/>
          <p:cNvSpPr txBox="1"/>
          <p:nvPr/>
        </p:nvSpPr>
        <p:spPr>
          <a:xfrm>
            <a:off x="6534957" y="1740945"/>
            <a:ext cx="1750503" cy="415498"/>
          </a:xfrm>
          <a:prstGeom prst="rect">
            <a:avLst/>
          </a:prstGeom>
          <a:noFill/>
        </p:spPr>
        <p:txBody>
          <a:bodyPr wrap="square" rtlCol="0">
            <a:spAutoFit/>
          </a:bodyPr>
          <a:lstStyle/>
          <a:p>
            <a:r>
              <a:rPr lang="tr-TR" altLang="ko-KR" sz="1050" b="1" dirty="0" smtClean="0">
                <a:solidFill>
                  <a:schemeClr val="bg1"/>
                </a:solidFill>
                <a:cs typeface="Arial" pitchFamily="34" charset="0"/>
              </a:rPr>
              <a:t>En yakın nerede bu hizmeti alabilirim ?</a:t>
            </a:r>
            <a:endParaRPr lang="ko-KR" altLang="en-US" sz="1050" b="1" dirty="0">
              <a:solidFill>
                <a:schemeClr val="bg1"/>
              </a:solidFill>
              <a:cs typeface="Arial" pitchFamily="34" charset="0"/>
            </a:endParaRPr>
          </a:p>
        </p:txBody>
      </p:sp>
      <p:sp>
        <p:nvSpPr>
          <p:cNvPr id="41" name="Rounded Rectangle 20">
            <a:extLst>
              <a:ext uri="{FF2B5EF4-FFF2-40B4-BE49-F238E27FC236}">
                <a16:creationId xmlns="" xmlns:a16="http://schemas.microsoft.com/office/drawing/2014/main" id="{4148D114-168B-4070-9A39-9F2CD9223B9B}"/>
              </a:ext>
            </a:extLst>
          </p:cNvPr>
          <p:cNvSpPr>
            <a:spLocks noChangeAspect="1"/>
          </p:cNvSpPr>
          <p:nvPr/>
        </p:nvSpPr>
        <p:spPr>
          <a:xfrm rot="2160000">
            <a:off x="1834297" y="2848077"/>
            <a:ext cx="333647" cy="360000"/>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Rounded Rectangle 40">
            <a:extLst>
              <a:ext uri="{FF2B5EF4-FFF2-40B4-BE49-F238E27FC236}">
                <a16:creationId xmlns="" xmlns:a16="http://schemas.microsoft.com/office/drawing/2014/main" id="{E6E32837-BAA0-4D84-89CA-9DD12B8F327E}"/>
              </a:ext>
            </a:extLst>
          </p:cNvPr>
          <p:cNvSpPr/>
          <p:nvPr/>
        </p:nvSpPr>
        <p:spPr>
          <a:xfrm rot="2942052">
            <a:off x="7482333" y="2918236"/>
            <a:ext cx="314333" cy="334403"/>
          </a:xfrm>
          <a:custGeom>
            <a:avLst/>
            <a:gdLst/>
            <a:ahLst/>
            <a:cxnLst/>
            <a:rect l="l" t="t" r="r" b="b"/>
            <a:pathLst>
              <a:path w="3011706" h="3204001">
                <a:moveTo>
                  <a:pt x="2432249" y="1011942"/>
                </a:moveTo>
                <a:cubicBezTo>
                  <a:pt x="2423608" y="1019482"/>
                  <a:pt x="2416303" y="1028841"/>
                  <a:pt x="2410966" y="1039800"/>
                </a:cubicBezTo>
                <a:lnTo>
                  <a:pt x="1969837" y="1945620"/>
                </a:lnTo>
                <a:cubicBezTo>
                  <a:pt x="1948488" y="1989457"/>
                  <a:pt x="1966719" y="2042300"/>
                  <a:pt x="2010556" y="2063648"/>
                </a:cubicBezTo>
                <a:cubicBezTo>
                  <a:pt x="2054392" y="2084996"/>
                  <a:pt x="2107235" y="2066766"/>
                  <a:pt x="2128583" y="2022929"/>
                </a:cubicBezTo>
                <a:lnTo>
                  <a:pt x="2569712" y="1117109"/>
                </a:lnTo>
                <a:cubicBezTo>
                  <a:pt x="2591061" y="1073271"/>
                  <a:pt x="2572830" y="1020430"/>
                  <a:pt x="2528993" y="999081"/>
                </a:cubicBezTo>
                <a:cubicBezTo>
                  <a:pt x="2496115" y="983070"/>
                  <a:pt x="2458172" y="989322"/>
                  <a:pt x="2432249" y="1011942"/>
                </a:cubicBezTo>
                <a:close/>
                <a:moveTo>
                  <a:pt x="1709549" y="1044955"/>
                </a:moveTo>
                <a:cubicBezTo>
                  <a:pt x="1978186" y="735551"/>
                  <a:pt x="2446780" y="702502"/>
                  <a:pt x="2756184" y="971139"/>
                </a:cubicBezTo>
                <a:cubicBezTo>
                  <a:pt x="3065588" y="1239776"/>
                  <a:pt x="3098636" y="1708370"/>
                  <a:pt x="2830000" y="2017774"/>
                </a:cubicBezTo>
                <a:cubicBezTo>
                  <a:pt x="2561363" y="2327178"/>
                  <a:pt x="2092769" y="2360227"/>
                  <a:pt x="1783365" y="2091590"/>
                </a:cubicBezTo>
                <a:cubicBezTo>
                  <a:pt x="1473960" y="1822953"/>
                  <a:pt x="1440912" y="1354359"/>
                  <a:pt x="1709549" y="1044955"/>
                </a:cubicBezTo>
                <a:close/>
                <a:moveTo>
                  <a:pt x="208197" y="1872243"/>
                </a:moveTo>
                <a:cubicBezTo>
                  <a:pt x="195168" y="1885273"/>
                  <a:pt x="187109" y="1903273"/>
                  <a:pt x="187109" y="1923155"/>
                </a:cubicBezTo>
                <a:lnTo>
                  <a:pt x="187109" y="2715155"/>
                </a:lnTo>
                <a:cubicBezTo>
                  <a:pt x="187109" y="2754920"/>
                  <a:pt x="219344" y="2787155"/>
                  <a:pt x="259109" y="2787155"/>
                </a:cubicBezTo>
                <a:cubicBezTo>
                  <a:pt x="298874" y="2787155"/>
                  <a:pt x="331109" y="2754920"/>
                  <a:pt x="331109" y="2715155"/>
                </a:cubicBezTo>
                <a:lnTo>
                  <a:pt x="331109" y="1923155"/>
                </a:lnTo>
                <a:cubicBezTo>
                  <a:pt x="331109" y="1883390"/>
                  <a:pt x="298874" y="1851155"/>
                  <a:pt x="259109" y="1851155"/>
                </a:cubicBezTo>
                <a:cubicBezTo>
                  <a:pt x="239226" y="1851156"/>
                  <a:pt x="221226" y="1859214"/>
                  <a:pt x="208197" y="1872243"/>
                </a:cubicBezTo>
                <a:close/>
                <a:moveTo>
                  <a:pt x="0" y="1625202"/>
                </a:moveTo>
                <a:cubicBezTo>
                  <a:pt x="418057" y="1737228"/>
                  <a:pt x="858998" y="1737384"/>
                  <a:pt x="1277606" y="1625336"/>
                </a:cubicBezTo>
                <a:cubicBezTo>
                  <a:pt x="1277605" y="1938624"/>
                  <a:pt x="1277605" y="2251911"/>
                  <a:pt x="1277605" y="2565198"/>
                </a:cubicBezTo>
                <a:cubicBezTo>
                  <a:pt x="1277605" y="2917999"/>
                  <a:pt x="991603" y="3204001"/>
                  <a:pt x="638802" y="3204001"/>
                </a:cubicBezTo>
                <a:lnTo>
                  <a:pt x="638803" y="3204000"/>
                </a:lnTo>
                <a:cubicBezTo>
                  <a:pt x="286002" y="3204000"/>
                  <a:pt x="0" y="2917999"/>
                  <a:pt x="0" y="2565197"/>
                </a:cubicBezTo>
                <a:close/>
                <a:moveTo>
                  <a:pt x="208197" y="459897"/>
                </a:moveTo>
                <a:cubicBezTo>
                  <a:pt x="195167" y="472926"/>
                  <a:pt x="187109" y="490926"/>
                  <a:pt x="187109" y="510808"/>
                </a:cubicBezTo>
                <a:lnTo>
                  <a:pt x="187109" y="1302808"/>
                </a:lnTo>
                <a:cubicBezTo>
                  <a:pt x="187109" y="1342573"/>
                  <a:pt x="219344" y="1374808"/>
                  <a:pt x="259109" y="1374808"/>
                </a:cubicBezTo>
                <a:cubicBezTo>
                  <a:pt x="298874" y="1374808"/>
                  <a:pt x="331109" y="1342573"/>
                  <a:pt x="331109" y="1302808"/>
                </a:cubicBezTo>
                <a:lnTo>
                  <a:pt x="331109" y="510808"/>
                </a:lnTo>
                <a:cubicBezTo>
                  <a:pt x="331109" y="471043"/>
                  <a:pt x="298874" y="438808"/>
                  <a:pt x="259109" y="438808"/>
                </a:cubicBezTo>
                <a:cubicBezTo>
                  <a:pt x="239226" y="438808"/>
                  <a:pt x="221226" y="446867"/>
                  <a:pt x="208197" y="459897"/>
                </a:cubicBezTo>
                <a:close/>
                <a:moveTo>
                  <a:pt x="187101" y="187101"/>
                </a:moveTo>
                <a:cubicBezTo>
                  <a:pt x="302701" y="71501"/>
                  <a:pt x="462402" y="0"/>
                  <a:pt x="638803" y="0"/>
                </a:cubicBezTo>
                <a:cubicBezTo>
                  <a:pt x="991604" y="0"/>
                  <a:pt x="1277606" y="286002"/>
                  <a:pt x="1277606" y="638803"/>
                </a:cubicBezTo>
                <a:lnTo>
                  <a:pt x="1277606" y="1497764"/>
                </a:lnTo>
                <a:cubicBezTo>
                  <a:pt x="859958" y="1616355"/>
                  <a:pt x="417375" y="1616210"/>
                  <a:pt x="0" y="1498771"/>
                </a:cubicBezTo>
                <a:lnTo>
                  <a:pt x="0" y="638803"/>
                </a:lnTo>
                <a:cubicBezTo>
                  <a:pt x="0" y="462403"/>
                  <a:pt x="71500" y="302702"/>
                  <a:pt x="187101" y="18710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Left Arrow 1">
            <a:extLst>
              <a:ext uri="{FF2B5EF4-FFF2-40B4-BE49-F238E27FC236}">
                <a16:creationId xmlns="" xmlns:a16="http://schemas.microsoft.com/office/drawing/2014/main" id="{7B6DF3BA-585C-41EE-9D09-3070F2EB849D}"/>
              </a:ext>
            </a:extLst>
          </p:cNvPr>
          <p:cNvSpPr>
            <a:spLocks noChangeAspect="1"/>
          </p:cNvSpPr>
          <p:nvPr/>
        </p:nvSpPr>
        <p:spPr>
          <a:xfrm>
            <a:off x="4560085" y="2880863"/>
            <a:ext cx="369872" cy="360000"/>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rgbClr val="47A3DE"/>
          </a:solidFill>
          <a:ln w="25400" cap="flat" cmpd="sng" algn="ctr">
            <a:noFill/>
            <a:prstDash val="solid"/>
          </a:ln>
          <a:effectLst/>
        </p:spPr>
        <p:txBody>
          <a:bodyPr rtlCol="0" anchor="ctr"/>
          <a:lstStyle/>
          <a:p>
            <a:pPr algn="ctr"/>
            <a:endParaRPr lang="ko-KR" altLang="en-US" kern="0">
              <a:solidFill>
                <a:prstClr val="white"/>
              </a:solidFill>
              <a:latin typeface="Arial"/>
              <a:ea typeface="Arial Unicode MS"/>
            </a:endParaRPr>
          </a:p>
        </p:txBody>
      </p:sp>
    </p:spTree>
    <p:extLst>
      <p:ext uri="{BB962C8B-B14F-4D97-AF65-F5344CB8AC3E}">
        <p14:creationId xmlns:p14="http://schemas.microsoft.com/office/powerpoint/2010/main" val="86304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tr-TR" altLang="ko-KR" sz="2800" dirty="0" smtClean="0">
                <a:solidFill>
                  <a:schemeClr val="accent2"/>
                </a:solidFill>
              </a:rPr>
              <a:t>Gereksiz Poliklinik Sebeplerin Azaltılması</a:t>
            </a:r>
            <a:endParaRPr lang="ko-KR" altLang="en-US" sz="2800" dirty="0"/>
          </a:p>
        </p:txBody>
      </p:sp>
      <p:grpSp>
        <p:nvGrpSpPr>
          <p:cNvPr id="4" name="그룹 3">
            <a:extLst>
              <a:ext uri="{FF2B5EF4-FFF2-40B4-BE49-F238E27FC236}">
                <a16:creationId xmlns="" xmlns:a16="http://schemas.microsoft.com/office/drawing/2014/main" id="{7C35CC69-3ECE-4392-8ED4-20593C2E297E}"/>
              </a:ext>
            </a:extLst>
          </p:cNvPr>
          <p:cNvGrpSpPr/>
          <p:nvPr/>
        </p:nvGrpSpPr>
        <p:grpSpPr>
          <a:xfrm>
            <a:off x="640139" y="2314378"/>
            <a:ext cx="2294813" cy="1763908"/>
            <a:chOff x="640135" y="1457126"/>
            <a:chExt cx="2294813" cy="1763908"/>
          </a:xfrm>
        </p:grpSpPr>
        <p:sp>
          <p:nvSpPr>
            <p:cNvPr id="8" name="Rounded Rectangle 7"/>
            <p:cNvSpPr/>
            <p:nvPr/>
          </p:nvSpPr>
          <p:spPr>
            <a:xfrm>
              <a:off x="640135" y="1457126"/>
              <a:ext cx="2069491" cy="11178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9" name="Rounded Rectangle 8"/>
            <p:cNvSpPr/>
            <p:nvPr/>
          </p:nvSpPr>
          <p:spPr>
            <a:xfrm>
              <a:off x="865457" y="2270619"/>
              <a:ext cx="2069491" cy="950415"/>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sp>
        <p:nvSpPr>
          <p:cNvPr id="15" name="TextBox 14"/>
          <p:cNvSpPr txBox="1"/>
          <p:nvPr/>
        </p:nvSpPr>
        <p:spPr>
          <a:xfrm>
            <a:off x="825628" y="2456765"/>
            <a:ext cx="1750503" cy="461665"/>
          </a:xfrm>
          <a:prstGeom prst="rect">
            <a:avLst/>
          </a:prstGeom>
          <a:noFill/>
        </p:spPr>
        <p:txBody>
          <a:bodyPr wrap="square" rtlCol="0">
            <a:spAutoFit/>
          </a:bodyPr>
          <a:lstStyle/>
          <a:p>
            <a:r>
              <a:rPr lang="tr-TR" altLang="ko-KR" sz="1200" b="1" dirty="0" smtClean="0">
                <a:solidFill>
                  <a:schemeClr val="bg1"/>
                </a:solidFill>
                <a:cs typeface="Arial" pitchFamily="34" charset="0"/>
              </a:rPr>
              <a:t>Mükerrer Hasta Başvuruları</a:t>
            </a:r>
            <a:endParaRPr lang="ko-KR" altLang="en-US" sz="1200" b="1" dirty="0">
              <a:solidFill>
                <a:schemeClr val="bg1"/>
              </a:solidFill>
              <a:cs typeface="Arial" pitchFamily="34" charset="0"/>
            </a:endParaRPr>
          </a:p>
        </p:txBody>
      </p:sp>
      <p:grpSp>
        <p:nvGrpSpPr>
          <p:cNvPr id="3" name="그룹 2">
            <a:extLst>
              <a:ext uri="{FF2B5EF4-FFF2-40B4-BE49-F238E27FC236}">
                <a16:creationId xmlns="" xmlns:a16="http://schemas.microsoft.com/office/drawing/2014/main" id="{C53DBCC3-4719-485D-AB97-A8141A91B4C9}"/>
              </a:ext>
            </a:extLst>
          </p:cNvPr>
          <p:cNvGrpSpPr/>
          <p:nvPr/>
        </p:nvGrpSpPr>
        <p:grpSpPr>
          <a:xfrm>
            <a:off x="3424430" y="2314378"/>
            <a:ext cx="2294813" cy="1763908"/>
            <a:chOff x="3424425" y="1457126"/>
            <a:chExt cx="2294813" cy="1763908"/>
          </a:xfrm>
        </p:grpSpPr>
        <p:sp>
          <p:nvSpPr>
            <p:cNvPr id="17" name="Rounded Rectangle 16"/>
            <p:cNvSpPr/>
            <p:nvPr/>
          </p:nvSpPr>
          <p:spPr>
            <a:xfrm>
              <a:off x="3424425" y="1457126"/>
              <a:ext cx="2069491" cy="11178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8" name="Rounded Rectangle 17"/>
            <p:cNvSpPr/>
            <p:nvPr/>
          </p:nvSpPr>
          <p:spPr>
            <a:xfrm>
              <a:off x="3649747" y="2270619"/>
              <a:ext cx="2069491" cy="950415"/>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sp>
        <p:nvSpPr>
          <p:cNvPr id="24" name="TextBox 23"/>
          <p:cNvSpPr txBox="1"/>
          <p:nvPr/>
        </p:nvSpPr>
        <p:spPr>
          <a:xfrm>
            <a:off x="3568181" y="2375764"/>
            <a:ext cx="1750503" cy="415498"/>
          </a:xfrm>
          <a:prstGeom prst="rect">
            <a:avLst/>
          </a:prstGeom>
          <a:noFill/>
        </p:spPr>
        <p:txBody>
          <a:bodyPr wrap="square" rtlCol="0">
            <a:spAutoFit/>
          </a:bodyPr>
          <a:lstStyle/>
          <a:p>
            <a:r>
              <a:rPr lang="tr-TR" altLang="ko-KR" sz="1050" b="1" dirty="0" smtClean="0">
                <a:solidFill>
                  <a:schemeClr val="bg1"/>
                </a:solidFill>
                <a:cs typeface="Arial" pitchFamily="34" charset="0"/>
              </a:rPr>
              <a:t>Hekim Kaynaklı tekrar başvurular</a:t>
            </a:r>
            <a:endParaRPr lang="ko-KR" altLang="en-US" sz="1050" b="1" dirty="0">
              <a:solidFill>
                <a:schemeClr val="bg1"/>
              </a:solidFill>
              <a:cs typeface="Arial" pitchFamily="34" charset="0"/>
            </a:endParaRPr>
          </a:p>
        </p:txBody>
      </p:sp>
      <p:grpSp>
        <p:nvGrpSpPr>
          <p:cNvPr id="2" name="그룹 1">
            <a:extLst>
              <a:ext uri="{FF2B5EF4-FFF2-40B4-BE49-F238E27FC236}">
                <a16:creationId xmlns="" xmlns:a16="http://schemas.microsoft.com/office/drawing/2014/main" id="{6B21EB6E-36AC-489F-BDB9-7923A6A5D41C}"/>
              </a:ext>
            </a:extLst>
          </p:cNvPr>
          <p:cNvGrpSpPr/>
          <p:nvPr/>
        </p:nvGrpSpPr>
        <p:grpSpPr>
          <a:xfrm>
            <a:off x="6208720" y="2314378"/>
            <a:ext cx="2294813" cy="1763908"/>
            <a:chOff x="6208715" y="1457126"/>
            <a:chExt cx="2294813" cy="1763908"/>
          </a:xfrm>
        </p:grpSpPr>
        <p:sp>
          <p:nvSpPr>
            <p:cNvPr id="26" name="Rounded Rectangle 25"/>
            <p:cNvSpPr/>
            <p:nvPr/>
          </p:nvSpPr>
          <p:spPr>
            <a:xfrm>
              <a:off x="6208715" y="1457126"/>
              <a:ext cx="2069491" cy="111782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7" name="Rounded Rectangle 26"/>
            <p:cNvSpPr/>
            <p:nvPr/>
          </p:nvSpPr>
          <p:spPr>
            <a:xfrm>
              <a:off x="6434037" y="2270619"/>
              <a:ext cx="2069491" cy="950415"/>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grpSp>
      <p:sp>
        <p:nvSpPr>
          <p:cNvPr id="34" name="Right Arrow 33"/>
          <p:cNvSpPr/>
          <p:nvPr/>
        </p:nvSpPr>
        <p:spPr>
          <a:xfrm>
            <a:off x="2789498" y="2587092"/>
            <a:ext cx="554339" cy="4846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5" name="Right Arrow 34"/>
          <p:cNvSpPr/>
          <p:nvPr/>
        </p:nvSpPr>
        <p:spPr>
          <a:xfrm>
            <a:off x="5577633" y="2587092"/>
            <a:ext cx="554339" cy="484632"/>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Rounded Rectangle 35"/>
          <p:cNvSpPr/>
          <p:nvPr/>
        </p:nvSpPr>
        <p:spPr>
          <a:xfrm>
            <a:off x="619392" y="4320514"/>
            <a:ext cx="7884136" cy="1140239"/>
          </a:xfrm>
          <a:prstGeom prst="roundRect">
            <a:avLst>
              <a:gd name="adj" fmla="val 32702"/>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7" name="TextBox 36"/>
          <p:cNvSpPr txBox="1"/>
          <p:nvPr/>
        </p:nvSpPr>
        <p:spPr>
          <a:xfrm>
            <a:off x="809499" y="4437112"/>
            <a:ext cx="7677903" cy="1200329"/>
          </a:xfrm>
          <a:prstGeom prst="rect">
            <a:avLst/>
          </a:prstGeom>
          <a:noFill/>
        </p:spPr>
        <p:txBody>
          <a:bodyPr wrap="square" rtlCol="0">
            <a:spAutoFit/>
          </a:bodyPr>
          <a:lstStyle/>
          <a:p>
            <a:r>
              <a:rPr lang="tr-TR" altLang="ko-KR" sz="1200" dirty="0" smtClean="0">
                <a:solidFill>
                  <a:schemeClr val="tx1">
                    <a:lumMod val="75000"/>
                    <a:lumOff val="25000"/>
                  </a:schemeClr>
                </a:solidFill>
                <a:cs typeface="Arial" pitchFamily="34" charset="0"/>
              </a:rPr>
              <a:t>Hastanın farklı sağlık kuruluşlarına aynı yakınmadan dolayı başvurması nedeniyle tekrar yapılan işlemler:</a:t>
            </a:r>
          </a:p>
          <a:p>
            <a:pPr marL="171450" indent="-171450">
              <a:buFontTx/>
              <a:buChar char="-"/>
            </a:pPr>
            <a:r>
              <a:rPr lang="tr-TR" altLang="ko-KR" sz="1200" dirty="0" smtClean="0">
                <a:solidFill>
                  <a:schemeClr val="tx1">
                    <a:lumMod val="75000"/>
                    <a:lumOff val="25000"/>
                  </a:schemeClr>
                </a:solidFill>
                <a:cs typeface="Arial" pitchFamily="34" charset="0"/>
              </a:rPr>
              <a:t>Tekrar eden Laboratuvar ve Görüntüleme İstemleri </a:t>
            </a:r>
          </a:p>
          <a:p>
            <a:pPr marL="171450" indent="-171450">
              <a:buFontTx/>
              <a:buChar char="-"/>
            </a:pPr>
            <a:r>
              <a:rPr lang="tr-TR" altLang="ko-KR" sz="1200" dirty="0" smtClean="0">
                <a:solidFill>
                  <a:schemeClr val="tx1">
                    <a:lumMod val="75000"/>
                    <a:lumOff val="25000"/>
                  </a:schemeClr>
                </a:solidFill>
                <a:cs typeface="Arial" pitchFamily="34" charset="0"/>
              </a:rPr>
              <a:t>Hekimden kaynaklanan Sorunlar</a:t>
            </a:r>
          </a:p>
          <a:p>
            <a:pPr marL="171450" indent="-171450">
              <a:buFontTx/>
              <a:buChar char="-"/>
            </a:pPr>
            <a:r>
              <a:rPr lang="tr-TR" altLang="ko-KR" sz="1200" dirty="0" err="1" smtClean="0">
                <a:solidFill>
                  <a:schemeClr val="tx1">
                    <a:lumMod val="75000"/>
                    <a:lumOff val="25000"/>
                  </a:schemeClr>
                </a:solidFill>
                <a:cs typeface="Arial" pitchFamily="34" charset="0"/>
              </a:rPr>
              <a:t>HBYS’den</a:t>
            </a:r>
            <a:r>
              <a:rPr lang="tr-TR" altLang="ko-KR" sz="1200" dirty="0" smtClean="0">
                <a:solidFill>
                  <a:schemeClr val="tx1">
                    <a:lumMod val="75000"/>
                    <a:lumOff val="25000"/>
                  </a:schemeClr>
                </a:solidFill>
                <a:cs typeface="Arial" pitchFamily="34" charset="0"/>
              </a:rPr>
              <a:t> kaynaklanan</a:t>
            </a:r>
          </a:p>
          <a:p>
            <a:pPr marL="171450" indent="-171450">
              <a:buFontTx/>
              <a:buChar char="-"/>
            </a:pPr>
            <a:r>
              <a:rPr lang="tr-TR" altLang="ko-KR" sz="1200" dirty="0" smtClean="0">
                <a:solidFill>
                  <a:schemeClr val="tx1">
                    <a:lumMod val="75000"/>
                    <a:lumOff val="25000"/>
                  </a:schemeClr>
                </a:solidFill>
                <a:cs typeface="Arial" pitchFamily="34" charset="0"/>
              </a:rPr>
              <a:t>Aile Hekimine </a:t>
            </a:r>
            <a:r>
              <a:rPr lang="tr-TR" altLang="ko-KR" sz="1200" dirty="0">
                <a:solidFill>
                  <a:schemeClr val="tx1">
                    <a:lumMod val="75000"/>
                    <a:lumOff val="25000"/>
                  </a:schemeClr>
                </a:solidFill>
                <a:cs typeface="Arial" pitchFamily="34" charset="0"/>
              </a:rPr>
              <a:t>Yönlendirme (Bazı tanıların aile hekimi tarafından tedavi </a:t>
            </a:r>
            <a:r>
              <a:rPr lang="tr-TR" altLang="ko-KR" sz="1200" dirty="0" smtClean="0">
                <a:solidFill>
                  <a:schemeClr val="tx1">
                    <a:lumMod val="75000"/>
                    <a:lumOff val="25000"/>
                  </a:schemeClr>
                </a:solidFill>
                <a:cs typeface="Arial" pitchFamily="34" charset="0"/>
              </a:rPr>
              <a:t>edilmesi</a:t>
            </a:r>
            <a:r>
              <a:rPr lang="tr-TR" altLang="ko-KR" sz="1200" dirty="0">
                <a:solidFill>
                  <a:schemeClr val="tx1">
                    <a:lumMod val="75000"/>
                    <a:lumOff val="25000"/>
                  </a:schemeClr>
                </a:solidFill>
                <a:cs typeface="Arial" pitchFamily="34" charset="0"/>
              </a:rPr>
              <a:t> </a:t>
            </a:r>
            <a:r>
              <a:rPr lang="tr-TR" altLang="ko-KR" sz="1200" dirty="0" smtClean="0">
                <a:solidFill>
                  <a:schemeClr val="tx1">
                    <a:lumMod val="75000"/>
                    <a:lumOff val="25000"/>
                  </a:schemeClr>
                </a:solidFill>
                <a:cs typeface="Arial" pitchFamily="34" charset="0"/>
              </a:rPr>
              <a:t>)</a:t>
            </a:r>
          </a:p>
          <a:p>
            <a:endParaRPr lang="en-US" altLang="ko-KR" sz="1200" dirty="0">
              <a:solidFill>
                <a:schemeClr val="tx1">
                  <a:lumMod val="75000"/>
                  <a:lumOff val="25000"/>
                </a:schemeClr>
              </a:solidFill>
              <a:cs typeface="Arial" pitchFamily="34" charset="0"/>
            </a:endParaRPr>
          </a:p>
        </p:txBody>
      </p:sp>
      <p:sp>
        <p:nvSpPr>
          <p:cNvPr id="38" name="TextBox 23"/>
          <p:cNvSpPr txBox="1"/>
          <p:nvPr/>
        </p:nvSpPr>
        <p:spPr>
          <a:xfrm>
            <a:off x="6434042" y="2354515"/>
            <a:ext cx="1750503" cy="577081"/>
          </a:xfrm>
          <a:prstGeom prst="rect">
            <a:avLst/>
          </a:prstGeom>
          <a:noFill/>
        </p:spPr>
        <p:txBody>
          <a:bodyPr wrap="square" rtlCol="0">
            <a:spAutoFit/>
          </a:bodyPr>
          <a:lstStyle/>
          <a:p>
            <a:r>
              <a:rPr lang="tr-TR" altLang="ko-KR" sz="1050" b="1" dirty="0" smtClean="0">
                <a:solidFill>
                  <a:schemeClr val="bg1"/>
                </a:solidFill>
                <a:cs typeface="Arial" pitchFamily="34" charset="0"/>
              </a:rPr>
              <a:t>Tetkik Süreçleri ve tekrarlanmalarından kaynaklı başvurular</a:t>
            </a:r>
            <a:endParaRPr lang="ko-KR" altLang="en-US" sz="1050" b="1" dirty="0">
              <a:solidFill>
                <a:schemeClr val="bg1"/>
              </a:solidFill>
              <a:cs typeface="Arial" pitchFamily="34" charset="0"/>
            </a:endParaRPr>
          </a:p>
        </p:txBody>
      </p:sp>
      <p:sp>
        <p:nvSpPr>
          <p:cNvPr id="41" name="Rounded Rectangle 20">
            <a:extLst>
              <a:ext uri="{FF2B5EF4-FFF2-40B4-BE49-F238E27FC236}">
                <a16:creationId xmlns="" xmlns:a16="http://schemas.microsoft.com/office/drawing/2014/main" id="{4148D114-168B-4070-9A39-9F2CD9223B9B}"/>
              </a:ext>
            </a:extLst>
          </p:cNvPr>
          <p:cNvSpPr>
            <a:spLocks noChangeAspect="1"/>
          </p:cNvSpPr>
          <p:nvPr/>
        </p:nvSpPr>
        <p:spPr>
          <a:xfrm rot="2160000">
            <a:off x="1733382" y="3461647"/>
            <a:ext cx="333647" cy="360000"/>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Rounded Rectangle 40">
            <a:extLst>
              <a:ext uri="{FF2B5EF4-FFF2-40B4-BE49-F238E27FC236}">
                <a16:creationId xmlns="" xmlns:a16="http://schemas.microsoft.com/office/drawing/2014/main" id="{E6E32837-BAA0-4D84-89CA-9DD12B8F327E}"/>
              </a:ext>
            </a:extLst>
          </p:cNvPr>
          <p:cNvSpPr/>
          <p:nvPr/>
        </p:nvSpPr>
        <p:spPr>
          <a:xfrm rot="2942052">
            <a:off x="7381418" y="3531806"/>
            <a:ext cx="314333" cy="334403"/>
          </a:xfrm>
          <a:custGeom>
            <a:avLst/>
            <a:gdLst/>
            <a:ahLst/>
            <a:cxnLst/>
            <a:rect l="l" t="t" r="r" b="b"/>
            <a:pathLst>
              <a:path w="3011706" h="3204001">
                <a:moveTo>
                  <a:pt x="2432249" y="1011942"/>
                </a:moveTo>
                <a:cubicBezTo>
                  <a:pt x="2423608" y="1019482"/>
                  <a:pt x="2416303" y="1028841"/>
                  <a:pt x="2410966" y="1039800"/>
                </a:cubicBezTo>
                <a:lnTo>
                  <a:pt x="1969837" y="1945620"/>
                </a:lnTo>
                <a:cubicBezTo>
                  <a:pt x="1948488" y="1989457"/>
                  <a:pt x="1966719" y="2042300"/>
                  <a:pt x="2010556" y="2063648"/>
                </a:cubicBezTo>
                <a:cubicBezTo>
                  <a:pt x="2054392" y="2084996"/>
                  <a:pt x="2107235" y="2066766"/>
                  <a:pt x="2128583" y="2022929"/>
                </a:cubicBezTo>
                <a:lnTo>
                  <a:pt x="2569712" y="1117109"/>
                </a:lnTo>
                <a:cubicBezTo>
                  <a:pt x="2591061" y="1073271"/>
                  <a:pt x="2572830" y="1020430"/>
                  <a:pt x="2528993" y="999081"/>
                </a:cubicBezTo>
                <a:cubicBezTo>
                  <a:pt x="2496115" y="983070"/>
                  <a:pt x="2458172" y="989322"/>
                  <a:pt x="2432249" y="1011942"/>
                </a:cubicBezTo>
                <a:close/>
                <a:moveTo>
                  <a:pt x="1709549" y="1044955"/>
                </a:moveTo>
                <a:cubicBezTo>
                  <a:pt x="1978186" y="735551"/>
                  <a:pt x="2446780" y="702502"/>
                  <a:pt x="2756184" y="971139"/>
                </a:cubicBezTo>
                <a:cubicBezTo>
                  <a:pt x="3065588" y="1239776"/>
                  <a:pt x="3098636" y="1708370"/>
                  <a:pt x="2830000" y="2017774"/>
                </a:cubicBezTo>
                <a:cubicBezTo>
                  <a:pt x="2561363" y="2327178"/>
                  <a:pt x="2092769" y="2360227"/>
                  <a:pt x="1783365" y="2091590"/>
                </a:cubicBezTo>
                <a:cubicBezTo>
                  <a:pt x="1473960" y="1822953"/>
                  <a:pt x="1440912" y="1354359"/>
                  <a:pt x="1709549" y="1044955"/>
                </a:cubicBezTo>
                <a:close/>
                <a:moveTo>
                  <a:pt x="208197" y="1872243"/>
                </a:moveTo>
                <a:cubicBezTo>
                  <a:pt x="195168" y="1885273"/>
                  <a:pt x="187109" y="1903273"/>
                  <a:pt x="187109" y="1923155"/>
                </a:cubicBezTo>
                <a:lnTo>
                  <a:pt x="187109" y="2715155"/>
                </a:lnTo>
                <a:cubicBezTo>
                  <a:pt x="187109" y="2754920"/>
                  <a:pt x="219344" y="2787155"/>
                  <a:pt x="259109" y="2787155"/>
                </a:cubicBezTo>
                <a:cubicBezTo>
                  <a:pt x="298874" y="2787155"/>
                  <a:pt x="331109" y="2754920"/>
                  <a:pt x="331109" y="2715155"/>
                </a:cubicBezTo>
                <a:lnTo>
                  <a:pt x="331109" y="1923155"/>
                </a:lnTo>
                <a:cubicBezTo>
                  <a:pt x="331109" y="1883390"/>
                  <a:pt x="298874" y="1851155"/>
                  <a:pt x="259109" y="1851155"/>
                </a:cubicBezTo>
                <a:cubicBezTo>
                  <a:pt x="239226" y="1851156"/>
                  <a:pt x="221226" y="1859214"/>
                  <a:pt x="208197" y="1872243"/>
                </a:cubicBezTo>
                <a:close/>
                <a:moveTo>
                  <a:pt x="0" y="1625202"/>
                </a:moveTo>
                <a:cubicBezTo>
                  <a:pt x="418057" y="1737228"/>
                  <a:pt x="858998" y="1737384"/>
                  <a:pt x="1277606" y="1625336"/>
                </a:cubicBezTo>
                <a:cubicBezTo>
                  <a:pt x="1277605" y="1938624"/>
                  <a:pt x="1277605" y="2251911"/>
                  <a:pt x="1277605" y="2565198"/>
                </a:cubicBezTo>
                <a:cubicBezTo>
                  <a:pt x="1277605" y="2917999"/>
                  <a:pt x="991603" y="3204001"/>
                  <a:pt x="638802" y="3204001"/>
                </a:cubicBezTo>
                <a:lnTo>
                  <a:pt x="638803" y="3204000"/>
                </a:lnTo>
                <a:cubicBezTo>
                  <a:pt x="286002" y="3204000"/>
                  <a:pt x="0" y="2917999"/>
                  <a:pt x="0" y="2565197"/>
                </a:cubicBezTo>
                <a:close/>
                <a:moveTo>
                  <a:pt x="208197" y="459897"/>
                </a:moveTo>
                <a:cubicBezTo>
                  <a:pt x="195167" y="472926"/>
                  <a:pt x="187109" y="490926"/>
                  <a:pt x="187109" y="510808"/>
                </a:cubicBezTo>
                <a:lnTo>
                  <a:pt x="187109" y="1302808"/>
                </a:lnTo>
                <a:cubicBezTo>
                  <a:pt x="187109" y="1342573"/>
                  <a:pt x="219344" y="1374808"/>
                  <a:pt x="259109" y="1374808"/>
                </a:cubicBezTo>
                <a:cubicBezTo>
                  <a:pt x="298874" y="1374808"/>
                  <a:pt x="331109" y="1342573"/>
                  <a:pt x="331109" y="1302808"/>
                </a:cubicBezTo>
                <a:lnTo>
                  <a:pt x="331109" y="510808"/>
                </a:lnTo>
                <a:cubicBezTo>
                  <a:pt x="331109" y="471043"/>
                  <a:pt x="298874" y="438808"/>
                  <a:pt x="259109" y="438808"/>
                </a:cubicBezTo>
                <a:cubicBezTo>
                  <a:pt x="239226" y="438808"/>
                  <a:pt x="221226" y="446867"/>
                  <a:pt x="208197" y="459897"/>
                </a:cubicBezTo>
                <a:close/>
                <a:moveTo>
                  <a:pt x="187101" y="187101"/>
                </a:moveTo>
                <a:cubicBezTo>
                  <a:pt x="302701" y="71501"/>
                  <a:pt x="462402" y="0"/>
                  <a:pt x="638803" y="0"/>
                </a:cubicBezTo>
                <a:cubicBezTo>
                  <a:pt x="991604" y="0"/>
                  <a:pt x="1277606" y="286002"/>
                  <a:pt x="1277606" y="638803"/>
                </a:cubicBezTo>
                <a:lnTo>
                  <a:pt x="1277606" y="1497764"/>
                </a:lnTo>
                <a:cubicBezTo>
                  <a:pt x="859958" y="1616355"/>
                  <a:pt x="417375" y="1616210"/>
                  <a:pt x="0" y="1498771"/>
                </a:cubicBezTo>
                <a:lnTo>
                  <a:pt x="0" y="638803"/>
                </a:lnTo>
                <a:cubicBezTo>
                  <a:pt x="0" y="462403"/>
                  <a:pt x="71500" y="302702"/>
                  <a:pt x="187101" y="18710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Left Arrow 1">
            <a:extLst>
              <a:ext uri="{FF2B5EF4-FFF2-40B4-BE49-F238E27FC236}">
                <a16:creationId xmlns="" xmlns:a16="http://schemas.microsoft.com/office/drawing/2014/main" id="{7B6DF3BA-585C-41EE-9D09-3070F2EB849D}"/>
              </a:ext>
            </a:extLst>
          </p:cNvPr>
          <p:cNvSpPr>
            <a:spLocks noChangeAspect="1"/>
          </p:cNvSpPr>
          <p:nvPr/>
        </p:nvSpPr>
        <p:spPr>
          <a:xfrm>
            <a:off x="4459170" y="3494433"/>
            <a:ext cx="369872" cy="360000"/>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rgbClr val="47A3DE"/>
          </a:solidFill>
          <a:ln w="25400" cap="flat" cmpd="sng" algn="ctr">
            <a:noFill/>
            <a:prstDash val="solid"/>
          </a:ln>
          <a:effectLst/>
        </p:spPr>
        <p:txBody>
          <a:bodyPr rtlCol="0" anchor="ctr"/>
          <a:lstStyle/>
          <a:p>
            <a:pPr algn="ctr"/>
            <a:endParaRPr lang="ko-KR" altLang="en-US" kern="0">
              <a:solidFill>
                <a:prstClr val="white"/>
              </a:solidFill>
              <a:latin typeface="Arial"/>
              <a:ea typeface="Arial Unicode MS"/>
            </a:endParaRPr>
          </a:p>
        </p:txBody>
      </p:sp>
    </p:spTree>
    <p:extLst>
      <p:ext uri="{BB962C8B-B14F-4D97-AF65-F5344CB8AC3E}">
        <p14:creationId xmlns:p14="http://schemas.microsoft.com/office/powerpoint/2010/main" val="2843134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979717" y="1844824"/>
            <a:ext cx="6768747" cy="3744416"/>
            <a:chOff x="2069296" y="1150160"/>
            <a:chExt cx="6630908" cy="3453339"/>
          </a:xfrm>
        </p:grpSpPr>
        <p:sp>
          <p:nvSpPr>
            <p:cNvPr id="19" name="Rounded Rectangle 18"/>
            <p:cNvSpPr/>
            <p:nvPr/>
          </p:nvSpPr>
          <p:spPr>
            <a:xfrm>
              <a:off x="2069296" y="1150160"/>
              <a:ext cx="6630908" cy="3453339"/>
            </a:xfrm>
            <a:prstGeom prst="roundRect">
              <a:avLst>
                <a:gd name="adj" fmla="val 1047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0" name="Rounded Rectangle 19"/>
            <p:cNvSpPr/>
            <p:nvPr/>
          </p:nvSpPr>
          <p:spPr>
            <a:xfrm>
              <a:off x="2247672" y="1216316"/>
              <a:ext cx="6268912" cy="3321026"/>
            </a:xfrm>
            <a:prstGeom prst="roundRect">
              <a:avLst>
                <a:gd name="adj" fmla="val 939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6" name="Title 5"/>
          <p:cNvSpPr>
            <a:spLocks noGrp="1"/>
          </p:cNvSpPr>
          <p:nvPr>
            <p:ph type="title"/>
          </p:nvPr>
        </p:nvSpPr>
        <p:spPr/>
        <p:txBody>
          <a:bodyPr/>
          <a:lstStyle/>
          <a:p>
            <a:pPr algn="ctr"/>
            <a:r>
              <a:rPr lang="tr-TR" altLang="ko-KR" sz="3200" dirty="0" smtClean="0">
                <a:solidFill>
                  <a:schemeClr val="accent2"/>
                </a:solidFill>
              </a:rPr>
              <a:t>Başkanlığımız Tarafından Yapılan MHRS İyileştirme Çalışmaları</a:t>
            </a:r>
            <a:endParaRPr lang="ko-KR" altLang="en-US" sz="3200" dirty="0"/>
          </a:p>
        </p:txBody>
      </p:sp>
      <p:sp>
        <p:nvSpPr>
          <p:cNvPr id="7" name="TextBox 6"/>
          <p:cNvSpPr txBox="1"/>
          <p:nvPr/>
        </p:nvSpPr>
        <p:spPr>
          <a:xfrm>
            <a:off x="2281226" y="2251580"/>
            <a:ext cx="6246789" cy="3293209"/>
          </a:xfrm>
          <a:prstGeom prst="rect">
            <a:avLst/>
          </a:prstGeom>
          <a:noFill/>
        </p:spPr>
        <p:txBody>
          <a:bodyPr wrap="square" rtlCol="0">
            <a:spAutoFit/>
          </a:bodyPr>
          <a:lstStyle/>
          <a:p>
            <a:pPr marL="285750" indent="-285750" algn="just">
              <a:buFont typeface="Arial" panose="020B0604020202020204" pitchFamily="34" charset="0"/>
              <a:buChar char="•"/>
            </a:pPr>
            <a:r>
              <a:rPr lang="tr-TR" sz="1600" dirty="0" smtClean="0"/>
              <a:t>Hekim </a:t>
            </a:r>
            <a:r>
              <a:rPr lang="tr-TR" sz="1600" dirty="0"/>
              <a:t>Bilgileri ÇKYS </a:t>
            </a:r>
            <a:r>
              <a:rPr lang="tr-TR" sz="1600" dirty="0" smtClean="0"/>
              <a:t>üzerinde eksik olan ve bu sebepten dolayı MHRS Cetveli açamayan hekimlerin, ÇKYS üzerinden eksik bilgileri giderilerek MHRS açmaları sağlandı. ( 42 Hekim ÇKYS Sorunu, 34 Adet </a:t>
            </a:r>
            <a:r>
              <a:rPr lang="tr-TR" sz="1600" dirty="0" err="1" smtClean="0"/>
              <a:t>MHRS’de</a:t>
            </a:r>
            <a:r>
              <a:rPr lang="tr-TR" sz="1600" dirty="0" smtClean="0"/>
              <a:t> ismi çıkmayan Hekim, 3 Adet Diploma Tescil Sorunu )</a:t>
            </a:r>
          </a:p>
          <a:p>
            <a:pPr marL="285750" indent="-285750" algn="just">
              <a:buFont typeface="Arial" panose="020B0604020202020204" pitchFamily="34" charset="0"/>
              <a:buChar char="•"/>
            </a:pPr>
            <a:endParaRPr lang="tr-TR" sz="1600" dirty="0" smtClean="0"/>
          </a:p>
          <a:p>
            <a:pPr marL="285750" indent="-285750" algn="just">
              <a:buFont typeface="Arial" panose="020B0604020202020204" pitchFamily="34" charset="0"/>
              <a:buChar char="•"/>
            </a:pPr>
            <a:endParaRPr lang="tr-TR" sz="1600" dirty="0"/>
          </a:p>
          <a:p>
            <a:pPr marL="285750" indent="-285750" algn="just">
              <a:buFont typeface="Arial" panose="020B0604020202020204" pitchFamily="34" charset="0"/>
              <a:buChar char="•"/>
            </a:pPr>
            <a:r>
              <a:rPr lang="tr-TR" sz="1600" dirty="0"/>
              <a:t>Eğitim Araştırma Hastanelerinde Yan Dal Asistanlarının MHRS üzerinde Uzman Hekim olarak görülmesinden dolayı </a:t>
            </a:r>
            <a:r>
              <a:rPr lang="tr-TR" sz="1600" dirty="0" smtClean="0"/>
              <a:t>Cetvel </a:t>
            </a:r>
            <a:r>
              <a:rPr lang="tr-TR" sz="1600" dirty="0"/>
              <a:t>Açmayan Hekimler Listesinde yer almaktaydı. MHRS Yazılım Birimine bu durumla </a:t>
            </a:r>
            <a:r>
              <a:rPr lang="tr-TR" sz="1600" dirty="0" smtClean="0"/>
              <a:t>ilgili bilgilendirme ile </a:t>
            </a:r>
            <a:r>
              <a:rPr lang="tr-TR" sz="1600" dirty="0"/>
              <a:t>örnekler gönderilerek gerekli </a:t>
            </a:r>
            <a:r>
              <a:rPr lang="tr-TR" sz="1600" dirty="0" smtClean="0"/>
              <a:t>düzenlemelerin yapılması sağlandı</a:t>
            </a:r>
            <a:r>
              <a:rPr lang="tr-TR" sz="1600" dirty="0"/>
              <a:t>.</a:t>
            </a:r>
          </a:p>
          <a:p>
            <a:pPr marL="285750" indent="-285750" algn="just">
              <a:buFont typeface="Arial" panose="020B0604020202020204" pitchFamily="34" charset="0"/>
              <a:buChar char="•"/>
            </a:pPr>
            <a:endParaRPr lang="tr-TR" sz="1600" dirty="0"/>
          </a:p>
        </p:txBody>
      </p:sp>
    </p:spTree>
    <p:extLst>
      <p:ext uri="{BB962C8B-B14F-4D97-AF65-F5344CB8AC3E}">
        <p14:creationId xmlns:p14="http://schemas.microsoft.com/office/powerpoint/2010/main" val="1535823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979717" y="1844824"/>
            <a:ext cx="6768747" cy="3744416"/>
            <a:chOff x="2069296" y="1150160"/>
            <a:chExt cx="6630908" cy="3453339"/>
          </a:xfrm>
        </p:grpSpPr>
        <p:sp>
          <p:nvSpPr>
            <p:cNvPr id="19" name="Rounded Rectangle 18"/>
            <p:cNvSpPr/>
            <p:nvPr/>
          </p:nvSpPr>
          <p:spPr>
            <a:xfrm>
              <a:off x="2069296" y="1150160"/>
              <a:ext cx="6630908" cy="3453339"/>
            </a:xfrm>
            <a:prstGeom prst="roundRect">
              <a:avLst>
                <a:gd name="adj" fmla="val 1047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0" name="Rounded Rectangle 19"/>
            <p:cNvSpPr/>
            <p:nvPr/>
          </p:nvSpPr>
          <p:spPr>
            <a:xfrm>
              <a:off x="2247672" y="1216316"/>
              <a:ext cx="6268912" cy="3321026"/>
            </a:xfrm>
            <a:prstGeom prst="roundRect">
              <a:avLst>
                <a:gd name="adj" fmla="val 939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6" name="Title 5"/>
          <p:cNvSpPr>
            <a:spLocks noGrp="1"/>
          </p:cNvSpPr>
          <p:nvPr>
            <p:ph type="title"/>
          </p:nvPr>
        </p:nvSpPr>
        <p:spPr/>
        <p:txBody>
          <a:bodyPr/>
          <a:lstStyle/>
          <a:p>
            <a:pPr algn="ctr"/>
            <a:r>
              <a:rPr lang="tr-TR" altLang="ko-KR" sz="3200" dirty="0" smtClean="0">
                <a:solidFill>
                  <a:schemeClr val="accent2"/>
                </a:solidFill>
              </a:rPr>
              <a:t>Başkanlığımız Tarafından Yapılan MHRS İyileştirme Çalışmaları</a:t>
            </a:r>
            <a:endParaRPr lang="ko-KR" altLang="en-US" sz="3200" dirty="0"/>
          </a:p>
        </p:txBody>
      </p:sp>
      <p:sp>
        <p:nvSpPr>
          <p:cNvPr id="7" name="TextBox 6"/>
          <p:cNvSpPr txBox="1"/>
          <p:nvPr/>
        </p:nvSpPr>
        <p:spPr>
          <a:xfrm>
            <a:off x="2240695" y="2492896"/>
            <a:ext cx="6246789" cy="3785652"/>
          </a:xfrm>
          <a:prstGeom prst="rect">
            <a:avLst/>
          </a:prstGeom>
          <a:noFill/>
        </p:spPr>
        <p:txBody>
          <a:bodyPr wrap="square" rtlCol="0">
            <a:spAutoFit/>
          </a:bodyPr>
          <a:lstStyle/>
          <a:p>
            <a:pPr marL="285750" indent="-285750" algn="just">
              <a:buFont typeface="Arial" panose="020B0604020202020204" pitchFamily="34" charset="0"/>
              <a:buChar char="•"/>
            </a:pPr>
            <a:r>
              <a:rPr lang="tr-TR" sz="1600" dirty="0" smtClean="0"/>
              <a:t>Hastanelerimizdeki Anlık </a:t>
            </a:r>
            <a:r>
              <a:rPr lang="tr-TR" sz="1600" dirty="0"/>
              <a:t>Veri </a:t>
            </a:r>
            <a:r>
              <a:rPr lang="tr-TR" sz="1600" dirty="0" smtClean="0"/>
              <a:t>Gönderimindeki sıkıntılardan kaynaklı olarak </a:t>
            </a:r>
            <a:r>
              <a:rPr lang="tr-TR" sz="1600" dirty="0" err="1"/>
              <a:t>MHRS’de</a:t>
            </a:r>
            <a:r>
              <a:rPr lang="tr-TR" sz="1600" dirty="0"/>
              <a:t> Belirsize düşen hastalarla ilgili sağlık tesislerimize bilgilendirmeler yapıldı.</a:t>
            </a:r>
          </a:p>
          <a:p>
            <a:pPr marL="285750" indent="-285750" algn="just">
              <a:buFont typeface="Arial" panose="020B0604020202020204" pitchFamily="34" charset="0"/>
              <a:buChar char="•"/>
            </a:pPr>
            <a:endParaRPr lang="tr-TR" sz="1600" dirty="0" smtClean="0"/>
          </a:p>
          <a:p>
            <a:pPr marL="285750" indent="-285750" algn="just">
              <a:buFont typeface="Arial" panose="020B0604020202020204" pitchFamily="34" charset="0"/>
              <a:buChar char="•"/>
            </a:pPr>
            <a:endParaRPr lang="tr-TR" sz="1600" dirty="0"/>
          </a:p>
          <a:p>
            <a:pPr marL="285750" indent="-285750" algn="just">
              <a:buFont typeface="Wingdings" panose="05000000000000000000" pitchFamily="2" charset="2"/>
              <a:buChar char="§"/>
            </a:pPr>
            <a:r>
              <a:rPr lang="tr-TR" sz="1600" dirty="0"/>
              <a:t>Bakanlığımız Bilgi Sistemleri Genel Müdürlüğü MHRS Ekibi ile bünyemizdeki ADSM / ADSH ‘</a:t>
            </a:r>
            <a:r>
              <a:rPr lang="tr-TR" sz="1600" dirty="0" err="1"/>
              <a:t>larda</a:t>
            </a:r>
            <a:r>
              <a:rPr lang="tr-TR" sz="1600" dirty="0"/>
              <a:t> uygulanmak üzere </a:t>
            </a:r>
            <a:r>
              <a:rPr lang="tr-TR" sz="1600" dirty="0" err="1"/>
              <a:t>MHRS’nin</a:t>
            </a:r>
            <a:r>
              <a:rPr lang="tr-TR" sz="1600" dirty="0"/>
              <a:t> işleyişi ile ilgili </a:t>
            </a:r>
            <a:r>
              <a:rPr lang="tr-TR" sz="1600" dirty="0" smtClean="0"/>
              <a:t>analiz çalışmalar yapıldı</a:t>
            </a:r>
            <a:r>
              <a:rPr lang="tr-TR" sz="1600" dirty="0"/>
              <a:t> </a:t>
            </a:r>
            <a:r>
              <a:rPr lang="tr-TR" sz="1600" dirty="0" smtClean="0"/>
              <a:t>ve bu çalışmaların sonuçları hastanelerimize bildirilerek gerekli düzenlemelerin yapılarak sorunların çözüme kavuşturulması sağlandı.</a:t>
            </a:r>
          </a:p>
          <a:p>
            <a:pPr marL="285750" indent="-285750">
              <a:buFont typeface="Wingdings" panose="05000000000000000000" pitchFamily="2" charset="2"/>
              <a:buChar char="§"/>
            </a:pPr>
            <a:endParaRPr lang="tr-TR" sz="1600" dirty="0" smtClean="0"/>
          </a:p>
          <a:p>
            <a:pPr marL="285750" indent="-285750">
              <a:buFont typeface="Wingdings" panose="05000000000000000000" pitchFamily="2" charset="2"/>
              <a:buChar char="§"/>
            </a:pPr>
            <a:endParaRPr lang="tr-TR" sz="1600" dirty="0"/>
          </a:p>
          <a:p>
            <a:pPr marL="285750" indent="-285750">
              <a:buFont typeface="Wingdings" panose="05000000000000000000" pitchFamily="2" charset="2"/>
              <a:buChar char="§"/>
            </a:pPr>
            <a:endParaRPr lang="tr-TR" sz="1600" dirty="0"/>
          </a:p>
          <a:p>
            <a:pPr algn="just"/>
            <a:endParaRPr lang="tr-TR" sz="1600" dirty="0"/>
          </a:p>
        </p:txBody>
      </p:sp>
    </p:spTree>
    <p:extLst>
      <p:ext uri="{BB962C8B-B14F-4D97-AF65-F5344CB8AC3E}">
        <p14:creationId xmlns:p14="http://schemas.microsoft.com/office/powerpoint/2010/main" val="356080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ko-KR" sz="2000" dirty="0">
                <a:solidFill>
                  <a:schemeClr val="accent2"/>
                </a:solidFill>
              </a:rPr>
              <a:t>ETLİK KAMU HASTANELERİ HİZMETLERİ BAŞKANLIĞI </a:t>
            </a:r>
            <a:br>
              <a:rPr lang="tr-TR" altLang="ko-KR" sz="2000" dirty="0">
                <a:solidFill>
                  <a:schemeClr val="accent2"/>
                </a:solidFill>
              </a:rPr>
            </a:br>
            <a:r>
              <a:rPr lang="tr-TR" altLang="ko-KR" sz="2000" dirty="0">
                <a:solidFill>
                  <a:schemeClr val="accent2"/>
                </a:solidFill>
              </a:rPr>
              <a:t>2018 YILI 0CAK – KASIM DÖNEMİ MHRS VERİLERİ</a:t>
            </a:r>
          </a:p>
        </p:txBody>
      </p:sp>
      <p:grpSp>
        <p:nvGrpSpPr>
          <p:cNvPr id="32" name="Group 16"/>
          <p:cNvGrpSpPr/>
          <p:nvPr/>
        </p:nvGrpSpPr>
        <p:grpSpPr>
          <a:xfrm>
            <a:off x="1248999" y="3620852"/>
            <a:ext cx="1776191" cy="863357"/>
            <a:chOff x="803640" y="3362835"/>
            <a:chExt cx="2059657" cy="863356"/>
          </a:xfrm>
        </p:grpSpPr>
        <p:sp>
          <p:nvSpPr>
            <p:cNvPr id="33" name="TextBox 17"/>
            <p:cNvSpPr txBox="1"/>
            <p:nvPr/>
          </p:nvSpPr>
          <p:spPr>
            <a:xfrm>
              <a:off x="803640" y="3579861"/>
              <a:ext cx="2059657" cy="646330"/>
            </a:xfrm>
            <a:prstGeom prst="rect">
              <a:avLst/>
            </a:prstGeom>
            <a:noFill/>
          </p:spPr>
          <p:txBody>
            <a:bodyPr wrap="square" rtlCol="0">
              <a:spAutoFit/>
            </a:bodyPr>
            <a:lstStyle/>
            <a:p>
              <a:r>
                <a:rPr lang="en-US" altLang="ko-KR" sz="1200" dirty="0">
                  <a:solidFill>
                    <a:prstClr val="white"/>
                  </a:solidFill>
                  <a:latin typeface="Calibri"/>
                  <a:ea typeface="맑은 고딕" panose="020B0503020000020004" pitchFamily="34" charset="-127"/>
                  <a:cs typeface="Arial" pitchFamily="34" charset="0"/>
                </a:rPr>
                <a:t>You can simply impress your audience and add a unique zing. </a:t>
              </a:r>
              <a:endParaRPr lang="ko-KR" altLang="en-US" sz="1200" dirty="0">
                <a:solidFill>
                  <a:prstClr val="white"/>
                </a:solidFill>
                <a:latin typeface="Calibri"/>
                <a:ea typeface="맑은 고딕" panose="020B0503020000020004" pitchFamily="34" charset="-127"/>
                <a:cs typeface="Arial" pitchFamily="34" charset="0"/>
              </a:endParaRPr>
            </a:p>
          </p:txBody>
        </p:sp>
        <p:sp>
          <p:nvSpPr>
            <p:cNvPr id="34" name="TextBox 18"/>
            <p:cNvSpPr txBox="1"/>
            <p:nvPr/>
          </p:nvSpPr>
          <p:spPr>
            <a:xfrm>
              <a:off x="803640" y="3362835"/>
              <a:ext cx="2059657" cy="276999"/>
            </a:xfrm>
            <a:prstGeom prst="rect">
              <a:avLst/>
            </a:prstGeom>
            <a:noFill/>
          </p:spPr>
          <p:txBody>
            <a:bodyPr wrap="square" rtlCol="0">
              <a:spAutoFit/>
            </a:bodyPr>
            <a:lstStyle/>
            <a:p>
              <a:r>
                <a:rPr lang="en-US" altLang="ko-KR" sz="1200" b="1" dirty="0">
                  <a:solidFill>
                    <a:prstClr val="white"/>
                  </a:solidFill>
                  <a:latin typeface="Calibri"/>
                  <a:ea typeface="맑은 고딕" panose="020B0503020000020004" pitchFamily="34" charset="-127"/>
                  <a:cs typeface="Arial" pitchFamily="34" charset="0"/>
                </a:rPr>
                <a:t>Your Text  Here</a:t>
              </a:r>
              <a:endParaRPr lang="ko-KR" altLang="en-US" sz="1200" b="1" dirty="0">
                <a:solidFill>
                  <a:prstClr val="white"/>
                </a:solidFill>
                <a:latin typeface="Calibri"/>
                <a:ea typeface="맑은 고딕" panose="020B0503020000020004" pitchFamily="34" charset="-127"/>
                <a:cs typeface="Arial" pitchFamily="34" charset="0"/>
              </a:endParaRPr>
            </a:p>
          </p:txBody>
        </p:sp>
      </p:grpSp>
      <p:graphicFrame>
        <p:nvGraphicFramePr>
          <p:cNvPr id="35" name="Chart 7">
            <a:extLst>
              <a:ext uri="{FF2B5EF4-FFF2-40B4-BE49-F238E27FC236}">
                <a16:creationId xmlns="" xmlns:a16="http://schemas.microsoft.com/office/drawing/2014/main" id="{A352C73E-9561-45C9-A7D2-A9D6F4D17F51}"/>
              </a:ext>
            </a:extLst>
          </p:cNvPr>
          <p:cNvGraphicFramePr/>
          <p:nvPr>
            <p:extLst>
              <p:ext uri="{D42A27DB-BD31-4B8C-83A1-F6EECF244321}">
                <p14:modId xmlns:p14="http://schemas.microsoft.com/office/powerpoint/2010/main" val="4117780100"/>
              </p:ext>
            </p:extLst>
          </p:nvPr>
        </p:nvGraphicFramePr>
        <p:xfrm>
          <a:off x="821493" y="1828758"/>
          <a:ext cx="1456611" cy="1509692"/>
        </p:xfrm>
        <a:graphic>
          <a:graphicData uri="http://schemas.openxmlformats.org/drawingml/2006/chart">
            <c:chart xmlns:c="http://schemas.openxmlformats.org/drawingml/2006/chart" xmlns:r="http://schemas.openxmlformats.org/officeDocument/2006/relationships" r:id="rId2"/>
          </a:graphicData>
        </a:graphic>
      </p:graphicFrame>
      <p:sp>
        <p:nvSpPr>
          <p:cNvPr id="36" name="Oval 35">
            <a:extLst>
              <a:ext uri="{FF2B5EF4-FFF2-40B4-BE49-F238E27FC236}">
                <a16:creationId xmlns="" xmlns:a16="http://schemas.microsoft.com/office/drawing/2014/main" id="{9EB26174-ACBD-4A3B-A821-5F2F39DAB9C9}"/>
              </a:ext>
            </a:extLst>
          </p:cNvPr>
          <p:cNvSpPr/>
          <p:nvPr/>
        </p:nvSpPr>
        <p:spPr>
          <a:xfrm>
            <a:off x="1148775" y="2168929"/>
            <a:ext cx="802051" cy="802051"/>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37" name="TextBox 27">
            <a:extLst>
              <a:ext uri="{FF2B5EF4-FFF2-40B4-BE49-F238E27FC236}">
                <a16:creationId xmlns="" xmlns:a16="http://schemas.microsoft.com/office/drawing/2014/main" id="{AF830E33-EC6F-42B3-ABA4-4F3AC6B548BA}"/>
              </a:ext>
            </a:extLst>
          </p:cNvPr>
          <p:cNvSpPr txBox="1"/>
          <p:nvPr/>
        </p:nvSpPr>
        <p:spPr>
          <a:xfrm>
            <a:off x="7614656" y="2345949"/>
            <a:ext cx="821088" cy="461665"/>
          </a:xfrm>
          <a:prstGeom prst="rect">
            <a:avLst/>
          </a:prstGeom>
          <a:noFill/>
        </p:spPr>
        <p:txBody>
          <a:bodyPr wrap="square" rtlCol="0" anchor="ctr">
            <a:spAutoFit/>
          </a:bodyPr>
          <a:lstStyle/>
          <a:p>
            <a:pPr algn="ctr"/>
            <a:r>
              <a:rPr lang="en-US" altLang="ko-KR" sz="2400" b="1" dirty="0">
                <a:solidFill>
                  <a:prstClr val="white"/>
                </a:solidFill>
                <a:latin typeface="Calibri"/>
                <a:ea typeface="맑은 고딕" panose="020B0503020000020004" pitchFamily="34" charset="-127"/>
                <a:cs typeface="Arial" pitchFamily="34" charset="0"/>
              </a:rPr>
              <a:t>40%</a:t>
            </a:r>
            <a:endParaRPr lang="ko-KR" altLang="en-US" sz="2400" b="1" dirty="0">
              <a:solidFill>
                <a:prstClr val="white"/>
              </a:solidFill>
              <a:latin typeface="Calibri"/>
              <a:ea typeface="맑은 고딕" panose="020B0503020000020004" pitchFamily="34" charset="-127"/>
              <a:cs typeface="Arial" pitchFamily="34" charset="0"/>
            </a:endParaRPr>
          </a:p>
        </p:txBody>
      </p:sp>
      <p:sp>
        <p:nvSpPr>
          <p:cNvPr id="38" name="TextBox 28">
            <a:extLst>
              <a:ext uri="{FF2B5EF4-FFF2-40B4-BE49-F238E27FC236}">
                <a16:creationId xmlns="" xmlns:a16="http://schemas.microsoft.com/office/drawing/2014/main" id="{47A5DD45-F1C4-4C09-AD76-6C8A650FD2FB}"/>
              </a:ext>
            </a:extLst>
          </p:cNvPr>
          <p:cNvSpPr txBox="1"/>
          <p:nvPr/>
        </p:nvSpPr>
        <p:spPr>
          <a:xfrm>
            <a:off x="1139252" y="2345949"/>
            <a:ext cx="821088" cy="461665"/>
          </a:xfrm>
          <a:prstGeom prst="rect">
            <a:avLst/>
          </a:prstGeom>
          <a:noFill/>
        </p:spPr>
        <p:txBody>
          <a:bodyPr wrap="square" rtlCol="0" anchor="ctr">
            <a:spAutoFit/>
          </a:bodyPr>
          <a:lstStyle/>
          <a:p>
            <a:pPr algn="ctr"/>
            <a:r>
              <a:rPr lang="en-US" altLang="ko-KR" sz="2400" b="1" dirty="0" smtClean="0">
                <a:solidFill>
                  <a:prstClr val="white"/>
                </a:solidFill>
                <a:latin typeface="Calibri"/>
                <a:ea typeface="맑은 고딕" panose="020B0503020000020004" pitchFamily="34" charset="-127"/>
                <a:cs typeface="Arial" pitchFamily="34" charset="0"/>
              </a:rPr>
              <a:t>%</a:t>
            </a:r>
            <a:r>
              <a:rPr lang="tr-TR" altLang="ko-KR" sz="2400" b="1" dirty="0" smtClean="0">
                <a:solidFill>
                  <a:prstClr val="white"/>
                </a:solidFill>
                <a:latin typeface="Calibri"/>
                <a:ea typeface="맑은 고딕" panose="020B0503020000020004" pitchFamily="34" charset="-127"/>
                <a:cs typeface="Arial" pitchFamily="34" charset="0"/>
              </a:rPr>
              <a:t> 71</a:t>
            </a:r>
            <a:endParaRPr lang="ko-KR" altLang="en-US" sz="2400" b="1" dirty="0">
              <a:solidFill>
                <a:prstClr val="white"/>
              </a:solidFill>
              <a:latin typeface="Calibri"/>
              <a:ea typeface="맑은 고딕" panose="020B0503020000020004" pitchFamily="34" charset="-127"/>
              <a:cs typeface="Arial" pitchFamily="34" charset="0"/>
            </a:endParaRPr>
          </a:p>
        </p:txBody>
      </p:sp>
      <p:graphicFrame>
        <p:nvGraphicFramePr>
          <p:cNvPr id="39" name="Chart 7">
            <a:extLst>
              <a:ext uri="{FF2B5EF4-FFF2-40B4-BE49-F238E27FC236}">
                <a16:creationId xmlns="" xmlns:a16="http://schemas.microsoft.com/office/drawing/2014/main" id="{7A0C1615-AE74-4775-9F2A-A1A28CB02517}"/>
              </a:ext>
            </a:extLst>
          </p:cNvPr>
          <p:cNvGraphicFramePr/>
          <p:nvPr>
            <p:extLst>
              <p:ext uri="{D42A27DB-BD31-4B8C-83A1-F6EECF244321}">
                <p14:modId xmlns:p14="http://schemas.microsoft.com/office/powerpoint/2010/main" val="2425532356"/>
              </p:ext>
            </p:extLst>
          </p:nvPr>
        </p:nvGraphicFramePr>
        <p:xfrm>
          <a:off x="3605804" y="1828758"/>
          <a:ext cx="1456611" cy="1509692"/>
        </p:xfrm>
        <a:graphic>
          <a:graphicData uri="http://schemas.openxmlformats.org/drawingml/2006/chart">
            <c:chart xmlns:c="http://schemas.openxmlformats.org/drawingml/2006/chart" xmlns:r="http://schemas.openxmlformats.org/officeDocument/2006/relationships" r:id="rId3"/>
          </a:graphicData>
        </a:graphic>
      </p:graphicFrame>
      <p:sp>
        <p:nvSpPr>
          <p:cNvPr id="40" name="Oval 11">
            <a:extLst>
              <a:ext uri="{FF2B5EF4-FFF2-40B4-BE49-F238E27FC236}">
                <a16:creationId xmlns="" xmlns:a16="http://schemas.microsoft.com/office/drawing/2014/main" id="{8D55E3D2-DCA3-48D1-AF45-EEBCB09C3504}"/>
              </a:ext>
            </a:extLst>
          </p:cNvPr>
          <p:cNvSpPr/>
          <p:nvPr/>
        </p:nvSpPr>
        <p:spPr>
          <a:xfrm>
            <a:off x="3933084" y="2168929"/>
            <a:ext cx="802051" cy="802051"/>
          </a:xfrm>
          <a:prstGeom prst="ellipse">
            <a:avLst/>
          </a:prstGeom>
          <a:solidFill>
            <a:srgbClr val="4F81BD">
              <a:lumMod val="60000"/>
              <a:lumOff val="4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41" name="TextBox 31">
            <a:extLst>
              <a:ext uri="{FF2B5EF4-FFF2-40B4-BE49-F238E27FC236}">
                <a16:creationId xmlns="" xmlns:a16="http://schemas.microsoft.com/office/drawing/2014/main" id="{EB03AF08-3972-4FE6-A202-429BC800BB85}"/>
              </a:ext>
            </a:extLst>
          </p:cNvPr>
          <p:cNvSpPr txBox="1"/>
          <p:nvPr/>
        </p:nvSpPr>
        <p:spPr>
          <a:xfrm>
            <a:off x="3923561" y="2345949"/>
            <a:ext cx="821088" cy="461665"/>
          </a:xfrm>
          <a:prstGeom prst="rect">
            <a:avLst/>
          </a:prstGeom>
          <a:noFill/>
        </p:spPr>
        <p:txBody>
          <a:bodyPr wrap="square" rtlCol="0" anchor="ctr">
            <a:spAutoFit/>
          </a:bodyPr>
          <a:lstStyle/>
          <a:p>
            <a:pPr algn="ctr"/>
            <a:r>
              <a:rPr lang="tr-TR" altLang="ko-KR" sz="2400" b="1" dirty="0" smtClean="0">
                <a:solidFill>
                  <a:prstClr val="white"/>
                </a:solidFill>
                <a:latin typeface="Calibri"/>
                <a:ea typeface="맑은 고딕" panose="020B0503020000020004" pitchFamily="34" charset="-127"/>
                <a:cs typeface="Arial" pitchFamily="34" charset="0"/>
              </a:rPr>
              <a:t>% 2</a:t>
            </a:r>
            <a:r>
              <a:rPr lang="tr-TR" altLang="ko-KR" sz="2400" b="1" dirty="0">
                <a:solidFill>
                  <a:prstClr val="white"/>
                </a:solidFill>
                <a:latin typeface="Calibri"/>
                <a:ea typeface="맑은 고딕" panose="020B0503020000020004" pitchFamily="34" charset="-127"/>
                <a:cs typeface="Arial" pitchFamily="34" charset="0"/>
              </a:rPr>
              <a:t>1</a:t>
            </a:r>
            <a:endParaRPr lang="ko-KR" altLang="en-US" sz="2400" b="1" dirty="0">
              <a:solidFill>
                <a:prstClr val="white"/>
              </a:solidFill>
              <a:latin typeface="Calibri"/>
              <a:ea typeface="맑은 고딕" panose="020B0503020000020004" pitchFamily="34" charset="-127"/>
              <a:cs typeface="Arial" pitchFamily="34" charset="0"/>
            </a:endParaRPr>
          </a:p>
        </p:txBody>
      </p:sp>
      <p:graphicFrame>
        <p:nvGraphicFramePr>
          <p:cNvPr id="42" name="Chart 7">
            <a:extLst>
              <a:ext uri="{FF2B5EF4-FFF2-40B4-BE49-F238E27FC236}">
                <a16:creationId xmlns="" xmlns:a16="http://schemas.microsoft.com/office/drawing/2014/main" id="{F00D39DF-6D92-4073-AABB-7D13BB46BAB8}"/>
              </a:ext>
            </a:extLst>
          </p:cNvPr>
          <p:cNvGraphicFramePr/>
          <p:nvPr>
            <p:extLst>
              <p:ext uri="{D42A27DB-BD31-4B8C-83A1-F6EECF244321}">
                <p14:modId xmlns:p14="http://schemas.microsoft.com/office/powerpoint/2010/main" val="452927108"/>
              </p:ext>
            </p:extLst>
          </p:nvPr>
        </p:nvGraphicFramePr>
        <p:xfrm>
          <a:off x="6792843" y="1828758"/>
          <a:ext cx="1456611" cy="1509692"/>
        </p:xfrm>
        <a:graphic>
          <a:graphicData uri="http://schemas.openxmlformats.org/drawingml/2006/chart">
            <c:chart xmlns:c="http://schemas.openxmlformats.org/drawingml/2006/chart" xmlns:r="http://schemas.openxmlformats.org/officeDocument/2006/relationships" r:id="rId4"/>
          </a:graphicData>
        </a:graphic>
      </p:graphicFrame>
      <p:sp>
        <p:nvSpPr>
          <p:cNvPr id="43" name="Oval 12">
            <a:extLst>
              <a:ext uri="{FF2B5EF4-FFF2-40B4-BE49-F238E27FC236}">
                <a16:creationId xmlns="" xmlns:a16="http://schemas.microsoft.com/office/drawing/2014/main" id="{FD70D816-EC2A-46D8-9072-AF04D8D11032}"/>
              </a:ext>
            </a:extLst>
          </p:cNvPr>
          <p:cNvSpPr/>
          <p:nvPr/>
        </p:nvSpPr>
        <p:spPr>
          <a:xfrm>
            <a:off x="7120123" y="2168929"/>
            <a:ext cx="802051" cy="802051"/>
          </a:xfrm>
          <a:prstGeom prst="ellipse">
            <a:avLst/>
          </a:prstGeom>
          <a:solidFill>
            <a:srgbClr val="00B0F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44" name="TextBox 34">
            <a:extLst>
              <a:ext uri="{FF2B5EF4-FFF2-40B4-BE49-F238E27FC236}">
                <a16:creationId xmlns="" xmlns:a16="http://schemas.microsoft.com/office/drawing/2014/main" id="{DA83833C-D570-4333-AFFD-AB0BA025ED51}"/>
              </a:ext>
            </a:extLst>
          </p:cNvPr>
          <p:cNvSpPr txBox="1"/>
          <p:nvPr/>
        </p:nvSpPr>
        <p:spPr>
          <a:xfrm>
            <a:off x="7110600" y="2365884"/>
            <a:ext cx="821088" cy="461665"/>
          </a:xfrm>
          <a:prstGeom prst="rect">
            <a:avLst/>
          </a:prstGeom>
          <a:noFill/>
        </p:spPr>
        <p:txBody>
          <a:bodyPr wrap="square" rtlCol="0" anchor="ctr">
            <a:spAutoFit/>
          </a:bodyPr>
          <a:lstStyle/>
          <a:p>
            <a:pPr algn="ctr"/>
            <a:r>
              <a:rPr lang="tr-TR" altLang="ko-KR" sz="2400" b="1" dirty="0" smtClean="0">
                <a:solidFill>
                  <a:prstClr val="white"/>
                </a:solidFill>
                <a:latin typeface="Calibri"/>
                <a:ea typeface="맑은 고딕" panose="020B0503020000020004" pitchFamily="34" charset="-127"/>
                <a:cs typeface="Arial" pitchFamily="34" charset="0"/>
              </a:rPr>
              <a:t>% 41</a:t>
            </a:r>
            <a:endParaRPr lang="ko-KR" altLang="en-US" sz="2400" b="1" dirty="0">
              <a:solidFill>
                <a:prstClr val="white"/>
              </a:solidFill>
              <a:latin typeface="Calibri"/>
              <a:ea typeface="맑은 고딕" panose="020B0503020000020004" pitchFamily="34" charset="-127"/>
              <a:cs typeface="Arial" pitchFamily="34" charset="0"/>
            </a:endParaRPr>
          </a:p>
        </p:txBody>
      </p:sp>
      <p:sp>
        <p:nvSpPr>
          <p:cNvPr id="45" name="Metin kutusu 44"/>
          <p:cNvSpPr txBox="1"/>
          <p:nvPr/>
        </p:nvSpPr>
        <p:spPr>
          <a:xfrm>
            <a:off x="467544" y="1268760"/>
            <a:ext cx="2175596" cy="369332"/>
          </a:xfrm>
          <a:prstGeom prst="rect">
            <a:avLst/>
          </a:prstGeom>
          <a:solidFill>
            <a:srgbClr val="4F81BD"/>
          </a:solidFill>
        </p:spPr>
        <p:txBody>
          <a:bodyPr wrap="none" rtlCol="0">
            <a:spAutoFit/>
          </a:bodyPr>
          <a:lstStyle/>
          <a:p>
            <a:pPr marL="0" marR="0" lvl="0" indent="0" defTabSz="914400" eaLnBrk="1" fontAlgn="ctr"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prstClr val="white"/>
                </a:solidFill>
                <a:effectLst/>
                <a:uLnTx/>
                <a:uFillTx/>
                <a:latin typeface="Calibri" panose="020F0502020204030204" pitchFamily="34" charset="0"/>
              </a:rPr>
              <a:t>Açılan Kapasite Oranı</a:t>
            </a:r>
          </a:p>
        </p:txBody>
      </p:sp>
      <p:sp>
        <p:nvSpPr>
          <p:cNvPr id="46" name="Metin kutusu 45"/>
          <p:cNvSpPr txBox="1"/>
          <p:nvPr/>
        </p:nvSpPr>
        <p:spPr>
          <a:xfrm>
            <a:off x="3166314" y="1268760"/>
            <a:ext cx="2690160" cy="369332"/>
          </a:xfrm>
          <a:prstGeom prst="rect">
            <a:avLst/>
          </a:prstGeom>
          <a:solidFill>
            <a:srgbClr val="4F81BD">
              <a:lumMod val="60000"/>
              <a:lumOff val="40000"/>
            </a:srgbClr>
          </a:solidFill>
        </p:spPr>
        <p:txBody>
          <a:bodyPr wrap="none" rtlCol="0">
            <a:spAutoFit/>
          </a:bodyPr>
          <a:lstStyle/>
          <a:p>
            <a:pPr marL="0" marR="0" lvl="0" indent="0" defTabSz="914400" eaLnBrk="1" fontAlgn="ctr"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prstClr val="white"/>
                </a:solidFill>
                <a:effectLst/>
                <a:uLnTx/>
                <a:uFillTx/>
                <a:latin typeface="Calibri"/>
              </a:rPr>
              <a:t>Randevulu Muayene Oranı</a:t>
            </a:r>
            <a:endParaRPr kumimoji="0" lang="tr-TR" sz="1800" b="0" i="0" u="none" strike="noStrike" kern="0" cap="none" spc="0" normalizeH="0" baseline="0" noProof="0" dirty="0" smtClean="0">
              <a:ln>
                <a:noFill/>
              </a:ln>
              <a:solidFill>
                <a:prstClr val="white"/>
              </a:solidFill>
              <a:effectLst/>
              <a:uLnTx/>
              <a:uFillTx/>
              <a:latin typeface="Calibri" panose="020F0502020204030204" pitchFamily="34" charset="0"/>
            </a:endParaRPr>
          </a:p>
        </p:txBody>
      </p:sp>
      <p:sp>
        <p:nvSpPr>
          <p:cNvPr id="47" name="Metin kutusu 46"/>
          <p:cNvSpPr txBox="1"/>
          <p:nvPr/>
        </p:nvSpPr>
        <p:spPr>
          <a:xfrm>
            <a:off x="6419520" y="1268760"/>
            <a:ext cx="2341218" cy="369332"/>
          </a:xfrm>
          <a:prstGeom prst="rect">
            <a:avLst/>
          </a:prstGeom>
          <a:solidFill>
            <a:srgbClr val="00B0F0"/>
          </a:solidFill>
        </p:spPr>
        <p:txBody>
          <a:bodyPr wrap="none" rtlCol="0">
            <a:spAutoFit/>
          </a:bodyPr>
          <a:lstStyle/>
          <a:p>
            <a:pPr fontAlgn="ctr"/>
            <a:r>
              <a:rPr lang="tr-TR" dirty="0">
                <a:solidFill>
                  <a:prstClr val="white"/>
                </a:solidFill>
                <a:latin typeface="Calibri"/>
              </a:rPr>
              <a:t>Randevu Doluluk Oranı</a:t>
            </a:r>
          </a:p>
        </p:txBody>
      </p:sp>
      <p:graphicFrame>
        <p:nvGraphicFramePr>
          <p:cNvPr id="48" name="Chart 7">
            <a:extLst>
              <a:ext uri="{FF2B5EF4-FFF2-40B4-BE49-F238E27FC236}">
                <a16:creationId xmlns="" xmlns:a16="http://schemas.microsoft.com/office/drawing/2014/main" id="{A352C73E-9561-45C9-A7D2-A9D6F4D17F51}"/>
              </a:ext>
            </a:extLst>
          </p:cNvPr>
          <p:cNvGraphicFramePr/>
          <p:nvPr>
            <p:extLst>
              <p:ext uri="{D42A27DB-BD31-4B8C-83A1-F6EECF244321}">
                <p14:modId xmlns:p14="http://schemas.microsoft.com/office/powerpoint/2010/main" val="4078553208"/>
              </p:ext>
            </p:extLst>
          </p:nvPr>
        </p:nvGraphicFramePr>
        <p:xfrm>
          <a:off x="868811" y="4349038"/>
          <a:ext cx="1456611" cy="1509692"/>
        </p:xfrm>
        <a:graphic>
          <a:graphicData uri="http://schemas.openxmlformats.org/drawingml/2006/chart">
            <c:chart xmlns:c="http://schemas.openxmlformats.org/drawingml/2006/chart" xmlns:r="http://schemas.openxmlformats.org/officeDocument/2006/relationships" r:id="rId5"/>
          </a:graphicData>
        </a:graphic>
      </p:graphicFrame>
      <p:sp>
        <p:nvSpPr>
          <p:cNvPr id="49" name="Oval 48">
            <a:extLst>
              <a:ext uri="{FF2B5EF4-FFF2-40B4-BE49-F238E27FC236}">
                <a16:creationId xmlns="" xmlns:a16="http://schemas.microsoft.com/office/drawing/2014/main" id="{9EB26174-ACBD-4A3B-A821-5F2F39DAB9C9}"/>
              </a:ext>
            </a:extLst>
          </p:cNvPr>
          <p:cNvSpPr/>
          <p:nvPr/>
        </p:nvSpPr>
        <p:spPr>
          <a:xfrm>
            <a:off x="1196095" y="4689209"/>
            <a:ext cx="802051" cy="802051"/>
          </a:xfrm>
          <a:prstGeom prst="ellipse">
            <a:avLst/>
          </a:prstGeom>
          <a:solidFill>
            <a:srgbClr val="4BACC6">
              <a:lumMod val="60000"/>
              <a:lumOff val="4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50" name="TextBox 27">
            <a:extLst>
              <a:ext uri="{FF2B5EF4-FFF2-40B4-BE49-F238E27FC236}">
                <a16:creationId xmlns="" xmlns:a16="http://schemas.microsoft.com/office/drawing/2014/main" id="{AF830E33-EC6F-42B3-ABA4-4F3AC6B548BA}"/>
              </a:ext>
            </a:extLst>
          </p:cNvPr>
          <p:cNvSpPr txBox="1"/>
          <p:nvPr/>
        </p:nvSpPr>
        <p:spPr>
          <a:xfrm>
            <a:off x="7523276" y="4866229"/>
            <a:ext cx="821088" cy="461665"/>
          </a:xfrm>
          <a:prstGeom prst="rect">
            <a:avLst/>
          </a:prstGeom>
          <a:noFill/>
        </p:spPr>
        <p:txBody>
          <a:bodyPr wrap="square" rtlCol="0" anchor="ctr">
            <a:spAutoFit/>
          </a:bodyPr>
          <a:lstStyle/>
          <a:p>
            <a:pPr algn="ctr"/>
            <a:r>
              <a:rPr lang="en-US" altLang="ko-KR" sz="2400" b="1" dirty="0">
                <a:solidFill>
                  <a:prstClr val="white"/>
                </a:solidFill>
                <a:latin typeface="Calibri"/>
                <a:ea typeface="맑은 고딕" panose="020B0503020000020004" pitchFamily="34" charset="-127"/>
                <a:cs typeface="Arial" pitchFamily="34" charset="0"/>
              </a:rPr>
              <a:t>40%</a:t>
            </a:r>
            <a:endParaRPr lang="ko-KR" altLang="en-US" sz="2400" b="1" dirty="0">
              <a:solidFill>
                <a:prstClr val="white"/>
              </a:solidFill>
              <a:latin typeface="Calibri"/>
              <a:ea typeface="맑은 고딕" panose="020B0503020000020004" pitchFamily="34" charset="-127"/>
              <a:cs typeface="Arial" pitchFamily="34" charset="0"/>
            </a:endParaRPr>
          </a:p>
        </p:txBody>
      </p:sp>
      <p:sp>
        <p:nvSpPr>
          <p:cNvPr id="51" name="TextBox 28">
            <a:extLst>
              <a:ext uri="{FF2B5EF4-FFF2-40B4-BE49-F238E27FC236}">
                <a16:creationId xmlns="" xmlns:a16="http://schemas.microsoft.com/office/drawing/2014/main" id="{47A5DD45-F1C4-4C09-AD76-6C8A650FD2FB}"/>
              </a:ext>
            </a:extLst>
          </p:cNvPr>
          <p:cNvSpPr txBox="1"/>
          <p:nvPr/>
        </p:nvSpPr>
        <p:spPr>
          <a:xfrm>
            <a:off x="1186572" y="4866229"/>
            <a:ext cx="821088" cy="461665"/>
          </a:xfrm>
          <a:prstGeom prst="rect">
            <a:avLst/>
          </a:prstGeom>
          <a:noFill/>
        </p:spPr>
        <p:txBody>
          <a:bodyPr wrap="square" rtlCol="0" anchor="ctr">
            <a:spAutoFit/>
          </a:bodyPr>
          <a:lstStyle/>
          <a:p>
            <a:pPr algn="ctr"/>
            <a:r>
              <a:rPr lang="en-US" altLang="ko-KR" sz="2400" b="1" dirty="0" smtClean="0">
                <a:solidFill>
                  <a:prstClr val="white"/>
                </a:solidFill>
                <a:latin typeface="Calibri"/>
                <a:ea typeface="맑은 고딕" panose="020B0503020000020004" pitchFamily="34" charset="-127"/>
                <a:cs typeface="Arial" pitchFamily="34" charset="0"/>
              </a:rPr>
              <a:t>%</a:t>
            </a:r>
            <a:r>
              <a:rPr lang="tr-TR" altLang="ko-KR" sz="2400" b="1" dirty="0" smtClean="0">
                <a:solidFill>
                  <a:prstClr val="white"/>
                </a:solidFill>
                <a:latin typeface="Calibri"/>
                <a:ea typeface="맑은 고딕" panose="020B0503020000020004" pitchFamily="34" charset="-127"/>
                <a:cs typeface="Arial" pitchFamily="34" charset="0"/>
              </a:rPr>
              <a:t> 72</a:t>
            </a:r>
            <a:endParaRPr lang="ko-KR" altLang="en-US" sz="2400" b="1" dirty="0">
              <a:solidFill>
                <a:prstClr val="white"/>
              </a:solidFill>
              <a:latin typeface="Calibri"/>
              <a:ea typeface="맑은 고딕" panose="020B0503020000020004" pitchFamily="34" charset="-127"/>
              <a:cs typeface="Arial" pitchFamily="34" charset="0"/>
            </a:endParaRPr>
          </a:p>
        </p:txBody>
      </p:sp>
      <p:graphicFrame>
        <p:nvGraphicFramePr>
          <p:cNvPr id="52" name="Chart 7">
            <a:extLst>
              <a:ext uri="{FF2B5EF4-FFF2-40B4-BE49-F238E27FC236}">
                <a16:creationId xmlns="" xmlns:a16="http://schemas.microsoft.com/office/drawing/2014/main" id="{7A0C1615-AE74-4775-9F2A-A1A28CB02517}"/>
              </a:ext>
            </a:extLst>
          </p:cNvPr>
          <p:cNvGraphicFramePr/>
          <p:nvPr>
            <p:extLst>
              <p:ext uri="{D42A27DB-BD31-4B8C-83A1-F6EECF244321}">
                <p14:modId xmlns:p14="http://schemas.microsoft.com/office/powerpoint/2010/main" val="1852139836"/>
              </p:ext>
            </p:extLst>
          </p:nvPr>
        </p:nvGraphicFramePr>
        <p:xfrm>
          <a:off x="3653124" y="4349038"/>
          <a:ext cx="1456611" cy="1509692"/>
        </p:xfrm>
        <a:graphic>
          <a:graphicData uri="http://schemas.openxmlformats.org/drawingml/2006/chart">
            <c:chart xmlns:c="http://schemas.openxmlformats.org/drawingml/2006/chart" xmlns:r="http://schemas.openxmlformats.org/officeDocument/2006/relationships" r:id="rId6"/>
          </a:graphicData>
        </a:graphic>
      </p:graphicFrame>
      <p:sp>
        <p:nvSpPr>
          <p:cNvPr id="53" name="Oval 11">
            <a:extLst>
              <a:ext uri="{FF2B5EF4-FFF2-40B4-BE49-F238E27FC236}">
                <a16:creationId xmlns="" xmlns:a16="http://schemas.microsoft.com/office/drawing/2014/main" id="{8D55E3D2-DCA3-48D1-AF45-EEBCB09C3504}"/>
              </a:ext>
            </a:extLst>
          </p:cNvPr>
          <p:cNvSpPr/>
          <p:nvPr/>
        </p:nvSpPr>
        <p:spPr>
          <a:xfrm>
            <a:off x="3980404" y="4689209"/>
            <a:ext cx="802051" cy="802051"/>
          </a:xfrm>
          <a:prstGeom prst="ellipse">
            <a:avLst/>
          </a:prstGeom>
          <a:solidFill>
            <a:srgbClr val="36BEDE"/>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54" name="TextBox 31">
            <a:extLst>
              <a:ext uri="{FF2B5EF4-FFF2-40B4-BE49-F238E27FC236}">
                <a16:creationId xmlns="" xmlns:a16="http://schemas.microsoft.com/office/drawing/2014/main" id="{EB03AF08-3972-4FE6-A202-429BC800BB85}"/>
              </a:ext>
            </a:extLst>
          </p:cNvPr>
          <p:cNvSpPr txBox="1"/>
          <p:nvPr/>
        </p:nvSpPr>
        <p:spPr>
          <a:xfrm>
            <a:off x="3970881" y="4866229"/>
            <a:ext cx="821088" cy="461665"/>
          </a:xfrm>
          <a:prstGeom prst="rect">
            <a:avLst/>
          </a:prstGeom>
          <a:noFill/>
        </p:spPr>
        <p:txBody>
          <a:bodyPr wrap="square" rtlCol="0" anchor="ctr">
            <a:spAutoFit/>
          </a:bodyPr>
          <a:lstStyle/>
          <a:p>
            <a:pPr algn="ctr"/>
            <a:r>
              <a:rPr lang="tr-TR" altLang="ko-KR" sz="2400" b="1" dirty="0" smtClean="0">
                <a:solidFill>
                  <a:prstClr val="white"/>
                </a:solidFill>
                <a:latin typeface="Calibri"/>
                <a:ea typeface="맑은 고딕" panose="020B0503020000020004" pitchFamily="34" charset="-127"/>
                <a:cs typeface="Arial" pitchFamily="34" charset="0"/>
              </a:rPr>
              <a:t>% 1</a:t>
            </a:r>
            <a:endParaRPr lang="ko-KR" altLang="en-US" sz="2400" b="1" dirty="0">
              <a:solidFill>
                <a:prstClr val="white"/>
              </a:solidFill>
              <a:latin typeface="Calibri"/>
              <a:ea typeface="맑은 고딕" panose="020B0503020000020004" pitchFamily="34" charset="-127"/>
              <a:cs typeface="Arial" pitchFamily="34" charset="0"/>
            </a:endParaRPr>
          </a:p>
        </p:txBody>
      </p:sp>
      <p:graphicFrame>
        <p:nvGraphicFramePr>
          <p:cNvPr id="55" name="Chart 7">
            <a:extLst>
              <a:ext uri="{FF2B5EF4-FFF2-40B4-BE49-F238E27FC236}">
                <a16:creationId xmlns="" xmlns:a16="http://schemas.microsoft.com/office/drawing/2014/main" id="{F00D39DF-6D92-4073-AABB-7D13BB46BAB8}"/>
              </a:ext>
            </a:extLst>
          </p:cNvPr>
          <p:cNvGraphicFramePr/>
          <p:nvPr>
            <p:extLst>
              <p:ext uri="{D42A27DB-BD31-4B8C-83A1-F6EECF244321}">
                <p14:modId xmlns:p14="http://schemas.microsoft.com/office/powerpoint/2010/main" val="2657274982"/>
              </p:ext>
            </p:extLst>
          </p:nvPr>
        </p:nvGraphicFramePr>
        <p:xfrm>
          <a:off x="6701463" y="4349038"/>
          <a:ext cx="1456611" cy="1509692"/>
        </p:xfrm>
        <a:graphic>
          <a:graphicData uri="http://schemas.openxmlformats.org/drawingml/2006/chart">
            <c:chart xmlns:c="http://schemas.openxmlformats.org/drawingml/2006/chart" xmlns:r="http://schemas.openxmlformats.org/officeDocument/2006/relationships" r:id="rId7"/>
          </a:graphicData>
        </a:graphic>
      </p:graphicFrame>
      <p:sp>
        <p:nvSpPr>
          <p:cNvPr id="56" name="Oval 12">
            <a:extLst>
              <a:ext uri="{FF2B5EF4-FFF2-40B4-BE49-F238E27FC236}">
                <a16:creationId xmlns="" xmlns:a16="http://schemas.microsoft.com/office/drawing/2014/main" id="{FD70D816-EC2A-46D8-9072-AF04D8D11032}"/>
              </a:ext>
            </a:extLst>
          </p:cNvPr>
          <p:cNvSpPr/>
          <p:nvPr/>
        </p:nvSpPr>
        <p:spPr>
          <a:xfrm>
            <a:off x="7028743" y="4689209"/>
            <a:ext cx="802051" cy="802051"/>
          </a:xfrm>
          <a:prstGeom prst="ellipse">
            <a:avLst/>
          </a:prstGeom>
          <a:solidFill>
            <a:srgbClr val="4BACC6">
              <a:lumMod val="7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57" name="TextBox 34">
            <a:extLst>
              <a:ext uri="{FF2B5EF4-FFF2-40B4-BE49-F238E27FC236}">
                <a16:creationId xmlns="" xmlns:a16="http://schemas.microsoft.com/office/drawing/2014/main" id="{DA83833C-D570-4333-AFFD-AB0BA025ED51}"/>
              </a:ext>
            </a:extLst>
          </p:cNvPr>
          <p:cNvSpPr txBox="1"/>
          <p:nvPr/>
        </p:nvSpPr>
        <p:spPr>
          <a:xfrm>
            <a:off x="7019220" y="4886164"/>
            <a:ext cx="821088" cy="461665"/>
          </a:xfrm>
          <a:prstGeom prst="rect">
            <a:avLst/>
          </a:prstGeom>
          <a:noFill/>
        </p:spPr>
        <p:txBody>
          <a:bodyPr wrap="square" rtlCol="0" anchor="ctr">
            <a:spAutoFit/>
          </a:bodyPr>
          <a:lstStyle/>
          <a:p>
            <a:pPr algn="ctr"/>
            <a:r>
              <a:rPr lang="tr-TR" altLang="ko-KR" sz="2400" b="1" dirty="0" smtClean="0">
                <a:solidFill>
                  <a:prstClr val="white"/>
                </a:solidFill>
                <a:latin typeface="Calibri"/>
                <a:ea typeface="맑은 고딕" panose="020B0503020000020004" pitchFamily="34" charset="-127"/>
                <a:cs typeface="Arial" pitchFamily="34" charset="0"/>
              </a:rPr>
              <a:t>% 10</a:t>
            </a:r>
            <a:endParaRPr lang="ko-KR" altLang="en-US" sz="2400" b="1" dirty="0">
              <a:solidFill>
                <a:prstClr val="white"/>
              </a:solidFill>
              <a:latin typeface="Calibri"/>
              <a:ea typeface="맑은 고딕" panose="020B0503020000020004" pitchFamily="34" charset="-127"/>
              <a:cs typeface="Arial" pitchFamily="34" charset="0"/>
            </a:endParaRPr>
          </a:p>
        </p:txBody>
      </p:sp>
      <p:sp>
        <p:nvSpPr>
          <p:cNvPr id="58" name="Metin kutusu 57"/>
          <p:cNvSpPr txBox="1"/>
          <p:nvPr/>
        </p:nvSpPr>
        <p:spPr>
          <a:xfrm>
            <a:off x="514866" y="3789040"/>
            <a:ext cx="1972015" cy="369332"/>
          </a:xfrm>
          <a:prstGeom prst="rect">
            <a:avLst/>
          </a:prstGeom>
          <a:solidFill>
            <a:srgbClr val="4BACC6">
              <a:lumMod val="60000"/>
              <a:lumOff val="40000"/>
            </a:srgbClr>
          </a:solidFill>
        </p:spPr>
        <p:txBody>
          <a:bodyPr wrap="none" rtlCol="0">
            <a:spAutoFit/>
          </a:bodyPr>
          <a:lstStyle/>
          <a:p>
            <a:pPr marL="0" marR="0" lvl="0" indent="0" defTabSz="914400" eaLnBrk="1" fontAlgn="ctr"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prstClr val="white"/>
                </a:solidFill>
                <a:effectLst/>
                <a:uLnTx/>
                <a:uFillTx/>
                <a:latin typeface="Calibri" panose="020F0502020204030204" pitchFamily="34" charset="0"/>
              </a:rPr>
              <a:t>Gerçekleşme Oranı</a:t>
            </a:r>
          </a:p>
        </p:txBody>
      </p:sp>
      <p:sp>
        <p:nvSpPr>
          <p:cNvPr id="59" name="Metin kutusu 58"/>
          <p:cNvSpPr txBox="1"/>
          <p:nvPr/>
        </p:nvSpPr>
        <p:spPr>
          <a:xfrm>
            <a:off x="3703820" y="3789040"/>
            <a:ext cx="1347548" cy="369332"/>
          </a:xfrm>
          <a:prstGeom prst="rect">
            <a:avLst/>
          </a:prstGeom>
          <a:solidFill>
            <a:srgbClr val="36BEDE"/>
          </a:solidFill>
        </p:spPr>
        <p:txBody>
          <a:bodyPr wrap="none" rtlCol="0">
            <a:spAutoFit/>
          </a:bodyPr>
          <a:lstStyle/>
          <a:p>
            <a:pPr fontAlgn="ctr"/>
            <a:r>
              <a:rPr lang="tr-TR" dirty="0" smtClean="0">
                <a:solidFill>
                  <a:prstClr val="white"/>
                </a:solidFill>
                <a:latin typeface="Calibri"/>
              </a:rPr>
              <a:t>İstisna Oranı</a:t>
            </a:r>
            <a:endParaRPr lang="tr-TR" dirty="0">
              <a:solidFill>
                <a:prstClr val="white"/>
              </a:solidFill>
              <a:latin typeface="Calibri" panose="020F0502020204030204" pitchFamily="34" charset="0"/>
            </a:endParaRPr>
          </a:p>
        </p:txBody>
      </p:sp>
      <p:sp>
        <p:nvSpPr>
          <p:cNvPr id="60" name="Metin kutusu 59"/>
          <p:cNvSpPr txBox="1"/>
          <p:nvPr/>
        </p:nvSpPr>
        <p:spPr>
          <a:xfrm>
            <a:off x="6131492" y="3789040"/>
            <a:ext cx="2810385" cy="369332"/>
          </a:xfrm>
          <a:prstGeom prst="rect">
            <a:avLst/>
          </a:prstGeom>
          <a:solidFill>
            <a:srgbClr val="4BACC6">
              <a:lumMod val="75000"/>
            </a:srgbClr>
          </a:solidFill>
        </p:spPr>
        <p:txBody>
          <a:bodyPr wrap="none" rtlCol="0">
            <a:spAutoFit/>
          </a:bodyPr>
          <a:lstStyle/>
          <a:p>
            <a:pPr marL="0" marR="0" lvl="0" indent="0" defTabSz="914400" eaLnBrk="1" fontAlgn="ctr"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prstClr val="white"/>
                </a:solidFill>
                <a:effectLst/>
                <a:uLnTx/>
                <a:uFillTx/>
                <a:latin typeface="Calibri"/>
              </a:rPr>
              <a:t>Devam Eden Randevu Oranı</a:t>
            </a:r>
          </a:p>
        </p:txBody>
      </p:sp>
      <p:sp>
        <p:nvSpPr>
          <p:cNvPr id="62" name="TextBox 22"/>
          <p:cNvSpPr txBox="1"/>
          <p:nvPr/>
        </p:nvSpPr>
        <p:spPr>
          <a:xfrm>
            <a:off x="282499" y="5805264"/>
            <a:ext cx="3456016" cy="1569660"/>
          </a:xfrm>
          <a:prstGeom prst="rect">
            <a:avLst/>
          </a:prstGeom>
          <a:noFill/>
        </p:spPr>
        <p:txBody>
          <a:bodyPr wrap="square" rtlCol="0">
            <a:spAutoFit/>
          </a:bodyPr>
          <a:lstStyle/>
          <a:p>
            <a:pPr fontAlgn="ctr"/>
            <a:r>
              <a:rPr lang="tr-TR" sz="1200" b="1" dirty="0">
                <a:solidFill>
                  <a:prstClr val="black"/>
                </a:solidFill>
                <a:latin typeface="Calibri"/>
              </a:rPr>
              <a:t>Açılan MHRS </a:t>
            </a:r>
            <a:r>
              <a:rPr lang="tr-TR" sz="1200" b="1" dirty="0" smtClean="0">
                <a:solidFill>
                  <a:prstClr val="black"/>
                </a:solidFill>
                <a:latin typeface="Calibri"/>
              </a:rPr>
              <a:t>Kapasite: </a:t>
            </a:r>
            <a:r>
              <a:rPr lang="tr-TR" sz="1200" i="1" dirty="0" smtClean="0">
                <a:solidFill>
                  <a:prstClr val="black"/>
                </a:solidFill>
                <a:latin typeface="Calibri"/>
              </a:rPr>
              <a:t>8.913.522</a:t>
            </a:r>
          </a:p>
          <a:p>
            <a:pPr fontAlgn="ctr"/>
            <a:r>
              <a:rPr lang="tr-TR" sz="1200" b="1" dirty="0">
                <a:solidFill>
                  <a:prstClr val="black"/>
                </a:solidFill>
                <a:latin typeface="Calibri"/>
              </a:rPr>
              <a:t>Acil Hariç Toplam Muayene </a:t>
            </a:r>
            <a:r>
              <a:rPr lang="tr-TR" sz="1200" b="1" dirty="0" smtClean="0">
                <a:solidFill>
                  <a:prstClr val="black"/>
                </a:solidFill>
                <a:latin typeface="Calibri"/>
              </a:rPr>
              <a:t>Sayısı: </a:t>
            </a:r>
            <a:r>
              <a:rPr lang="tr-TR" sz="1200" i="1" dirty="0" smtClean="0">
                <a:solidFill>
                  <a:prstClr val="black"/>
                </a:solidFill>
                <a:latin typeface="Calibri"/>
              </a:rPr>
              <a:t>12.593.777</a:t>
            </a:r>
          </a:p>
          <a:p>
            <a:pPr fontAlgn="ctr"/>
            <a:r>
              <a:rPr lang="tr-TR" sz="1200" b="1" dirty="0">
                <a:solidFill>
                  <a:prstClr val="black"/>
                </a:solidFill>
                <a:latin typeface="Calibri"/>
              </a:rPr>
              <a:t>Alınan MHRS </a:t>
            </a:r>
            <a:r>
              <a:rPr lang="tr-TR" sz="1200" b="1" dirty="0" smtClean="0">
                <a:solidFill>
                  <a:prstClr val="black"/>
                </a:solidFill>
                <a:latin typeface="Calibri"/>
              </a:rPr>
              <a:t>Sayısı :</a:t>
            </a:r>
            <a:r>
              <a:rPr lang="tr-TR" sz="1200" i="1" dirty="0" smtClean="0">
                <a:solidFill>
                  <a:prstClr val="black"/>
                </a:solidFill>
                <a:latin typeface="Calibri"/>
              </a:rPr>
              <a:t>3.615.017</a:t>
            </a:r>
          </a:p>
          <a:p>
            <a:pPr fontAlgn="ctr"/>
            <a:r>
              <a:rPr lang="tr-TR" sz="1200" b="1" dirty="0">
                <a:solidFill>
                  <a:prstClr val="black"/>
                </a:solidFill>
                <a:latin typeface="Calibri"/>
              </a:rPr>
              <a:t>Gerçekleşen MHRS </a:t>
            </a:r>
            <a:r>
              <a:rPr lang="tr-TR" sz="1200" b="1" dirty="0" smtClean="0">
                <a:solidFill>
                  <a:prstClr val="black"/>
                </a:solidFill>
                <a:latin typeface="Calibri"/>
              </a:rPr>
              <a:t>Sayısı :</a:t>
            </a:r>
            <a:r>
              <a:rPr lang="tr-TR" sz="1200" i="1" dirty="0" smtClean="0">
                <a:solidFill>
                  <a:prstClr val="black"/>
                </a:solidFill>
                <a:latin typeface="Calibri"/>
              </a:rPr>
              <a:t>2.621.941</a:t>
            </a:r>
            <a:endParaRPr lang="tr-TR" sz="1200" dirty="0">
              <a:solidFill>
                <a:prstClr val="black"/>
              </a:solidFill>
              <a:latin typeface="Calibri"/>
            </a:endParaRPr>
          </a:p>
          <a:p>
            <a:pPr fontAlgn="ctr"/>
            <a:endParaRPr lang="tr-TR" sz="1200" dirty="0">
              <a:solidFill>
                <a:prstClr val="black"/>
              </a:solidFill>
              <a:latin typeface="Calibri"/>
            </a:endParaRPr>
          </a:p>
          <a:p>
            <a:pPr fontAlgn="ctr"/>
            <a:endParaRPr lang="tr-TR" sz="1200" dirty="0">
              <a:solidFill>
                <a:prstClr val="black"/>
              </a:solidFill>
              <a:latin typeface="Calibri"/>
            </a:endParaRPr>
          </a:p>
          <a:p>
            <a:pPr fontAlgn="ctr"/>
            <a:endParaRPr lang="tr-TR" sz="1200" i="1" dirty="0" smtClean="0">
              <a:solidFill>
                <a:prstClr val="black"/>
              </a:solidFill>
              <a:latin typeface="Calibri"/>
            </a:endParaRPr>
          </a:p>
          <a:p>
            <a:pPr fontAlgn="ctr"/>
            <a:endParaRPr lang="tr-TR" sz="1200" dirty="0">
              <a:solidFill>
                <a:prstClr val="black"/>
              </a:solidFill>
              <a:latin typeface="Calibri"/>
            </a:endParaRPr>
          </a:p>
        </p:txBody>
      </p:sp>
      <p:sp>
        <p:nvSpPr>
          <p:cNvPr id="64" name="TextBox 22"/>
          <p:cNvSpPr txBox="1"/>
          <p:nvPr/>
        </p:nvSpPr>
        <p:spPr>
          <a:xfrm>
            <a:off x="6131488" y="5832534"/>
            <a:ext cx="3456016" cy="1938992"/>
          </a:xfrm>
          <a:prstGeom prst="rect">
            <a:avLst/>
          </a:prstGeom>
          <a:noFill/>
        </p:spPr>
        <p:txBody>
          <a:bodyPr wrap="square" rtlCol="0">
            <a:spAutoFit/>
          </a:bodyPr>
          <a:lstStyle/>
          <a:p>
            <a:pPr fontAlgn="ctr"/>
            <a:r>
              <a:rPr lang="tr-TR" sz="1200" b="1" dirty="0">
                <a:solidFill>
                  <a:prstClr val="black"/>
                </a:solidFill>
                <a:latin typeface="Calibri"/>
              </a:rPr>
              <a:t>Belirsiz </a:t>
            </a:r>
            <a:r>
              <a:rPr lang="tr-TR" sz="1200" b="1" dirty="0" smtClean="0">
                <a:solidFill>
                  <a:prstClr val="black"/>
                </a:solidFill>
                <a:latin typeface="Calibri"/>
              </a:rPr>
              <a:t>Sayısı:</a:t>
            </a:r>
            <a:r>
              <a:rPr lang="tr-TR" sz="1200" dirty="0" smtClean="0">
                <a:solidFill>
                  <a:prstClr val="black"/>
                </a:solidFill>
                <a:latin typeface="Calibri"/>
              </a:rPr>
              <a:t> </a:t>
            </a:r>
            <a:r>
              <a:rPr lang="tr-TR" sz="1200" i="1" dirty="0" smtClean="0">
                <a:solidFill>
                  <a:prstClr val="black"/>
                </a:solidFill>
                <a:latin typeface="Calibri"/>
              </a:rPr>
              <a:t>29.897</a:t>
            </a:r>
          </a:p>
          <a:p>
            <a:pPr fontAlgn="ctr"/>
            <a:r>
              <a:rPr lang="tr-TR" sz="1200" b="1" dirty="0">
                <a:solidFill>
                  <a:prstClr val="black"/>
                </a:solidFill>
                <a:latin typeface="Calibri"/>
              </a:rPr>
              <a:t>İstisna </a:t>
            </a:r>
            <a:r>
              <a:rPr lang="tr-TR" sz="1200" b="1" dirty="0" smtClean="0">
                <a:solidFill>
                  <a:prstClr val="black"/>
                </a:solidFill>
                <a:latin typeface="Calibri"/>
              </a:rPr>
              <a:t>Sayısı:</a:t>
            </a:r>
            <a:r>
              <a:rPr lang="tr-TR" sz="1200" dirty="0" smtClean="0">
                <a:solidFill>
                  <a:prstClr val="black"/>
                </a:solidFill>
                <a:latin typeface="Calibri"/>
              </a:rPr>
              <a:t> </a:t>
            </a:r>
            <a:r>
              <a:rPr lang="tr-TR" sz="1200" i="1" dirty="0" smtClean="0">
                <a:solidFill>
                  <a:prstClr val="black"/>
                </a:solidFill>
                <a:latin typeface="Calibri"/>
              </a:rPr>
              <a:t>109.157</a:t>
            </a:r>
          </a:p>
          <a:p>
            <a:pPr fontAlgn="ctr"/>
            <a:r>
              <a:rPr lang="tr-TR" sz="1200" b="1" dirty="0">
                <a:solidFill>
                  <a:prstClr val="black"/>
                </a:solidFill>
                <a:latin typeface="Calibri"/>
              </a:rPr>
              <a:t>Devam Eden Açılan </a:t>
            </a:r>
            <a:r>
              <a:rPr lang="tr-TR" sz="1200" b="1" dirty="0" smtClean="0">
                <a:solidFill>
                  <a:prstClr val="black"/>
                </a:solidFill>
                <a:latin typeface="Calibri"/>
              </a:rPr>
              <a:t>Kapasite: </a:t>
            </a:r>
            <a:r>
              <a:rPr lang="tr-TR" sz="1200" i="1" dirty="0" smtClean="0">
                <a:solidFill>
                  <a:prstClr val="black"/>
                </a:solidFill>
                <a:latin typeface="Calibri"/>
              </a:rPr>
              <a:t>1.469.159</a:t>
            </a:r>
            <a:endParaRPr lang="tr-TR" sz="1200" dirty="0">
              <a:solidFill>
                <a:prstClr val="black"/>
              </a:solidFill>
              <a:latin typeface="Calibri"/>
            </a:endParaRPr>
          </a:p>
          <a:p>
            <a:pPr fontAlgn="ctr"/>
            <a:r>
              <a:rPr lang="tr-TR" sz="1200" b="1" dirty="0">
                <a:solidFill>
                  <a:prstClr val="black"/>
                </a:solidFill>
                <a:latin typeface="Calibri"/>
              </a:rPr>
              <a:t>Devam Eden Alınan </a:t>
            </a:r>
            <a:r>
              <a:rPr lang="tr-TR" sz="1200" b="1" dirty="0" smtClean="0">
                <a:solidFill>
                  <a:prstClr val="black"/>
                </a:solidFill>
                <a:latin typeface="Calibri"/>
              </a:rPr>
              <a:t>Sayısı:</a:t>
            </a:r>
            <a:r>
              <a:rPr lang="tr-TR" sz="1200" dirty="0" smtClean="0">
                <a:solidFill>
                  <a:prstClr val="black"/>
                </a:solidFill>
                <a:latin typeface="Calibri"/>
              </a:rPr>
              <a:t> </a:t>
            </a:r>
            <a:r>
              <a:rPr lang="tr-TR" sz="1200" i="1" dirty="0" smtClean="0">
                <a:solidFill>
                  <a:prstClr val="black"/>
                </a:solidFill>
                <a:latin typeface="Calibri"/>
              </a:rPr>
              <a:t>150.547</a:t>
            </a:r>
            <a:endParaRPr lang="tr-TR" sz="1200" dirty="0">
              <a:solidFill>
                <a:prstClr val="black"/>
              </a:solidFill>
              <a:latin typeface="Calibri"/>
            </a:endParaRPr>
          </a:p>
          <a:p>
            <a:pPr fontAlgn="ctr"/>
            <a:endParaRPr lang="tr-TR" sz="1200" dirty="0">
              <a:solidFill>
                <a:prstClr val="black"/>
              </a:solidFill>
              <a:latin typeface="Calibri"/>
            </a:endParaRPr>
          </a:p>
          <a:p>
            <a:pPr fontAlgn="ctr"/>
            <a:endParaRPr lang="tr-TR" sz="1200" dirty="0">
              <a:solidFill>
                <a:prstClr val="black"/>
              </a:solidFill>
              <a:latin typeface="Calibri"/>
            </a:endParaRPr>
          </a:p>
          <a:p>
            <a:pPr fontAlgn="ctr"/>
            <a:endParaRPr lang="tr-TR" sz="1200" dirty="0" smtClean="0">
              <a:solidFill>
                <a:prstClr val="black"/>
              </a:solidFill>
              <a:latin typeface="Calibri"/>
            </a:endParaRPr>
          </a:p>
          <a:p>
            <a:pPr fontAlgn="ctr"/>
            <a:endParaRPr lang="tr-TR" sz="1200" dirty="0">
              <a:solidFill>
                <a:prstClr val="black"/>
              </a:solidFill>
              <a:latin typeface="Calibri"/>
            </a:endParaRPr>
          </a:p>
          <a:p>
            <a:pPr fontAlgn="ctr"/>
            <a:endParaRPr lang="tr-TR" sz="1200" i="1" dirty="0" smtClean="0">
              <a:solidFill>
                <a:prstClr val="black"/>
              </a:solidFill>
              <a:latin typeface="Calibri"/>
            </a:endParaRPr>
          </a:p>
          <a:p>
            <a:pPr fontAlgn="ctr"/>
            <a:endParaRPr lang="tr-TR" sz="1200" dirty="0">
              <a:solidFill>
                <a:prstClr val="black"/>
              </a:solidFill>
              <a:latin typeface="Calibri"/>
            </a:endParaRPr>
          </a:p>
        </p:txBody>
      </p:sp>
    </p:spTree>
    <p:extLst>
      <p:ext uri="{BB962C8B-B14F-4D97-AF65-F5344CB8AC3E}">
        <p14:creationId xmlns:p14="http://schemas.microsoft.com/office/powerpoint/2010/main" val="727983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ko-KR" dirty="0" smtClean="0">
                <a:solidFill>
                  <a:schemeClr val="accent2"/>
                </a:solidFill>
              </a:rPr>
              <a:t>AÇILAN </a:t>
            </a:r>
            <a:r>
              <a:rPr lang="tr-TR" altLang="ko-KR" dirty="0">
                <a:solidFill>
                  <a:schemeClr val="accent2"/>
                </a:solidFill>
              </a:rPr>
              <a:t>KAPASİTE </a:t>
            </a:r>
            <a:r>
              <a:rPr lang="tr-TR" altLang="ko-KR" dirty="0" smtClean="0">
                <a:solidFill>
                  <a:schemeClr val="accent2"/>
                </a:solidFill>
              </a:rPr>
              <a:t>ORANI</a:t>
            </a:r>
            <a:endParaRPr lang="en-US" altLang="ko-KR" dirty="0">
              <a:solidFill>
                <a:schemeClr val="bg1"/>
              </a:solidFill>
            </a:endParaRPr>
          </a:p>
        </p:txBody>
      </p:sp>
      <p:grpSp>
        <p:nvGrpSpPr>
          <p:cNvPr id="3" name="Group 3"/>
          <p:cNvGrpSpPr/>
          <p:nvPr/>
        </p:nvGrpSpPr>
        <p:grpSpPr>
          <a:xfrm>
            <a:off x="866896" y="1383159"/>
            <a:ext cx="2861700" cy="617384"/>
            <a:chOff x="5764394" y="3394105"/>
            <a:chExt cx="2861700" cy="617384"/>
          </a:xfrm>
        </p:grpSpPr>
        <p:sp>
          <p:nvSpPr>
            <p:cNvPr id="4"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prstClr val="white"/>
                </a:solidFill>
              </a:endParaRPr>
            </a:p>
          </p:txBody>
        </p:sp>
        <p:sp>
          <p:nvSpPr>
            <p:cNvPr id="5"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prstClr val="white"/>
                </a:solidFill>
              </a:endParaRPr>
            </a:p>
          </p:txBody>
        </p:sp>
        <p:sp>
          <p:nvSpPr>
            <p:cNvPr id="6"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prstClr val="white"/>
                </a:solidFill>
              </a:endParaRPr>
            </a:p>
          </p:txBody>
        </p:sp>
        <p:sp>
          <p:nvSpPr>
            <p:cNvPr id="7"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prstClr val="white"/>
                </a:solidFill>
              </a:endParaRPr>
            </a:p>
          </p:txBody>
        </p:sp>
        <p:sp>
          <p:nvSpPr>
            <p:cNvPr id="8"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prstClr val="white"/>
                </a:solidFill>
              </a:endParaRPr>
            </a:p>
          </p:txBody>
        </p:sp>
        <p:sp>
          <p:nvSpPr>
            <p:cNvPr id="9"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prstClr val="white"/>
                </a:solidFill>
              </a:endParaRPr>
            </a:p>
          </p:txBody>
        </p:sp>
        <p:sp>
          <p:nvSpPr>
            <p:cNvPr id="10"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prstClr val="white"/>
                </a:solidFill>
              </a:endParaRPr>
            </a:p>
          </p:txBody>
        </p:sp>
        <p:sp>
          <p:nvSpPr>
            <p:cNvPr id="11"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prstClr val="black">
                    <a:lumMod val="75000"/>
                    <a:lumOff val="25000"/>
                  </a:prstClr>
                </a:solidFill>
              </a:endParaRPr>
            </a:p>
          </p:txBody>
        </p:sp>
        <p:sp>
          <p:nvSpPr>
            <p:cNvPr id="12"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prstClr val="black">
                    <a:lumMod val="75000"/>
                    <a:lumOff val="25000"/>
                  </a:prstClr>
                </a:solidFill>
              </a:endParaRPr>
            </a:p>
          </p:txBody>
        </p:sp>
        <p:sp>
          <p:nvSpPr>
            <p:cNvPr id="13"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prstClr val="black">
                    <a:lumMod val="75000"/>
                    <a:lumOff val="25000"/>
                  </a:prstClr>
                </a:solidFill>
              </a:endParaRPr>
            </a:p>
          </p:txBody>
        </p:sp>
      </p:grpSp>
      <p:grpSp>
        <p:nvGrpSpPr>
          <p:cNvPr id="14" name="Group 14"/>
          <p:cNvGrpSpPr/>
          <p:nvPr/>
        </p:nvGrpSpPr>
        <p:grpSpPr>
          <a:xfrm>
            <a:off x="876390" y="2954492"/>
            <a:ext cx="2861700" cy="617384"/>
            <a:chOff x="5764394" y="3394105"/>
            <a:chExt cx="2861700" cy="617384"/>
          </a:xfrm>
        </p:grpSpPr>
        <p:sp>
          <p:nvSpPr>
            <p:cNvPr id="15"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6"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7"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8"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9"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0"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1"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2"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23"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24"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grpSp>
      <p:grpSp>
        <p:nvGrpSpPr>
          <p:cNvPr id="25" name="Group 25"/>
          <p:cNvGrpSpPr/>
          <p:nvPr/>
        </p:nvGrpSpPr>
        <p:grpSpPr>
          <a:xfrm>
            <a:off x="885884" y="4143585"/>
            <a:ext cx="2861700" cy="617384"/>
            <a:chOff x="5764394" y="3394105"/>
            <a:chExt cx="2861700" cy="617384"/>
          </a:xfrm>
        </p:grpSpPr>
        <p:sp>
          <p:nvSpPr>
            <p:cNvPr id="26"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7"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8"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29"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30"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31"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32"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33"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34"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35"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grpSp>
      <p:sp>
        <p:nvSpPr>
          <p:cNvPr id="36" name="TextBox 39"/>
          <p:cNvSpPr txBox="1"/>
          <p:nvPr/>
        </p:nvSpPr>
        <p:spPr>
          <a:xfrm>
            <a:off x="4112076" y="4127851"/>
            <a:ext cx="1107996" cy="646331"/>
          </a:xfrm>
          <a:prstGeom prst="rect">
            <a:avLst/>
          </a:prstGeom>
          <a:noFill/>
        </p:spPr>
        <p:txBody>
          <a:bodyPr wrap="none" rtlCol="0">
            <a:spAutoFit/>
          </a:bodyPr>
          <a:lstStyle/>
          <a:p>
            <a:pPr algn="r"/>
            <a:r>
              <a:rPr lang="en-US" altLang="ko-KR" sz="3600" b="1" dirty="0">
                <a:solidFill>
                  <a:prstClr val="white"/>
                </a:solidFill>
                <a:cs typeface="Arial" pitchFamily="34" charset="0"/>
              </a:rPr>
              <a:t>50%</a:t>
            </a:r>
            <a:endParaRPr lang="ko-KR" altLang="en-US" sz="3600" b="1" dirty="0">
              <a:solidFill>
                <a:prstClr val="white"/>
              </a:solidFill>
              <a:cs typeface="Arial" pitchFamily="34" charset="0"/>
            </a:endParaRPr>
          </a:p>
        </p:txBody>
      </p:sp>
      <p:sp>
        <p:nvSpPr>
          <p:cNvPr id="37" name="TextBox 40"/>
          <p:cNvSpPr txBox="1"/>
          <p:nvPr/>
        </p:nvSpPr>
        <p:spPr>
          <a:xfrm>
            <a:off x="885883" y="2151125"/>
            <a:ext cx="2949953" cy="215444"/>
          </a:xfrm>
          <a:prstGeom prst="rect">
            <a:avLst/>
          </a:prstGeom>
          <a:noFill/>
        </p:spPr>
        <p:txBody>
          <a:bodyPr wrap="square" rtlCol="0">
            <a:spAutoFit/>
          </a:bodyPr>
          <a:lstStyle/>
          <a:p>
            <a:pPr>
              <a:buFont typeface="Arial" pitchFamily="34" charset="0"/>
              <a:buChar char="•"/>
            </a:pPr>
            <a:r>
              <a:rPr lang="tr-TR" altLang="ko-KR" sz="800" dirty="0" smtClean="0">
                <a:solidFill>
                  <a:prstClr val="black"/>
                </a:solidFill>
                <a:cs typeface="Arial" pitchFamily="34" charset="0"/>
              </a:rPr>
              <a:t> GÜLHANE EAH %125</a:t>
            </a:r>
            <a:endParaRPr lang="ko-KR" altLang="en-US" sz="800" dirty="0">
              <a:solidFill>
                <a:prstClr val="white"/>
              </a:solidFill>
              <a:cs typeface="Arial" pitchFamily="34" charset="0"/>
            </a:endParaRPr>
          </a:p>
        </p:txBody>
      </p:sp>
      <p:sp>
        <p:nvSpPr>
          <p:cNvPr id="38" name="TextBox 42"/>
          <p:cNvSpPr txBox="1"/>
          <p:nvPr/>
        </p:nvSpPr>
        <p:spPr>
          <a:xfrm>
            <a:off x="885883" y="3661952"/>
            <a:ext cx="2949953" cy="338554"/>
          </a:xfrm>
          <a:prstGeom prst="rect">
            <a:avLst/>
          </a:prstGeom>
          <a:noFill/>
        </p:spPr>
        <p:txBody>
          <a:bodyPr wrap="square" rtlCol="0">
            <a:spAutoFit/>
          </a:bodyPr>
          <a:lstStyle/>
          <a:p>
            <a:pPr>
              <a:buFont typeface="Arial" pitchFamily="34" charset="0"/>
              <a:buChar char="•"/>
            </a:pPr>
            <a:r>
              <a:rPr lang="tr-TR" altLang="ko-KR" sz="800" dirty="0" smtClean="0">
                <a:solidFill>
                  <a:prstClr val="black"/>
                </a:solidFill>
                <a:cs typeface="Arial" pitchFamily="34" charset="0"/>
              </a:rPr>
              <a:t> ANKARA KEÇİÖREN OSMANLI ADSM %98</a:t>
            </a:r>
          </a:p>
          <a:p>
            <a:pPr>
              <a:buFont typeface="Arial" pitchFamily="34" charset="0"/>
              <a:buChar char="•"/>
            </a:pPr>
            <a:r>
              <a:rPr lang="tr-TR" altLang="ko-KR" sz="800" dirty="0" smtClean="0">
                <a:solidFill>
                  <a:prstClr val="black"/>
                </a:solidFill>
                <a:cs typeface="Arial" pitchFamily="34" charset="0"/>
              </a:rPr>
              <a:t> GÖĞÜS HASTALIKLARI EAH %97</a:t>
            </a:r>
            <a:endParaRPr lang="ko-KR" altLang="en-US" sz="800" dirty="0">
              <a:solidFill>
                <a:prstClr val="black"/>
              </a:solidFill>
              <a:cs typeface="Arial" pitchFamily="34" charset="0"/>
            </a:endParaRPr>
          </a:p>
        </p:txBody>
      </p:sp>
      <p:sp>
        <p:nvSpPr>
          <p:cNvPr id="39" name="TextBox 43"/>
          <p:cNvSpPr txBox="1"/>
          <p:nvPr/>
        </p:nvSpPr>
        <p:spPr>
          <a:xfrm>
            <a:off x="885883" y="4911551"/>
            <a:ext cx="2949953" cy="338554"/>
          </a:xfrm>
          <a:prstGeom prst="rect">
            <a:avLst/>
          </a:prstGeom>
          <a:noFill/>
        </p:spPr>
        <p:txBody>
          <a:bodyPr wrap="square" rtlCol="0">
            <a:spAutoFit/>
          </a:bodyPr>
          <a:lstStyle/>
          <a:p>
            <a:pPr>
              <a:buFont typeface="Arial" pitchFamily="34" charset="0"/>
              <a:buChar char="•"/>
            </a:pPr>
            <a:r>
              <a:rPr lang="tr-TR" altLang="ko-KR" sz="800" dirty="0" smtClean="0">
                <a:solidFill>
                  <a:prstClr val="black"/>
                </a:solidFill>
                <a:cs typeface="Arial" pitchFamily="34" charset="0"/>
              </a:rPr>
              <a:t> ANKARA 75. YIL ADSM %84</a:t>
            </a:r>
          </a:p>
          <a:p>
            <a:pPr>
              <a:buFont typeface="Arial" pitchFamily="34" charset="0"/>
              <a:buChar char="•"/>
            </a:pPr>
            <a:r>
              <a:rPr lang="tr-TR" altLang="ko-KR" sz="800" dirty="0" smtClean="0">
                <a:solidFill>
                  <a:prstClr val="black"/>
                </a:solidFill>
                <a:cs typeface="Arial" pitchFamily="34" charset="0"/>
              </a:rPr>
              <a:t> TEPEBAŞI AĞIZ VE DİŞ SAĞLIĞI EAH %80</a:t>
            </a:r>
            <a:endParaRPr lang="ko-KR" altLang="en-US" sz="800" dirty="0">
              <a:solidFill>
                <a:prstClr val="black"/>
              </a:solidFill>
              <a:cs typeface="Arial" pitchFamily="34" charset="0"/>
            </a:endParaRPr>
          </a:p>
        </p:txBody>
      </p:sp>
      <p:grpSp>
        <p:nvGrpSpPr>
          <p:cNvPr id="40" name="Group 25"/>
          <p:cNvGrpSpPr/>
          <p:nvPr/>
        </p:nvGrpSpPr>
        <p:grpSpPr>
          <a:xfrm>
            <a:off x="5399788" y="1383159"/>
            <a:ext cx="2861700" cy="617384"/>
            <a:chOff x="5764394" y="3394105"/>
            <a:chExt cx="2861700" cy="617384"/>
          </a:xfrm>
        </p:grpSpPr>
        <p:sp>
          <p:nvSpPr>
            <p:cNvPr id="41"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42"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43"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44"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45"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46"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47"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48"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49"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50"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grpSp>
      <p:grpSp>
        <p:nvGrpSpPr>
          <p:cNvPr id="51" name="Group 25"/>
          <p:cNvGrpSpPr/>
          <p:nvPr/>
        </p:nvGrpSpPr>
        <p:grpSpPr>
          <a:xfrm>
            <a:off x="2975577" y="5475835"/>
            <a:ext cx="2861700" cy="617384"/>
            <a:chOff x="5764394" y="3394105"/>
            <a:chExt cx="2861700" cy="617384"/>
          </a:xfrm>
        </p:grpSpPr>
        <p:sp>
          <p:nvSpPr>
            <p:cNvPr id="52"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3"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4"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5"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6"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7"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8"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59"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60"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61"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grpSp>
      <p:grpSp>
        <p:nvGrpSpPr>
          <p:cNvPr id="62" name="Group 25"/>
          <p:cNvGrpSpPr/>
          <p:nvPr/>
        </p:nvGrpSpPr>
        <p:grpSpPr>
          <a:xfrm>
            <a:off x="5382708" y="2883055"/>
            <a:ext cx="2861700" cy="617384"/>
            <a:chOff x="5764394" y="3394105"/>
            <a:chExt cx="2861700" cy="617384"/>
          </a:xfrm>
        </p:grpSpPr>
        <p:sp>
          <p:nvSpPr>
            <p:cNvPr id="63"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4"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5"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6"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7"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8"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69"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70"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71"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72"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grpSp>
      <p:grpSp>
        <p:nvGrpSpPr>
          <p:cNvPr id="73" name="Group 25"/>
          <p:cNvGrpSpPr/>
          <p:nvPr/>
        </p:nvGrpSpPr>
        <p:grpSpPr>
          <a:xfrm>
            <a:off x="5401594" y="4259415"/>
            <a:ext cx="2861700" cy="617384"/>
            <a:chOff x="5764394" y="3394105"/>
            <a:chExt cx="2861700" cy="617384"/>
          </a:xfrm>
        </p:grpSpPr>
        <p:sp>
          <p:nvSpPr>
            <p:cNvPr id="74"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75"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76"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77"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78"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79"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80"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81"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82"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sp>
          <p:nvSpPr>
            <p:cNvPr id="83"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lumMod val="75000"/>
                    <a:lumOff val="25000"/>
                  </a:prstClr>
                </a:solidFill>
              </a:endParaRPr>
            </a:p>
          </p:txBody>
        </p:sp>
      </p:grpSp>
      <p:sp>
        <p:nvSpPr>
          <p:cNvPr id="84" name="TextBox 40"/>
          <p:cNvSpPr txBox="1"/>
          <p:nvPr/>
        </p:nvSpPr>
        <p:spPr>
          <a:xfrm>
            <a:off x="5429260" y="2000243"/>
            <a:ext cx="2949953" cy="954107"/>
          </a:xfrm>
          <a:prstGeom prst="rect">
            <a:avLst/>
          </a:prstGeom>
          <a:noFill/>
        </p:spPr>
        <p:txBody>
          <a:bodyPr wrap="square" rtlCol="0">
            <a:spAutoFit/>
          </a:bodyPr>
          <a:lstStyle/>
          <a:p>
            <a:pPr>
              <a:buFont typeface="Arial" pitchFamily="34" charset="0"/>
              <a:buChar char="•"/>
            </a:pPr>
            <a:r>
              <a:rPr lang="tr-TR" altLang="ko-KR" sz="800" dirty="0" smtClean="0">
                <a:solidFill>
                  <a:prstClr val="black"/>
                </a:solidFill>
                <a:cs typeface="Arial" pitchFamily="34" charset="0"/>
              </a:rPr>
              <a:t> ANKARA KEÇİÖREN EAH %77</a:t>
            </a:r>
          </a:p>
          <a:p>
            <a:pPr>
              <a:buFont typeface="Arial" pitchFamily="34" charset="0"/>
              <a:buChar char="•"/>
            </a:pPr>
            <a:r>
              <a:rPr lang="tr-TR" altLang="ko-KR" sz="800" dirty="0" smtClean="0">
                <a:solidFill>
                  <a:prstClr val="black"/>
                </a:solidFill>
                <a:cs typeface="Arial" pitchFamily="34" charset="0"/>
              </a:rPr>
              <a:t> ANKARA EAH %77</a:t>
            </a:r>
          </a:p>
          <a:p>
            <a:pPr>
              <a:buFont typeface="Arial" pitchFamily="34" charset="0"/>
              <a:buChar char="•"/>
            </a:pPr>
            <a:r>
              <a:rPr lang="tr-TR" altLang="ko-KR" sz="800" dirty="0" smtClean="0">
                <a:solidFill>
                  <a:prstClr val="black"/>
                </a:solidFill>
                <a:cs typeface="Arial" pitchFamily="34" charset="0"/>
              </a:rPr>
              <a:t> SAMİ ULUS KADIN DOĞUM ÇOÇUK SAĞ. VE HAST. %76 </a:t>
            </a:r>
          </a:p>
          <a:p>
            <a:pPr>
              <a:buFont typeface="Arial" pitchFamily="34" charset="0"/>
              <a:buChar char="•"/>
            </a:pPr>
            <a:r>
              <a:rPr lang="tr-TR" altLang="ko-KR" sz="800" dirty="0" smtClean="0">
                <a:solidFill>
                  <a:prstClr val="black"/>
                </a:solidFill>
                <a:cs typeface="Arial" pitchFamily="34" charset="0"/>
              </a:rPr>
              <a:t> ANKARA KIZILCAHAMAM DEVLET HASTANESİ %75</a:t>
            </a:r>
          </a:p>
          <a:p>
            <a:pPr>
              <a:buFont typeface="Arial" pitchFamily="34" charset="0"/>
              <a:buChar char="•"/>
            </a:pPr>
            <a:r>
              <a:rPr lang="tr-TR" altLang="ko-KR" sz="800" dirty="0" smtClean="0">
                <a:solidFill>
                  <a:prstClr val="black"/>
                </a:solidFill>
                <a:cs typeface="Arial" pitchFamily="34" charset="0"/>
              </a:rPr>
              <a:t> ANKARA MAMAK ADSM %71</a:t>
            </a:r>
          </a:p>
          <a:p>
            <a:pPr>
              <a:buFont typeface="Arial" pitchFamily="34" charset="0"/>
              <a:buChar char="•"/>
            </a:pPr>
            <a:r>
              <a:rPr lang="tr-TR" altLang="ko-KR" sz="800" dirty="0" smtClean="0">
                <a:solidFill>
                  <a:prstClr val="black"/>
                </a:solidFill>
                <a:cs typeface="Arial" pitchFamily="34" charset="0"/>
              </a:rPr>
              <a:t> ABDURRAHMAN YURTASLAN  ONKOLOJİ EAH %70</a:t>
            </a:r>
          </a:p>
          <a:p>
            <a:r>
              <a:rPr lang="tr-TR" altLang="ko-KR" sz="800" dirty="0" smtClean="0">
                <a:solidFill>
                  <a:prstClr val="white"/>
                </a:solidFill>
                <a:cs typeface="Arial" pitchFamily="34" charset="0"/>
              </a:rPr>
              <a:t> </a:t>
            </a:r>
            <a:endParaRPr lang="ko-KR" altLang="en-US" sz="800" dirty="0">
              <a:solidFill>
                <a:prstClr val="white"/>
              </a:solidFill>
              <a:cs typeface="Arial" pitchFamily="34" charset="0"/>
            </a:endParaRPr>
          </a:p>
        </p:txBody>
      </p:sp>
      <p:sp>
        <p:nvSpPr>
          <p:cNvPr id="85" name="TextBox 40"/>
          <p:cNvSpPr txBox="1"/>
          <p:nvPr/>
        </p:nvSpPr>
        <p:spPr>
          <a:xfrm>
            <a:off x="5429260" y="3643314"/>
            <a:ext cx="2949953" cy="338554"/>
          </a:xfrm>
          <a:prstGeom prst="rect">
            <a:avLst/>
          </a:prstGeom>
          <a:noFill/>
        </p:spPr>
        <p:txBody>
          <a:bodyPr wrap="square" rtlCol="0">
            <a:spAutoFit/>
          </a:bodyPr>
          <a:lstStyle/>
          <a:p>
            <a:pPr>
              <a:buFont typeface="Arial" pitchFamily="34" charset="0"/>
              <a:buChar char="•"/>
            </a:pPr>
            <a:r>
              <a:rPr lang="tr-TR" altLang="ko-KR" sz="800" dirty="0" smtClean="0">
                <a:solidFill>
                  <a:prstClr val="black"/>
                </a:solidFill>
                <a:cs typeface="Arial" pitchFamily="34" charset="0"/>
              </a:rPr>
              <a:t> ANKARA ULUCANLAR GÖZ EAH %65</a:t>
            </a:r>
          </a:p>
          <a:p>
            <a:pPr>
              <a:buFont typeface="Arial" pitchFamily="34" charset="0"/>
              <a:buChar char="•"/>
            </a:pPr>
            <a:r>
              <a:rPr lang="tr-TR" altLang="ko-KR" sz="800" dirty="0" smtClean="0">
                <a:solidFill>
                  <a:prstClr val="black"/>
                </a:solidFill>
                <a:cs typeface="Arial" pitchFamily="34" charset="0"/>
              </a:rPr>
              <a:t> ANKARA ULUS DEVLET HASTANESİ %65</a:t>
            </a:r>
            <a:endParaRPr lang="ko-KR" altLang="en-US" sz="800" dirty="0">
              <a:solidFill>
                <a:prstClr val="white"/>
              </a:solidFill>
              <a:cs typeface="Arial" pitchFamily="34" charset="0"/>
            </a:endParaRPr>
          </a:p>
        </p:txBody>
      </p:sp>
      <p:sp>
        <p:nvSpPr>
          <p:cNvPr id="86" name="TextBox 40"/>
          <p:cNvSpPr txBox="1"/>
          <p:nvPr/>
        </p:nvSpPr>
        <p:spPr>
          <a:xfrm>
            <a:off x="5429260" y="4947833"/>
            <a:ext cx="2949953" cy="707886"/>
          </a:xfrm>
          <a:prstGeom prst="rect">
            <a:avLst/>
          </a:prstGeom>
          <a:noFill/>
        </p:spPr>
        <p:txBody>
          <a:bodyPr wrap="square" rtlCol="0">
            <a:spAutoFit/>
          </a:bodyPr>
          <a:lstStyle/>
          <a:p>
            <a:pPr>
              <a:buFont typeface="Arial" pitchFamily="34" charset="0"/>
              <a:buChar char="•"/>
            </a:pPr>
            <a:r>
              <a:rPr lang="tr-TR" altLang="ko-KR" sz="800" dirty="0" smtClean="0">
                <a:solidFill>
                  <a:prstClr val="black"/>
                </a:solidFill>
                <a:cs typeface="Arial" pitchFamily="34" charset="0"/>
              </a:rPr>
              <a:t> ANKARA HALİL ŞIVGIN ÇUBUK D.H.  %51</a:t>
            </a:r>
          </a:p>
          <a:p>
            <a:pPr>
              <a:buFont typeface="Arial" pitchFamily="34" charset="0"/>
              <a:buChar char="•"/>
            </a:pPr>
            <a:r>
              <a:rPr lang="tr-TR" altLang="ko-KR" sz="800" dirty="0" smtClean="0">
                <a:solidFill>
                  <a:prstClr val="black"/>
                </a:solidFill>
                <a:cs typeface="Arial" pitchFamily="34" charset="0"/>
              </a:rPr>
              <a:t> ANKARA DIŞKAPI YILDIRIM BEYAZIT EAH %51</a:t>
            </a:r>
          </a:p>
          <a:p>
            <a:pPr>
              <a:buFont typeface="Arial" pitchFamily="34" charset="0"/>
              <a:buChar char="•"/>
            </a:pPr>
            <a:r>
              <a:rPr lang="tr-TR" altLang="ko-KR" sz="800" dirty="0" smtClean="0">
                <a:solidFill>
                  <a:prstClr val="black"/>
                </a:solidFill>
                <a:cs typeface="Arial" pitchFamily="34" charset="0"/>
              </a:rPr>
              <a:t> ANKARA KARAPÜRÇEK ADSM %51</a:t>
            </a:r>
          </a:p>
          <a:p>
            <a:pPr>
              <a:buFont typeface="Arial" pitchFamily="34" charset="0"/>
              <a:buChar char="•"/>
            </a:pPr>
            <a:r>
              <a:rPr lang="tr-TR" altLang="ko-KR" sz="800" dirty="0" smtClean="0">
                <a:solidFill>
                  <a:prstClr val="black"/>
                </a:solidFill>
                <a:cs typeface="Arial" pitchFamily="34" charset="0"/>
              </a:rPr>
              <a:t> ANKARA AKYURT DEVLET HASTANESİ %50 </a:t>
            </a:r>
          </a:p>
          <a:p>
            <a:pPr>
              <a:buFont typeface="Arial" pitchFamily="34" charset="0"/>
              <a:buChar char="•"/>
            </a:pPr>
            <a:endParaRPr lang="ko-KR" altLang="en-US" sz="800" dirty="0">
              <a:solidFill>
                <a:prstClr val="white"/>
              </a:solidFill>
              <a:cs typeface="Arial" pitchFamily="34" charset="0"/>
            </a:endParaRPr>
          </a:p>
        </p:txBody>
      </p:sp>
      <p:sp>
        <p:nvSpPr>
          <p:cNvPr id="87" name="TextBox 40"/>
          <p:cNvSpPr txBox="1"/>
          <p:nvPr/>
        </p:nvSpPr>
        <p:spPr>
          <a:xfrm>
            <a:off x="3031255" y="6093220"/>
            <a:ext cx="2949953" cy="830997"/>
          </a:xfrm>
          <a:prstGeom prst="rect">
            <a:avLst/>
          </a:prstGeom>
          <a:noFill/>
        </p:spPr>
        <p:txBody>
          <a:bodyPr wrap="square" rtlCol="0">
            <a:spAutoFit/>
          </a:bodyPr>
          <a:lstStyle/>
          <a:p>
            <a:pPr>
              <a:buFont typeface="Arial" pitchFamily="34" charset="0"/>
              <a:buChar char="•"/>
            </a:pPr>
            <a:r>
              <a:rPr lang="tr-TR" altLang="ko-KR" sz="800" dirty="0" smtClean="0">
                <a:solidFill>
                  <a:prstClr val="black"/>
                </a:solidFill>
                <a:cs typeface="Arial" pitchFamily="34" charset="0"/>
              </a:rPr>
              <a:t> ZÜBEYDE HANIM AEAH %47</a:t>
            </a:r>
          </a:p>
          <a:p>
            <a:pPr>
              <a:buFont typeface="Arial" pitchFamily="34" charset="0"/>
              <a:buChar char="•"/>
            </a:pPr>
            <a:r>
              <a:rPr lang="tr-TR" altLang="ko-KR" sz="800" dirty="0" smtClean="0">
                <a:solidFill>
                  <a:prstClr val="black"/>
                </a:solidFill>
                <a:cs typeface="Arial" pitchFamily="34" charset="0"/>
              </a:rPr>
              <a:t> GAZİ MUSTAFA KEMAL DH %46</a:t>
            </a:r>
          </a:p>
          <a:p>
            <a:pPr>
              <a:buFont typeface="Arial" pitchFamily="34" charset="0"/>
              <a:buChar char="•"/>
            </a:pPr>
            <a:r>
              <a:rPr lang="tr-TR" altLang="ko-KR" sz="800" dirty="0" smtClean="0">
                <a:solidFill>
                  <a:prstClr val="black"/>
                </a:solidFill>
                <a:cs typeface="Arial" pitchFamily="34" charset="0"/>
              </a:rPr>
              <a:t> MESLEK HASTALIKLARI DH %46</a:t>
            </a:r>
          </a:p>
          <a:p>
            <a:pPr>
              <a:buFont typeface="Arial" pitchFamily="34" charset="0"/>
              <a:buChar char="•"/>
            </a:pPr>
            <a:r>
              <a:rPr lang="tr-TR" altLang="ko-KR" sz="800" dirty="0" smtClean="0">
                <a:solidFill>
                  <a:prstClr val="black"/>
                </a:solidFill>
                <a:cs typeface="Arial" pitchFamily="34" charset="0"/>
              </a:rPr>
              <a:t> KAZAN D.H. %45</a:t>
            </a:r>
          </a:p>
          <a:p>
            <a:pPr>
              <a:buFont typeface="Arial" pitchFamily="34" charset="0"/>
              <a:buChar char="•"/>
            </a:pPr>
            <a:r>
              <a:rPr lang="tr-TR" altLang="ko-KR" sz="800" dirty="0">
                <a:solidFill>
                  <a:prstClr val="black"/>
                </a:solidFill>
                <a:cs typeface="Arial" pitchFamily="34" charset="0"/>
              </a:rPr>
              <a:t> </a:t>
            </a:r>
            <a:r>
              <a:rPr lang="tr-TR" altLang="ko-KR" sz="800" dirty="0" smtClean="0">
                <a:solidFill>
                  <a:prstClr val="black"/>
                </a:solidFill>
                <a:cs typeface="Arial" pitchFamily="34" charset="0"/>
              </a:rPr>
              <a:t>ELMADAĞ D.H. %43 </a:t>
            </a:r>
          </a:p>
          <a:p>
            <a:pPr>
              <a:buFont typeface="Arial" pitchFamily="34" charset="0"/>
              <a:buChar char="•"/>
            </a:pPr>
            <a:endParaRPr lang="ko-KR" altLang="en-US" sz="800" dirty="0">
              <a:solidFill>
                <a:prstClr val="white"/>
              </a:solidFill>
              <a:cs typeface="Arial" pitchFamily="34" charset="0"/>
            </a:endParaRPr>
          </a:p>
        </p:txBody>
      </p:sp>
      <p:sp>
        <p:nvSpPr>
          <p:cNvPr id="92" name="Oval 11">
            <a:extLst>
              <a:ext uri="{FF2B5EF4-FFF2-40B4-BE49-F238E27FC236}">
                <a16:creationId xmlns="" xmlns:a16="http://schemas.microsoft.com/office/drawing/2014/main" id="{8D55E3D2-DCA3-48D1-AF45-EEBCB09C3504}"/>
              </a:ext>
            </a:extLst>
          </p:cNvPr>
          <p:cNvSpPr/>
          <p:nvPr/>
        </p:nvSpPr>
        <p:spPr>
          <a:xfrm>
            <a:off x="8368947" y="188640"/>
            <a:ext cx="802051" cy="802051"/>
          </a:xfrm>
          <a:prstGeom prst="ellipse">
            <a:avLst/>
          </a:prstGeom>
          <a:solidFill>
            <a:srgbClr val="36BEDE"/>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93" name="TextBox 31">
            <a:extLst>
              <a:ext uri="{FF2B5EF4-FFF2-40B4-BE49-F238E27FC236}">
                <a16:creationId xmlns="" xmlns:a16="http://schemas.microsoft.com/office/drawing/2014/main" id="{EB03AF08-3972-4FE6-A202-429BC800BB85}"/>
              </a:ext>
            </a:extLst>
          </p:cNvPr>
          <p:cNvSpPr txBox="1"/>
          <p:nvPr/>
        </p:nvSpPr>
        <p:spPr>
          <a:xfrm>
            <a:off x="8359424" y="365660"/>
            <a:ext cx="821088" cy="461665"/>
          </a:xfrm>
          <a:prstGeom prst="rect">
            <a:avLst/>
          </a:prstGeom>
          <a:noFill/>
        </p:spPr>
        <p:txBody>
          <a:bodyPr wrap="square" rtlCol="0" anchor="ctr">
            <a:spAutoFit/>
          </a:bodyPr>
          <a:lstStyle/>
          <a:p>
            <a:pPr algn="ctr"/>
            <a:r>
              <a:rPr lang="tr-TR" altLang="ko-KR" sz="2400" b="1" dirty="0" smtClean="0">
                <a:solidFill>
                  <a:prstClr val="white"/>
                </a:solidFill>
                <a:latin typeface="Calibri"/>
                <a:ea typeface="맑은 고딕" panose="020B0503020000020004" pitchFamily="34" charset="-127"/>
                <a:cs typeface="Arial" pitchFamily="34" charset="0"/>
              </a:rPr>
              <a:t>% 71</a:t>
            </a:r>
            <a:endParaRPr lang="ko-KR" altLang="en-US" sz="2400" b="1" dirty="0">
              <a:solidFill>
                <a:prstClr val="white"/>
              </a:solidFill>
              <a:latin typeface="Calibri"/>
              <a:ea typeface="맑은 고딕" panose="020B0503020000020004" pitchFamily="34" charset="-127"/>
              <a:cs typeface="Arial" pitchFamily="34" charset="0"/>
            </a:endParaRPr>
          </a:p>
        </p:txBody>
      </p:sp>
    </p:spTree>
    <p:extLst>
      <p:ext uri="{BB962C8B-B14F-4D97-AF65-F5344CB8AC3E}">
        <p14:creationId xmlns:p14="http://schemas.microsoft.com/office/powerpoint/2010/main" val="3104093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ko-KR" sz="3200" dirty="0">
                <a:solidFill>
                  <a:srgbClr val="2A81C6"/>
                </a:solidFill>
              </a:rPr>
              <a:t>RANDEVU </a:t>
            </a:r>
            <a:r>
              <a:rPr lang="tr-TR" altLang="ko-KR" sz="3200" dirty="0" smtClean="0">
                <a:solidFill>
                  <a:srgbClr val="2A81C6"/>
                </a:solidFill>
              </a:rPr>
              <a:t>GERÇEKLEŞME </a:t>
            </a:r>
            <a:r>
              <a:rPr lang="tr-TR" altLang="ko-KR" sz="3200" dirty="0">
                <a:solidFill>
                  <a:srgbClr val="2A81C6"/>
                </a:solidFill>
              </a:rPr>
              <a:t>ORANI</a:t>
            </a:r>
            <a:endParaRPr lang="tr-TR" sz="3200" dirty="0"/>
          </a:p>
        </p:txBody>
      </p:sp>
      <p:grpSp>
        <p:nvGrpSpPr>
          <p:cNvPr id="3" name="Group 3"/>
          <p:cNvGrpSpPr/>
          <p:nvPr/>
        </p:nvGrpSpPr>
        <p:grpSpPr>
          <a:xfrm>
            <a:off x="866896" y="1791891"/>
            <a:ext cx="2861700" cy="617384"/>
            <a:chOff x="5764394" y="3394105"/>
            <a:chExt cx="2861700" cy="617384"/>
          </a:xfrm>
        </p:grpSpPr>
        <p:sp>
          <p:nvSpPr>
            <p:cNvPr id="4"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5"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6"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7"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8"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9"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0"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p>
          </p:txBody>
        </p:sp>
        <p:sp>
          <p:nvSpPr>
            <p:cNvPr id="11"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lumMod val="75000"/>
                    <a:lumOff val="25000"/>
                  </a:schemeClr>
                </a:solidFill>
              </a:endParaRPr>
            </a:p>
          </p:txBody>
        </p:sp>
        <p:sp>
          <p:nvSpPr>
            <p:cNvPr id="12"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lumMod val="75000"/>
                    <a:lumOff val="25000"/>
                  </a:schemeClr>
                </a:solidFill>
              </a:endParaRPr>
            </a:p>
          </p:txBody>
        </p:sp>
        <p:sp>
          <p:nvSpPr>
            <p:cNvPr id="13"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chemeClr val="tx1">
                    <a:lumMod val="75000"/>
                    <a:lumOff val="25000"/>
                  </a:schemeClr>
                </a:solidFill>
              </a:endParaRPr>
            </a:p>
          </p:txBody>
        </p:sp>
      </p:grpSp>
      <p:grpSp>
        <p:nvGrpSpPr>
          <p:cNvPr id="14" name="Group 14"/>
          <p:cNvGrpSpPr/>
          <p:nvPr/>
        </p:nvGrpSpPr>
        <p:grpSpPr>
          <a:xfrm>
            <a:off x="876390" y="3363224"/>
            <a:ext cx="2861700" cy="617384"/>
            <a:chOff x="5764394" y="3394105"/>
            <a:chExt cx="2861700" cy="617384"/>
          </a:xfrm>
        </p:grpSpPr>
        <p:sp>
          <p:nvSpPr>
            <p:cNvPr id="15"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23"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24"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sp>
        <p:nvSpPr>
          <p:cNvPr id="25" name="TextBox 39"/>
          <p:cNvSpPr txBox="1"/>
          <p:nvPr/>
        </p:nvSpPr>
        <p:spPr>
          <a:xfrm>
            <a:off x="4112076" y="4536583"/>
            <a:ext cx="1107996" cy="646331"/>
          </a:xfrm>
          <a:prstGeom prst="rect">
            <a:avLst/>
          </a:prstGeom>
          <a:noFill/>
        </p:spPr>
        <p:txBody>
          <a:bodyPr wrap="none" rtlCol="0">
            <a:spAutoFit/>
          </a:bodyPr>
          <a:lstStyle/>
          <a:p>
            <a:pPr algn="r"/>
            <a:r>
              <a:rPr lang="en-US" altLang="ko-KR" sz="3600" b="1" dirty="0">
                <a:solidFill>
                  <a:schemeClr val="bg1"/>
                </a:solidFill>
                <a:cs typeface="Arial" pitchFamily="34" charset="0"/>
              </a:rPr>
              <a:t>50%</a:t>
            </a:r>
            <a:endParaRPr lang="ko-KR" altLang="en-US" sz="3600" b="1" dirty="0">
              <a:solidFill>
                <a:schemeClr val="bg1"/>
              </a:solidFill>
              <a:cs typeface="Arial" pitchFamily="34" charset="0"/>
            </a:endParaRPr>
          </a:p>
        </p:txBody>
      </p:sp>
      <p:sp>
        <p:nvSpPr>
          <p:cNvPr id="26" name="TextBox 40"/>
          <p:cNvSpPr txBox="1"/>
          <p:nvPr/>
        </p:nvSpPr>
        <p:spPr>
          <a:xfrm>
            <a:off x="885883" y="2559859"/>
            <a:ext cx="2949953" cy="584775"/>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ANKARA KAZAN HAMDİ ERİŞ DEVLET HASTANESİ %86</a:t>
            </a:r>
          </a:p>
          <a:p>
            <a:pPr>
              <a:buFont typeface="Arial" pitchFamily="34" charset="0"/>
              <a:buChar char="•"/>
            </a:pPr>
            <a:r>
              <a:rPr lang="tr-TR" altLang="ko-KR" sz="800" dirty="0" smtClean="0">
                <a:cs typeface="Arial" pitchFamily="34" charset="0"/>
              </a:rPr>
              <a:t> ANKARA KIZILCAHAMAM DEVLET HASTANESİ %84</a:t>
            </a:r>
          </a:p>
          <a:p>
            <a:pPr>
              <a:buFont typeface="Arial" pitchFamily="34" charset="0"/>
              <a:buChar char="•"/>
            </a:pPr>
            <a:r>
              <a:rPr lang="tr-TR" altLang="ko-KR" sz="800" dirty="0" smtClean="0">
                <a:cs typeface="Arial" pitchFamily="34" charset="0"/>
              </a:rPr>
              <a:t> ETLİK ZÜBEYDE HANIM KADIN HASTALIKLARI %83 </a:t>
            </a:r>
          </a:p>
          <a:p>
            <a:pPr>
              <a:buFont typeface="Arial" pitchFamily="34" charset="0"/>
              <a:buChar char="•"/>
            </a:pPr>
            <a:r>
              <a:rPr lang="tr-TR" altLang="ko-KR" sz="800" dirty="0" smtClean="0">
                <a:cs typeface="Arial" pitchFamily="34" charset="0"/>
              </a:rPr>
              <a:t> ANKARA HALİL ŞIVGIN ÇUBUK D. H</a:t>
            </a:r>
            <a:r>
              <a:rPr lang="tr-TR" altLang="ko-KR" sz="800" dirty="0">
                <a:cs typeface="Arial" pitchFamily="34" charset="0"/>
              </a:rPr>
              <a:t>.</a:t>
            </a:r>
            <a:r>
              <a:rPr lang="tr-TR" altLang="ko-KR" sz="800" dirty="0" smtClean="0">
                <a:cs typeface="Arial" pitchFamily="34" charset="0"/>
              </a:rPr>
              <a:t> %80 </a:t>
            </a:r>
          </a:p>
        </p:txBody>
      </p:sp>
      <p:sp>
        <p:nvSpPr>
          <p:cNvPr id="27" name="TextBox 42"/>
          <p:cNvSpPr txBox="1"/>
          <p:nvPr/>
        </p:nvSpPr>
        <p:spPr>
          <a:xfrm>
            <a:off x="885883" y="4070682"/>
            <a:ext cx="2949953" cy="1446550"/>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GÖĞÜS HASTALIKLARI EAH %79</a:t>
            </a:r>
          </a:p>
          <a:p>
            <a:pPr>
              <a:buFont typeface="Arial" pitchFamily="34" charset="0"/>
              <a:buChar char="•"/>
            </a:pPr>
            <a:r>
              <a:rPr lang="tr-TR" altLang="ko-KR" sz="800" dirty="0" smtClean="0">
                <a:cs typeface="Arial" pitchFamily="34" charset="0"/>
              </a:rPr>
              <a:t> ANKARA MESLEK HASTALIKLARI HASTANESİ %77</a:t>
            </a:r>
          </a:p>
          <a:p>
            <a:pPr>
              <a:buFont typeface="Arial" pitchFamily="34" charset="0"/>
              <a:buChar char="•"/>
            </a:pPr>
            <a:r>
              <a:rPr lang="tr-TR" altLang="ko-KR" sz="800" dirty="0" smtClean="0">
                <a:cs typeface="Arial" pitchFamily="34" charset="0"/>
              </a:rPr>
              <a:t> ANKARA KEÇİÖREN EAH %76</a:t>
            </a:r>
          </a:p>
          <a:p>
            <a:pPr>
              <a:buFont typeface="Arial" pitchFamily="34" charset="0"/>
              <a:buChar char="•"/>
            </a:pPr>
            <a:r>
              <a:rPr lang="tr-TR" altLang="ko-KR" sz="800" dirty="0" smtClean="0">
                <a:cs typeface="Arial" pitchFamily="34" charset="0"/>
              </a:rPr>
              <a:t> ANKARA ULUCANLAR GÖZ EAH %76</a:t>
            </a:r>
          </a:p>
          <a:p>
            <a:pPr>
              <a:buFont typeface="Arial" pitchFamily="34" charset="0"/>
              <a:buChar char="•"/>
            </a:pPr>
            <a:r>
              <a:rPr lang="tr-TR" altLang="ko-KR" sz="800" dirty="0" smtClean="0">
                <a:cs typeface="Arial" pitchFamily="34" charset="0"/>
              </a:rPr>
              <a:t> HULUSİ ALATAŞ ELMADAĞ D.H. %75</a:t>
            </a:r>
          </a:p>
          <a:p>
            <a:pPr>
              <a:buFont typeface="Arial" pitchFamily="34" charset="0"/>
              <a:buChar char="•"/>
            </a:pPr>
            <a:r>
              <a:rPr lang="tr-TR" altLang="ko-KR" sz="800" dirty="0" smtClean="0">
                <a:cs typeface="Arial" pitchFamily="34" charset="0"/>
              </a:rPr>
              <a:t> ANKARA DIŞKAPI YILDIRIM BEYAZIT EAH %75</a:t>
            </a:r>
          </a:p>
          <a:p>
            <a:pPr>
              <a:buFont typeface="Arial" pitchFamily="34" charset="0"/>
              <a:buChar char="•"/>
            </a:pPr>
            <a:r>
              <a:rPr lang="tr-TR" altLang="ko-KR" sz="800" dirty="0" smtClean="0">
                <a:cs typeface="Arial" pitchFamily="34" charset="0"/>
              </a:rPr>
              <a:t> ANKARA GAZİ MUSTAFA KEMAL D.H. %74</a:t>
            </a:r>
          </a:p>
          <a:p>
            <a:pPr>
              <a:buFont typeface="Arial" pitchFamily="34" charset="0"/>
              <a:buChar char="•"/>
            </a:pPr>
            <a:r>
              <a:rPr lang="tr-TR" altLang="ko-KR" sz="800" dirty="0" smtClean="0">
                <a:cs typeface="Arial" pitchFamily="34" charset="0"/>
              </a:rPr>
              <a:t> SAMİ ULUS KADIN DOĞUM ÇOÇUK SAĞ. VE HAST. %74 </a:t>
            </a:r>
          </a:p>
          <a:p>
            <a:pPr>
              <a:buFont typeface="Arial" pitchFamily="34" charset="0"/>
              <a:buChar char="•"/>
            </a:pPr>
            <a:r>
              <a:rPr lang="tr-TR" altLang="ko-KR" sz="800" dirty="0" smtClean="0">
                <a:cs typeface="Arial" pitchFamily="34" charset="0"/>
              </a:rPr>
              <a:t> ABDURRAHMAN YURTASLAN  ONKOLOJİ EAH %74</a:t>
            </a:r>
          </a:p>
          <a:p>
            <a:pPr>
              <a:buFont typeface="Arial" pitchFamily="34" charset="0"/>
              <a:buChar char="•"/>
            </a:pPr>
            <a:r>
              <a:rPr lang="tr-TR" altLang="ko-KR" sz="800" dirty="0" smtClean="0">
                <a:cs typeface="Arial" pitchFamily="34" charset="0"/>
              </a:rPr>
              <a:t> ANKARA ULUS DEVLET HASTANESİ %73</a:t>
            </a:r>
          </a:p>
          <a:p>
            <a:pPr>
              <a:buFont typeface="Arial" pitchFamily="34" charset="0"/>
              <a:buChar char="•"/>
            </a:pPr>
            <a:r>
              <a:rPr lang="tr-TR" altLang="ko-KR" sz="800" dirty="0" smtClean="0">
                <a:cs typeface="Arial" pitchFamily="34" charset="0"/>
              </a:rPr>
              <a:t> ANKARA AKYURT DEVLET HASTANESİ %71</a:t>
            </a:r>
          </a:p>
        </p:txBody>
      </p:sp>
      <p:grpSp>
        <p:nvGrpSpPr>
          <p:cNvPr id="28" name="Group 25"/>
          <p:cNvGrpSpPr/>
          <p:nvPr/>
        </p:nvGrpSpPr>
        <p:grpSpPr>
          <a:xfrm>
            <a:off x="5399788" y="1791891"/>
            <a:ext cx="2861700" cy="617384"/>
            <a:chOff x="5764394" y="3394105"/>
            <a:chExt cx="2861700" cy="617384"/>
          </a:xfrm>
        </p:grpSpPr>
        <p:sp>
          <p:nvSpPr>
            <p:cNvPr id="29"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37"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38"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grpSp>
        <p:nvGrpSpPr>
          <p:cNvPr id="39" name="Group 25"/>
          <p:cNvGrpSpPr/>
          <p:nvPr/>
        </p:nvGrpSpPr>
        <p:grpSpPr>
          <a:xfrm>
            <a:off x="5382708" y="3434661"/>
            <a:ext cx="2861700" cy="617384"/>
            <a:chOff x="5764394" y="3394105"/>
            <a:chExt cx="2861700" cy="617384"/>
          </a:xfrm>
        </p:grpSpPr>
        <p:sp>
          <p:nvSpPr>
            <p:cNvPr id="40" name="Round Same Side Corner Rectangle 20"/>
            <p:cNvSpPr/>
            <p:nvPr/>
          </p:nvSpPr>
          <p:spPr>
            <a:xfrm rot="10800000">
              <a:off x="5764394"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Round Same Side Corner Rectangle 20"/>
            <p:cNvSpPr/>
            <p:nvPr/>
          </p:nvSpPr>
          <p:spPr>
            <a:xfrm rot="10800000">
              <a:off x="6050203"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Round Same Side Corner Rectangle 20"/>
            <p:cNvSpPr/>
            <p:nvPr/>
          </p:nvSpPr>
          <p:spPr>
            <a:xfrm rot="10800000">
              <a:off x="6336012"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Round Same Side Corner Rectangle 20"/>
            <p:cNvSpPr/>
            <p:nvPr/>
          </p:nvSpPr>
          <p:spPr>
            <a:xfrm rot="10800000">
              <a:off x="6621821"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Round Same Side Corner Rectangle 20"/>
            <p:cNvSpPr/>
            <p:nvPr/>
          </p:nvSpPr>
          <p:spPr>
            <a:xfrm rot="10800000">
              <a:off x="6907630"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5" name="Round Same Side Corner Rectangle 20"/>
            <p:cNvSpPr/>
            <p:nvPr/>
          </p:nvSpPr>
          <p:spPr>
            <a:xfrm rot="10800000">
              <a:off x="7193439"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6" name="Round Same Side Corner Rectangle 20"/>
            <p:cNvSpPr/>
            <p:nvPr/>
          </p:nvSpPr>
          <p:spPr>
            <a:xfrm rot="10800000">
              <a:off x="7479248"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Round Same Side Corner Rectangle 20"/>
            <p:cNvSpPr/>
            <p:nvPr/>
          </p:nvSpPr>
          <p:spPr>
            <a:xfrm rot="10800000">
              <a:off x="776505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48" name="Round Same Side Corner Rectangle 20"/>
            <p:cNvSpPr/>
            <p:nvPr/>
          </p:nvSpPr>
          <p:spPr>
            <a:xfrm rot="10800000">
              <a:off x="8050866"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sp>
          <p:nvSpPr>
            <p:cNvPr id="49" name="Round Same Side Corner Rectangle 20"/>
            <p:cNvSpPr/>
            <p:nvPr/>
          </p:nvSpPr>
          <p:spPr>
            <a:xfrm rot="10800000">
              <a:off x="8336677" y="3394105"/>
              <a:ext cx="289417" cy="617384"/>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lumMod val="75000"/>
                    <a:lumOff val="25000"/>
                  </a:schemeClr>
                </a:solidFill>
              </a:endParaRPr>
            </a:p>
          </p:txBody>
        </p:sp>
      </p:grpSp>
      <p:sp>
        <p:nvSpPr>
          <p:cNvPr id="50" name="TextBox 40"/>
          <p:cNvSpPr txBox="1"/>
          <p:nvPr/>
        </p:nvSpPr>
        <p:spPr>
          <a:xfrm>
            <a:off x="5429260" y="2408973"/>
            <a:ext cx="2949953" cy="954107"/>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75. YIL AĞIZ VE DİŞ SAĞLIĞI MERKEZİ %69</a:t>
            </a:r>
          </a:p>
          <a:p>
            <a:pPr>
              <a:buFont typeface="Arial" pitchFamily="34" charset="0"/>
              <a:buChar char="•"/>
            </a:pPr>
            <a:r>
              <a:rPr lang="tr-TR" altLang="ko-KR" sz="800" dirty="0" smtClean="0">
                <a:cs typeface="Arial" pitchFamily="34" charset="0"/>
              </a:rPr>
              <a:t> GÜLHANE EAH %68</a:t>
            </a:r>
          </a:p>
          <a:p>
            <a:pPr>
              <a:buFont typeface="Arial" pitchFamily="34" charset="0"/>
              <a:buChar char="•"/>
            </a:pPr>
            <a:r>
              <a:rPr lang="tr-TR" altLang="ko-KR" sz="800" dirty="0" smtClean="0">
                <a:cs typeface="Arial" pitchFamily="34" charset="0"/>
              </a:rPr>
              <a:t> ANKARA KEÇİÖREN OSMANLI ADSM %67</a:t>
            </a:r>
          </a:p>
          <a:p>
            <a:pPr>
              <a:buFont typeface="Arial" pitchFamily="34" charset="0"/>
              <a:buChar char="•"/>
            </a:pPr>
            <a:r>
              <a:rPr lang="tr-TR" altLang="ko-KR" sz="800" dirty="0" smtClean="0">
                <a:cs typeface="Arial" pitchFamily="34" charset="0"/>
              </a:rPr>
              <a:t> TEPEBAŞI AĞIZ VE DİŞ SAĞLIĞI EAH %67</a:t>
            </a:r>
          </a:p>
          <a:p>
            <a:pPr>
              <a:buFont typeface="Arial" pitchFamily="34" charset="0"/>
              <a:buChar char="•"/>
            </a:pPr>
            <a:r>
              <a:rPr lang="tr-TR" altLang="ko-KR" sz="800" dirty="0" smtClean="0">
                <a:cs typeface="Arial" pitchFamily="34" charset="0"/>
              </a:rPr>
              <a:t> ANKARA EAH %66</a:t>
            </a:r>
          </a:p>
          <a:p>
            <a:pPr>
              <a:buFont typeface="Arial" pitchFamily="34" charset="0"/>
              <a:buChar char="•"/>
            </a:pPr>
            <a:r>
              <a:rPr lang="tr-TR" altLang="ko-KR" sz="800" dirty="0" smtClean="0">
                <a:cs typeface="Arial" pitchFamily="34" charset="0"/>
              </a:rPr>
              <a:t> ANKARA KARAPÜRÇEK ADSM %63</a:t>
            </a:r>
          </a:p>
          <a:p>
            <a:r>
              <a:rPr lang="tr-TR" altLang="ko-KR" sz="800" dirty="0" smtClean="0">
                <a:solidFill>
                  <a:schemeClr val="bg1"/>
                </a:solidFill>
                <a:cs typeface="Arial" pitchFamily="34" charset="0"/>
              </a:rPr>
              <a:t> </a:t>
            </a:r>
            <a:endParaRPr lang="ko-KR" altLang="en-US" sz="800" dirty="0">
              <a:solidFill>
                <a:schemeClr val="bg1"/>
              </a:solidFill>
              <a:cs typeface="Arial" pitchFamily="34" charset="0"/>
            </a:endParaRPr>
          </a:p>
        </p:txBody>
      </p:sp>
      <p:sp>
        <p:nvSpPr>
          <p:cNvPr id="51" name="TextBox 40"/>
          <p:cNvSpPr txBox="1"/>
          <p:nvPr/>
        </p:nvSpPr>
        <p:spPr>
          <a:xfrm>
            <a:off x="5429260" y="4142120"/>
            <a:ext cx="2949953" cy="338554"/>
          </a:xfrm>
          <a:prstGeom prst="rect">
            <a:avLst/>
          </a:prstGeom>
          <a:noFill/>
        </p:spPr>
        <p:txBody>
          <a:bodyPr wrap="square" rtlCol="0">
            <a:spAutoFit/>
          </a:bodyPr>
          <a:lstStyle/>
          <a:p>
            <a:pPr>
              <a:buFont typeface="Arial" pitchFamily="34" charset="0"/>
              <a:buChar char="•"/>
            </a:pPr>
            <a:r>
              <a:rPr lang="tr-TR" altLang="ko-KR" sz="800" dirty="0" smtClean="0">
                <a:cs typeface="Arial" pitchFamily="34" charset="0"/>
              </a:rPr>
              <a:t> ANKARA MAMAK ADSM %54</a:t>
            </a:r>
          </a:p>
          <a:p>
            <a:pPr>
              <a:buFont typeface="Arial" pitchFamily="34" charset="0"/>
              <a:buChar char="•"/>
            </a:pPr>
            <a:r>
              <a:rPr lang="tr-TR" altLang="ko-KR" sz="800" dirty="0" smtClean="0">
                <a:solidFill>
                  <a:schemeClr val="bg1"/>
                </a:solidFill>
                <a:cs typeface="Arial" pitchFamily="34" charset="0"/>
              </a:rPr>
              <a:t> </a:t>
            </a:r>
            <a:endParaRPr lang="ko-KR" altLang="en-US" sz="800" dirty="0">
              <a:solidFill>
                <a:schemeClr val="bg1"/>
              </a:solidFill>
              <a:cs typeface="Arial" pitchFamily="34" charset="0"/>
            </a:endParaRPr>
          </a:p>
        </p:txBody>
      </p:sp>
      <p:sp>
        <p:nvSpPr>
          <p:cNvPr id="55" name="Oval 11">
            <a:extLst>
              <a:ext uri="{FF2B5EF4-FFF2-40B4-BE49-F238E27FC236}">
                <a16:creationId xmlns="" xmlns:a16="http://schemas.microsoft.com/office/drawing/2014/main" id="{8D55E3D2-DCA3-48D1-AF45-EEBCB09C3504}"/>
              </a:ext>
            </a:extLst>
          </p:cNvPr>
          <p:cNvSpPr/>
          <p:nvPr/>
        </p:nvSpPr>
        <p:spPr>
          <a:xfrm>
            <a:off x="8325939" y="188640"/>
            <a:ext cx="802051" cy="802051"/>
          </a:xfrm>
          <a:prstGeom prst="ellipse">
            <a:avLst/>
          </a:prstGeom>
          <a:solidFill>
            <a:srgbClr val="36BEDE"/>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56" name="TextBox 31">
            <a:extLst>
              <a:ext uri="{FF2B5EF4-FFF2-40B4-BE49-F238E27FC236}">
                <a16:creationId xmlns="" xmlns:a16="http://schemas.microsoft.com/office/drawing/2014/main" id="{EB03AF08-3972-4FE6-A202-429BC800BB85}"/>
              </a:ext>
            </a:extLst>
          </p:cNvPr>
          <p:cNvSpPr txBox="1"/>
          <p:nvPr/>
        </p:nvSpPr>
        <p:spPr>
          <a:xfrm>
            <a:off x="8316416" y="365660"/>
            <a:ext cx="821088" cy="461665"/>
          </a:xfrm>
          <a:prstGeom prst="rect">
            <a:avLst/>
          </a:prstGeom>
          <a:noFill/>
        </p:spPr>
        <p:txBody>
          <a:bodyPr wrap="square" rtlCol="0" anchor="ctr">
            <a:spAutoFit/>
          </a:bodyPr>
          <a:lstStyle/>
          <a:p>
            <a:pPr algn="ctr"/>
            <a:r>
              <a:rPr lang="tr-TR" altLang="ko-KR" sz="2400" b="1" dirty="0" smtClean="0">
                <a:solidFill>
                  <a:prstClr val="white"/>
                </a:solidFill>
                <a:latin typeface="Calibri"/>
                <a:ea typeface="맑은 고딕" panose="020B0503020000020004" pitchFamily="34" charset="-127"/>
                <a:cs typeface="Arial" pitchFamily="34" charset="0"/>
              </a:rPr>
              <a:t>% 72</a:t>
            </a:r>
            <a:endParaRPr lang="ko-KR" altLang="en-US" sz="2400" b="1" dirty="0">
              <a:solidFill>
                <a:prstClr val="white"/>
              </a:solidFill>
              <a:latin typeface="Calibri"/>
              <a:ea typeface="맑은 고딕" panose="020B0503020000020004" pitchFamily="34" charset="-127"/>
              <a:cs typeface="Arial" pitchFamily="34" charset="0"/>
            </a:endParaRPr>
          </a:p>
        </p:txBody>
      </p:sp>
    </p:spTree>
    <p:extLst>
      <p:ext uri="{BB962C8B-B14F-4D97-AF65-F5344CB8AC3E}">
        <p14:creationId xmlns:p14="http://schemas.microsoft.com/office/powerpoint/2010/main" val="3210927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857251"/>
            <a:ext cx="4571206" cy="5143500"/>
          </a:xfrm>
          <a:custGeom>
            <a:avLst/>
            <a:gdLst>
              <a:gd name="connsiteX0" fmla="*/ 0 w 4571206"/>
              <a:gd name="connsiteY0" fmla="*/ 0 h 5143500"/>
              <a:gd name="connsiteX1" fmla="*/ 4571206 w 4571206"/>
              <a:gd name="connsiteY1" fmla="*/ 0 h 5143500"/>
              <a:gd name="connsiteX2" fmla="*/ 4571206 w 4571206"/>
              <a:gd name="connsiteY2" fmla="*/ 5143500 h 5143500"/>
              <a:gd name="connsiteX3" fmla="*/ 0 w 4571206"/>
              <a:gd name="connsiteY3" fmla="*/ 5143500 h 5143500"/>
              <a:gd name="connsiteX4" fmla="*/ 0 w 4571206"/>
              <a:gd name="connsiteY4" fmla="*/ 0 h 5143500"/>
              <a:gd name="connsiteX0" fmla="*/ 0 w 4571206"/>
              <a:gd name="connsiteY0" fmla="*/ 0 h 5143500"/>
              <a:gd name="connsiteX1" fmla="*/ 1758994 w 4571206"/>
              <a:gd name="connsiteY1" fmla="*/ 0 h 5143500"/>
              <a:gd name="connsiteX2" fmla="*/ 4571206 w 4571206"/>
              <a:gd name="connsiteY2" fmla="*/ 5143500 h 5143500"/>
              <a:gd name="connsiteX3" fmla="*/ 0 w 4571206"/>
              <a:gd name="connsiteY3" fmla="*/ 5143500 h 5143500"/>
              <a:gd name="connsiteX4" fmla="*/ 0 w 4571206"/>
              <a:gd name="connsiteY4" fmla="*/ 0 h 5143500"/>
              <a:gd name="connsiteX0" fmla="*/ 0 w 4571206"/>
              <a:gd name="connsiteY0" fmla="*/ 0 h 5143500"/>
              <a:gd name="connsiteX1" fmla="*/ 2319711 w 4571206"/>
              <a:gd name="connsiteY1" fmla="*/ 0 h 5143500"/>
              <a:gd name="connsiteX2" fmla="*/ 4571206 w 4571206"/>
              <a:gd name="connsiteY2" fmla="*/ 5143500 h 5143500"/>
              <a:gd name="connsiteX3" fmla="*/ 0 w 4571206"/>
              <a:gd name="connsiteY3" fmla="*/ 5143500 h 5143500"/>
              <a:gd name="connsiteX4" fmla="*/ 0 w 4571206"/>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1206" h="5143500">
                <a:moveTo>
                  <a:pt x="0" y="0"/>
                </a:moveTo>
                <a:lnTo>
                  <a:pt x="2319711" y="0"/>
                </a:lnTo>
                <a:lnTo>
                  <a:pt x="4571206" y="5143500"/>
                </a:lnTo>
                <a:lnTo>
                  <a:pt x="0" y="51435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Title 5"/>
          <p:cNvSpPr>
            <a:spLocks noGrp="1"/>
          </p:cNvSpPr>
          <p:nvPr>
            <p:ph type="title"/>
          </p:nvPr>
        </p:nvSpPr>
        <p:spPr>
          <a:xfrm>
            <a:off x="2626852" y="545277"/>
            <a:ext cx="6372200" cy="884467"/>
          </a:xfrm>
        </p:spPr>
        <p:txBody>
          <a:bodyPr/>
          <a:lstStyle/>
          <a:p>
            <a:pPr algn="ctr"/>
            <a:r>
              <a:rPr lang="tr-TR" altLang="ko-KR" sz="3200" dirty="0">
                <a:solidFill>
                  <a:schemeClr val="accent2"/>
                </a:solidFill>
              </a:rPr>
              <a:t>Randevu Gerçekleşme Oranı</a:t>
            </a:r>
            <a:endParaRPr lang="ko-KR" altLang="en-US" sz="3200" dirty="0"/>
          </a:p>
        </p:txBody>
      </p:sp>
      <p:sp>
        <p:nvSpPr>
          <p:cNvPr id="27" name="TextBox 26"/>
          <p:cNvSpPr txBox="1"/>
          <p:nvPr/>
        </p:nvSpPr>
        <p:spPr>
          <a:xfrm>
            <a:off x="4166017" y="2426076"/>
            <a:ext cx="715316" cy="338554"/>
          </a:xfrm>
          <a:prstGeom prst="rect">
            <a:avLst/>
          </a:prstGeom>
          <a:noFill/>
        </p:spPr>
        <p:txBody>
          <a:bodyPr wrap="square" rtlCol="0">
            <a:spAutoFit/>
          </a:bodyPr>
          <a:lstStyle/>
          <a:p>
            <a:pPr algn="ctr"/>
            <a:r>
              <a:rPr lang="en-US" altLang="ko-KR" sz="1600" b="1" dirty="0">
                <a:solidFill>
                  <a:schemeClr val="bg1"/>
                </a:solidFill>
                <a:cs typeface="Arial" pitchFamily="34" charset="0"/>
              </a:rPr>
              <a:t>25%</a:t>
            </a:r>
            <a:endParaRPr lang="ko-KR" altLang="en-US" sz="1600" b="1" dirty="0">
              <a:solidFill>
                <a:schemeClr val="bg1"/>
              </a:solidFill>
              <a:cs typeface="Arial" pitchFamily="34" charset="0"/>
            </a:endParaRPr>
          </a:p>
        </p:txBody>
      </p:sp>
      <p:sp>
        <p:nvSpPr>
          <p:cNvPr id="28" name="TextBox 27"/>
          <p:cNvSpPr txBox="1"/>
          <p:nvPr/>
        </p:nvSpPr>
        <p:spPr>
          <a:xfrm>
            <a:off x="4937691" y="3434012"/>
            <a:ext cx="715316" cy="338554"/>
          </a:xfrm>
          <a:prstGeom prst="rect">
            <a:avLst/>
          </a:prstGeom>
          <a:noFill/>
        </p:spPr>
        <p:txBody>
          <a:bodyPr wrap="square" rtlCol="0">
            <a:spAutoFit/>
          </a:bodyPr>
          <a:lstStyle/>
          <a:p>
            <a:pPr algn="ctr"/>
            <a:r>
              <a:rPr lang="en-US" altLang="ko-KR" sz="1600" b="1" dirty="0">
                <a:solidFill>
                  <a:schemeClr val="bg1"/>
                </a:solidFill>
                <a:cs typeface="Arial" pitchFamily="34" charset="0"/>
              </a:rPr>
              <a:t>35%</a:t>
            </a:r>
            <a:endParaRPr lang="ko-KR" altLang="en-US" sz="1600" b="1" dirty="0">
              <a:solidFill>
                <a:schemeClr val="bg1"/>
              </a:solidFill>
              <a:cs typeface="Arial" pitchFamily="34" charset="0"/>
            </a:endParaRPr>
          </a:p>
        </p:txBody>
      </p:sp>
      <p:sp>
        <p:nvSpPr>
          <p:cNvPr id="30" name="TextBox 29"/>
          <p:cNvSpPr txBox="1"/>
          <p:nvPr/>
        </p:nvSpPr>
        <p:spPr>
          <a:xfrm>
            <a:off x="7185123" y="2679242"/>
            <a:ext cx="715316" cy="338554"/>
          </a:xfrm>
          <a:prstGeom prst="rect">
            <a:avLst/>
          </a:prstGeom>
          <a:noFill/>
        </p:spPr>
        <p:txBody>
          <a:bodyPr wrap="square" rtlCol="0">
            <a:spAutoFit/>
          </a:bodyPr>
          <a:lstStyle/>
          <a:p>
            <a:pPr algn="ctr"/>
            <a:r>
              <a:rPr lang="en-US" altLang="ko-KR" sz="1600" b="1" dirty="0">
                <a:solidFill>
                  <a:schemeClr val="bg1"/>
                </a:solidFill>
                <a:cs typeface="Arial" pitchFamily="34" charset="0"/>
              </a:rPr>
              <a:t>10%</a:t>
            </a:r>
            <a:endParaRPr lang="ko-KR" altLang="en-US" sz="1600" b="1" dirty="0">
              <a:solidFill>
                <a:schemeClr val="bg1"/>
              </a:solidFill>
              <a:cs typeface="Arial" pitchFamily="34" charset="0"/>
            </a:endParaRPr>
          </a:p>
        </p:txBody>
      </p:sp>
      <p:graphicFrame>
        <p:nvGraphicFramePr>
          <p:cNvPr id="31" name="Chart 30"/>
          <p:cNvGraphicFramePr/>
          <p:nvPr>
            <p:extLst/>
          </p:nvPr>
        </p:nvGraphicFramePr>
        <p:xfrm>
          <a:off x="755580" y="1962040"/>
          <a:ext cx="1852403" cy="1673611"/>
        </p:xfrm>
        <a:graphic>
          <a:graphicData uri="http://schemas.openxmlformats.org/drawingml/2006/chart">
            <c:chart xmlns:c="http://schemas.openxmlformats.org/drawingml/2006/chart" xmlns:r="http://schemas.openxmlformats.org/officeDocument/2006/relationships" r:id="rId2"/>
          </a:graphicData>
        </a:graphic>
      </p:graphicFrame>
      <p:sp>
        <p:nvSpPr>
          <p:cNvPr id="32" name="TextBox 31"/>
          <p:cNvSpPr txBox="1"/>
          <p:nvPr/>
        </p:nvSpPr>
        <p:spPr>
          <a:xfrm>
            <a:off x="1204801" y="2537232"/>
            <a:ext cx="953963" cy="523220"/>
          </a:xfrm>
          <a:prstGeom prst="rect">
            <a:avLst/>
          </a:prstGeom>
          <a:noFill/>
        </p:spPr>
        <p:txBody>
          <a:bodyPr wrap="square" rtlCol="0">
            <a:spAutoFit/>
          </a:bodyPr>
          <a:lstStyle/>
          <a:p>
            <a:pPr algn="ctr"/>
            <a:r>
              <a:rPr lang="tr-TR" altLang="ko-KR" sz="2800" b="1" dirty="0">
                <a:solidFill>
                  <a:schemeClr val="bg1"/>
                </a:solidFill>
                <a:cs typeface="Arial" pitchFamily="34" charset="0"/>
              </a:rPr>
              <a:t>72</a:t>
            </a:r>
            <a:r>
              <a:rPr lang="en-US" altLang="ko-KR" sz="1600" b="1" dirty="0">
                <a:solidFill>
                  <a:schemeClr val="bg1"/>
                </a:solidFill>
                <a:cs typeface="Arial" pitchFamily="34" charset="0"/>
              </a:rPr>
              <a:t>%</a:t>
            </a:r>
            <a:endParaRPr lang="ko-KR" altLang="en-US" sz="1600" b="1" dirty="0">
              <a:solidFill>
                <a:schemeClr val="bg1"/>
              </a:solidFill>
              <a:cs typeface="Arial" pitchFamily="34" charset="0"/>
            </a:endParaRPr>
          </a:p>
        </p:txBody>
      </p:sp>
      <p:sp>
        <p:nvSpPr>
          <p:cNvPr id="33" name="TextBox 32"/>
          <p:cNvSpPr txBox="1"/>
          <p:nvPr/>
        </p:nvSpPr>
        <p:spPr>
          <a:xfrm>
            <a:off x="107505" y="3877602"/>
            <a:ext cx="3449938" cy="1092607"/>
          </a:xfrm>
          <a:prstGeom prst="rect">
            <a:avLst/>
          </a:prstGeom>
          <a:noFill/>
        </p:spPr>
        <p:txBody>
          <a:bodyPr wrap="square" rtlCol="0">
            <a:spAutoFit/>
          </a:bodyPr>
          <a:lstStyle/>
          <a:p>
            <a:pPr fontAlgn="ctr"/>
            <a:r>
              <a:rPr lang="tr-TR" sz="1300" b="1" dirty="0">
                <a:solidFill>
                  <a:schemeClr val="bg1"/>
                </a:solidFill>
              </a:rPr>
              <a:t>Alınan MHRS Sayısı :</a:t>
            </a:r>
            <a:r>
              <a:rPr lang="tr-TR" sz="1300" i="1" dirty="0">
                <a:solidFill>
                  <a:schemeClr val="bg1"/>
                </a:solidFill>
              </a:rPr>
              <a:t>3.615.017</a:t>
            </a:r>
          </a:p>
          <a:p>
            <a:pPr fontAlgn="ctr"/>
            <a:endParaRPr lang="tr-TR" sz="1300" i="1" dirty="0">
              <a:solidFill>
                <a:schemeClr val="bg1"/>
              </a:solidFill>
            </a:endParaRPr>
          </a:p>
          <a:p>
            <a:pPr fontAlgn="ctr"/>
            <a:r>
              <a:rPr lang="tr-TR" sz="1300" b="1" dirty="0">
                <a:solidFill>
                  <a:schemeClr val="bg1"/>
                </a:solidFill>
              </a:rPr>
              <a:t>Gerçekleşen MHRS Sayısı :</a:t>
            </a:r>
            <a:r>
              <a:rPr lang="tr-TR" sz="1300" i="1" dirty="0">
                <a:solidFill>
                  <a:schemeClr val="bg1"/>
                </a:solidFill>
              </a:rPr>
              <a:t>2.621.941</a:t>
            </a:r>
          </a:p>
          <a:p>
            <a:pPr fontAlgn="ctr"/>
            <a:endParaRPr lang="tr-TR" sz="1300" i="1" dirty="0">
              <a:solidFill>
                <a:schemeClr val="bg1"/>
              </a:solidFill>
            </a:endParaRPr>
          </a:p>
          <a:p>
            <a:pPr fontAlgn="ctr"/>
            <a:r>
              <a:rPr lang="tr-TR" sz="1300" b="1" i="1" dirty="0">
                <a:solidFill>
                  <a:schemeClr val="bg1"/>
                </a:solidFill>
              </a:rPr>
              <a:t>Gerçekleşmeyen MHRS Sayısı : </a:t>
            </a:r>
            <a:r>
              <a:rPr lang="tr-TR" sz="1300" i="1" dirty="0">
                <a:solidFill>
                  <a:schemeClr val="bg1"/>
                </a:solidFill>
              </a:rPr>
              <a:t>993.076</a:t>
            </a:r>
            <a:endParaRPr lang="tr-TR" sz="1300" dirty="0">
              <a:solidFill>
                <a:schemeClr val="bg1"/>
              </a:solidFill>
            </a:endParaRPr>
          </a:p>
        </p:txBody>
      </p:sp>
      <p:sp>
        <p:nvSpPr>
          <p:cNvPr id="35" name="Rectangle 14"/>
          <p:cNvSpPr/>
          <p:nvPr/>
        </p:nvSpPr>
        <p:spPr>
          <a:xfrm>
            <a:off x="3888432" y="2426077"/>
            <a:ext cx="5220072" cy="20944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 name="Metin kutusu 2"/>
          <p:cNvSpPr txBox="1"/>
          <p:nvPr/>
        </p:nvSpPr>
        <p:spPr>
          <a:xfrm>
            <a:off x="4363685" y="2537236"/>
            <a:ext cx="4589369" cy="1877437"/>
          </a:xfrm>
          <a:prstGeom prst="rect">
            <a:avLst/>
          </a:prstGeom>
          <a:noFill/>
        </p:spPr>
        <p:txBody>
          <a:bodyPr wrap="square" rtlCol="0">
            <a:spAutoFit/>
          </a:bodyPr>
          <a:lstStyle/>
          <a:p>
            <a:pPr algn="just"/>
            <a:r>
              <a:rPr lang="tr-TR" sz="1400" dirty="0">
                <a:solidFill>
                  <a:schemeClr val="bg1"/>
                </a:solidFill>
              </a:rPr>
              <a:t>Sağlık Tesislerimizde Yaklaşık 1.000.000 ‘a yakın </a:t>
            </a:r>
          </a:p>
          <a:p>
            <a:pPr algn="just"/>
            <a:r>
              <a:rPr lang="tr-TR" sz="1400" dirty="0">
                <a:solidFill>
                  <a:schemeClr val="bg1"/>
                </a:solidFill>
              </a:rPr>
              <a:t>Randevu Alınmasına rağmen gerçekleşmemekte.</a:t>
            </a:r>
          </a:p>
          <a:p>
            <a:pPr algn="just"/>
            <a:endParaRPr lang="tr-TR" sz="1400" dirty="0">
              <a:solidFill>
                <a:schemeClr val="bg1"/>
              </a:solidFill>
            </a:endParaRPr>
          </a:p>
          <a:p>
            <a:pPr algn="just"/>
            <a:r>
              <a:rPr lang="tr-TR" sz="1400" dirty="0">
                <a:solidFill>
                  <a:schemeClr val="bg1"/>
                </a:solidFill>
              </a:rPr>
              <a:t>İstisna kapsamında  ve belirsize düşen toplam hastamız</a:t>
            </a:r>
          </a:p>
          <a:p>
            <a:pPr algn="just"/>
            <a:r>
              <a:rPr lang="tr-TR" sz="1400" dirty="0">
                <a:solidFill>
                  <a:schemeClr val="bg1"/>
                </a:solidFill>
              </a:rPr>
              <a:t>Yaklaşık 150.000.</a:t>
            </a:r>
          </a:p>
          <a:p>
            <a:endParaRPr lang="tr-TR" dirty="0"/>
          </a:p>
          <a:p>
            <a:r>
              <a:rPr lang="tr-TR" sz="1400" dirty="0">
                <a:solidFill>
                  <a:schemeClr val="bg1"/>
                </a:solidFill>
              </a:rPr>
              <a:t>850.000 hastamız randevu almasına rağmen çeşitli </a:t>
            </a:r>
          </a:p>
          <a:p>
            <a:r>
              <a:rPr lang="tr-TR" sz="1400" dirty="0">
                <a:solidFill>
                  <a:schemeClr val="bg1"/>
                </a:solidFill>
              </a:rPr>
              <a:t>sebeplerden dolayı muayenesi gerçekleşmemiş.</a:t>
            </a:r>
          </a:p>
        </p:txBody>
      </p:sp>
      <p:sp>
        <p:nvSpPr>
          <p:cNvPr id="37" name="Oval 25">
            <a:extLst>
              <a:ext uri="{FF2B5EF4-FFF2-40B4-BE49-F238E27FC236}">
                <a16:creationId xmlns="" xmlns:a16="http://schemas.microsoft.com/office/drawing/2014/main" id="{1D0122FA-7E2B-42CB-B3AA-577DF396F7ED}"/>
              </a:ext>
            </a:extLst>
          </p:cNvPr>
          <p:cNvSpPr>
            <a:spLocks noChangeAspect="1"/>
          </p:cNvSpPr>
          <p:nvPr/>
        </p:nvSpPr>
        <p:spPr>
          <a:xfrm>
            <a:off x="4010326" y="2610959"/>
            <a:ext cx="359510" cy="360000"/>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Oval 25">
            <a:extLst>
              <a:ext uri="{FF2B5EF4-FFF2-40B4-BE49-F238E27FC236}">
                <a16:creationId xmlns="" xmlns:a16="http://schemas.microsoft.com/office/drawing/2014/main" id="{1D0122FA-7E2B-42CB-B3AA-577DF396F7ED}"/>
              </a:ext>
            </a:extLst>
          </p:cNvPr>
          <p:cNvSpPr>
            <a:spLocks noChangeAspect="1"/>
          </p:cNvSpPr>
          <p:nvPr/>
        </p:nvSpPr>
        <p:spPr>
          <a:xfrm>
            <a:off x="4009909" y="3183996"/>
            <a:ext cx="359510" cy="360000"/>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 name="Oval 25">
            <a:extLst>
              <a:ext uri="{FF2B5EF4-FFF2-40B4-BE49-F238E27FC236}">
                <a16:creationId xmlns="" xmlns:a16="http://schemas.microsoft.com/office/drawing/2014/main" id="{1D0122FA-7E2B-42CB-B3AA-577DF396F7ED}"/>
              </a:ext>
            </a:extLst>
          </p:cNvPr>
          <p:cNvSpPr>
            <a:spLocks noChangeAspect="1"/>
          </p:cNvSpPr>
          <p:nvPr/>
        </p:nvSpPr>
        <p:spPr>
          <a:xfrm>
            <a:off x="4009909" y="3757033"/>
            <a:ext cx="359510" cy="360000"/>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4044328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5460404" y="1844824"/>
            <a:ext cx="3288065" cy="3744416"/>
            <a:chOff x="2069296" y="1150160"/>
            <a:chExt cx="6630908" cy="3453339"/>
          </a:xfrm>
        </p:grpSpPr>
        <p:sp>
          <p:nvSpPr>
            <p:cNvPr id="28" name="Rounded Rectangle 27"/>
            <p:cNvSpPr/>
            <p:nvPr/>
          </p:nvSpPr>
          <p:spPr>
            <a:xfrm>
              <a:off x="2069296" y="1150160"/>
              <a:ext cx="6630908" cy="3453339"/>
            </a:xfrm>
            <a:prstGeom prst="roundRect">
              <a:avLst>
                <a:gd name="adj" fmla="val 1047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9" name="Rounded Rectangle 28"/>
            <p:cNvSpPr/>
            <p:nvPr/>
          </p:nvSpPr>
          <p:spPr>
            <a:xfrm>
              <a:off x="2247672" y="1216316"/>
              <a:ext cx="6268912" cy="3321026"/>
            </a:xfrm>
            <a:prstGeom prst="roundRect">
              <a:avLst>
                <a:gd name="adj" fmla="val 939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8" name="Group 17"/>
          <p:cNvGrpSpPr/>
          <p:nvPr/>
        </p:nvGrpSpPr>
        <p:grpSpPr>
          <a:xfrm>
            <a:off x="1979717" y="1844824"/>
            <a:ext cx="3288065" cy="3744416"/>
            <a:chOff x="2069296" y="1150160"/>
            <a:chExt cx="6630908" cy="3453339"/>
          </a:xfrm>
        </p:grpSpPr>
        <p:sp>
          <p:nvSpPr>
            <p:cNvPr id="19" name="Rounded Rectangle 18"/>
            <p:cNvSpPr/>
            <p:nvPr/>
          </p:nvSpPr>
          <p:spPr>
            <a:xfrm>
              <a:off x="2069296" y="1150160"/>
              <a:ext cx="6630908" cy="3453339"/>
            </a:xfrm>
            <a:prstGeom prst="roundRect">
              <a:avLst>
                <a:gd name="adj" fmla="val 1047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0" name="Rounded Rectangle 19"/>
            <p:cNvSpPr/>
            <p:nvPr/>
          </p:nvSpPr>
          <p:spPr>
            <a:xfrm>
              <a:off x="2247672" y="1216316"/>
              <a:ext cx="6268912" cy="3321026"/>
            </a:xfrm>
            <a:prstGeom prst="roundRect">
              <a:avLst>
                <a:gd name="adj" fmla="val 939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6" name="Title 5"/>
          <p:cNvSpPr>
            <a:spLocks noGrp="1"/>
          </p:cNvSpPr>
          <p:nvPr>
            <p:ph type="title"/>
          </p:nvPr>
        </p:nvSpPr>
        <p:spPr/>
        <p:txBody>
          <a:bodyPr/>
          <a:lstStyle/>
          <a:p>
            <a:pPr algn="ctr"/>
            <a:r>
              <a:rPr lang="tr-TR" altLang="ko-KR" sz="3200" dirty="0">
                <a:solidFill>
                  <a:schemeClr val="accent2"/>
                </a:solidFill>
              </a:rPr>
              <a:t>MHRS Gerçekleşmeme Nedenleri</a:t>
            </a:r>
            <a:endParaRPr lang="ko-KR" altLang="en-US" sz="3200" dirty="0"/>
          </a:p>
        </p:txBody>
      </p:sp>
      <p:sp>
        <p:nvSpPr>
          <p:cNvPr id="7" name="TextBox 6"/>
          <p:cNvSpPr txBox="1"/>
          <p:nvPr/>
        </p:nvSpPr>
        <p:spPr>
          <a:xfrm>
            <a:off x="2204478" y="2780928"/>
            <a:ext cx="2835932" cy="2862322"/>
          </a:xfrm>
          <a:prstGeom prst="rect">
            <a:avLst/>
          </a:prstGeom>
          <a:noFill/>
        </p:spPr>
        <p:txBody>
          <a:bodyPr wrap="square" rtlCol="0">
            <a:spAutoFit/>
          </a:bodyPr>
          <a:lstStyle/>
          <a:p>
            <a:pPr marL="171450" indent="-171450">
              <a:buFontTx/>
              <a:buChar char="-"/>
            </a:pPr>
            <a:r>
              <a:rPr lang="tr-TR" altLang="ko-KR" sz="1200" dirty="0">
                <a:solidFill>
                  <a:schemeClr val="tx1">
                    <a:lumMod val="75000"/>
                    <a:lumOff val="25000"/>
                  </a:schemeClr>
                </a:solidFill>
                <a:cs typeface="Arial" pitchFamily="34" charset="0"/>
              </a:rPr>
              <a:t>Hastanın randevusuna uymaması</a:t>
            </a:r>
          </a:p>
          <a:p>
            <a:pPr marL="171450" indent="-171450">
              <a:buFontTx/>
              <a:buChar char="-"/>
            </a:pPr>
            <a:r>
              <a:rPr lang="tr-TR" altLang="ko-KR" sz="1200" dirty="0">
                <a:solidFill>
                  <a:schemeClr val="tx1">
                    <a:lumMod val="75000"/>
                    <a:lumOff val="25000"/>
                  </a:schemeClr>
                </a:solidFill>
                <a:cs typeface="Arial" pitchFamily="34" charset="0"/>
              </a:rPr>
              <a:t>Hastanın rahatsızlığının artması üzerine Acilden veya başka bir sağlık tesisine giderek muayene olması.</a:t>
            </a:r>
          </a:p>
          <a:p>
            <a:pPr marL="171450" indent="-171450">
              <a:buFontTx/>
              <a:buChar char="-"/>
            </a:pPr>
            <a:r>
              <a:rPr lang="tr-TR" altLang="ko-KR" sz="1200" dirty="0">
                <a:solidFill>
                  <a:schemeClr val="tx1">
                    <a:lumMod val="75000"/>
                    <a:lumOff val="25000"/>
                  </a:schemeClr>
                </a:solidFill>
                <a:cs typeface="Arial" pitchFamily="34" charset="0"/>
              </a:rPr>
              <a:t>Hastanın şikayetin ortadan kalkması.</a:t>
            </a:r>
          </a:p>
          <a:p>
            <a:pPr marL="171450" indent="-171450">
              <a:buFontTx/>
              <a:buChar char="-"/>
            </a:pPr>
            <a:r>
              <a:rPr lang="tr-TR" altLang="ko-KR" sz="1200" dirty="0">
                <a:solidFill>
                  <a:schemeClr val="tx1">
                    <a:lumMod val="75000"/>
                    <a:lumOff val="25000"/>
                  </a:schemeClr>
                </a:solidFill>
                <a:cs typeface="Arial" pitchFamily="34" charset="0"/>
              </a:rPr>
              <a:t>Hastanın tekrar kısıt ve yaptırım olmadan MHRS üzerinden tekrar randevu alabileceğini bilmesi.</a:t>
            </a:r>
          </a:p>
          <a:p>
            <a:pPr marL="171450" indent="-171450">
              <a:buFontTx/>
              <a:buChar char="-"/>
            </a:pPr>
            <a:r>
              <a:rPr lang="tr-TR" altLang="ko-KR" sz="1200" dirty="0">
                <a:solidFill>
                  <a:schemeClr val="tx1">
                    <a:lumMod val="75000"/>
                    <a:lumOff val="25000"/>
                  </a:schemeClr>
                </a:solidFill>
                <a:cs typeface="Arial" pitchFamily="34" charset="0"/>
              </a:rPr>
              <a:t>Hastanın Ayaktan Başvuru ile de Muayene olabileceğini bilip randevusuz muayeneyi tercih etmesi.</a:t>
            </a:r>
            <a:endParaRPr lang="en-US" altLang="ko-KR" sz="1200" dirty="0">
              <a:solidFill>
                <a:schemeClr val="tx1">
                  <a:lumMod val="75000"/>
                  <a:lumOff val="25000"/>
                </a:schemeClr>
              </a:solidFill>
              <a:cs typeface="Arial" pitchFamily="34" charset="0"/>
            </a:endParaRPr>
          </a:p>
          <a:p>
            <a:endParaRPr lang="en-US" altLang="ko-KR" sz="1200" dirty="0">
              <a:solidFill>
                <a:schemeClr val="tx1">
                  <a:lumMod val="75000"/>
                  <a:lumOff val="25000"/>
                </a:schemeClr>
              </a:solidFill>
              <a:cs typeface="Arial" pitchFamily="34" charset="0"/>
            </a:endParaRPr>
          </a:p>
        </p:txBody>
      </p:sp>
      <p:sp>
        <p:nvSpPr>
          <p:cNvPr id="3" name="Dikdörtgen 2"/>
          <p:cNvSpPr/>
          <p:nvPr/>
        </p:nvSpPr>
        <p:spPr>
          <a:xfrm>
            <a:off x="2113711" y="2161733"/>
            <a:ext cx="3108543" cy="369332"/>
          </a:xfrm>
          <a:prstGeom prst="rect">
            <a:avLst/>
          </a:prstGeom>
        </p:spPr>
        <p:txBody>
          <a:bodyPr wrap="none">
            <a:spAutoFit/>
          </a:bodyPr>
          <a:lstStyle/>
          <a:p>
            <a:r>
              <a:rPr lang="tr-TR" altLang="ko-KR" dirty="0">
                <a:solidFill>
                  <a:schemeClr val="accent2"/>
                </a:solidFill>
              </a:rPr>
              <a:t>Hastadan Kaynaklı Sebepler</a:t>
            </a:r>
            <a:endParaRPr lang="tr-TR" dirty="0"/>
          </a:p>
        </p:txBody>
      </p:sp>
      <p:sp>
        <p:nvSpPr>
          <p:cNvPr id="21" name="Dikdörtgen 20"/>
          <p:cNvSpPr/>
          <p:nvPr/>
        </p:nvSpPr>
        <p:spPr>
          <a:xfrm>
            <a:off x="5420619" y="2161733"/>
            <a:ext cx="3365024" cy="369332"/>
          </a:xfrm>
          <a:prstGeom prst="rect">
            <a:avLst/>
          </a:prstGeom>
        </p:spPr>
        <p:txBody>
          <a:bodyPr wrap="none">
            <a:spAutoFit/>
          </a:bodyPr>
          <a:lstStyle/>
          <a:p>
            <a:r>
              <a:rPr lang="tr-TR" altLang="ko-KR" dirty="0">
                <a:solidFill>
                  <a:schemeClr val="accent2"/>
                </a:solidFill>
              </a:rPr>
              <a:t>Hastaneden Kaynaklı Sebepler</a:t>
            </a:r>
            <a:endParaRPr lang="tr-TR" dirty="0"/>
          </a:p>
        </p:txBody>
      </p:sp>
      <p:sp>
        <p:nvSpPr>
          <p:cNvPr id="22" name="TextBox 6"/>
          <p:cNvSpPr txBox="1"/>
          <p:nvPr/>
        </p:nvSpPr>
        <p:spPr>
          <a:xfrm>
            <a:off x="5685165" y="2776244"/>
            <a:ext cx="2835932" cy="3046988"/>
          </a:xfrm>
          <a:prstGeom prst="rect">
            <a:avLst/>
          </a:prstGeom>
          <a:noFill/>
        </p:spPr>
        <p:txBody>
          <a:bodyPr wrap="square" rtlCol="0">
            <a:spAutoFit/>
          </a:bodyPr>
          <a:lstStyle/>
          <a:p>
            <a:pPr marL="171450" indent="-171450">
              <a:buFontTx/>
              <a:buChar char="-"/>
            </a:pPr>
            <a:r>
              <a:rPr lang="tr-TR" altLang="ko-KR" sz="1200" dirty="0">
                <a:solidFill>
                  <a:schemeClr val="tx1">
                    <a:lumMod val="75000"/>
                    <a:lumOff val="25000"/>
                  </a:schemeClr>
                </a:solidFill>
                <a:cs typeface="Arial" pitchFamily="34" charset="0"/>
              </a:rPr>
              <a:t>Hekimin istisna ve istisnai sebepler dışında randevusunu iptal etmesi.</a:t>
            </a:r>
          </a:p>
          <a:p>
            <a:pPr marL="171450" indent="-171450">
              <a:buFontTx/>
              <a:buChar char="-"/>
            </a:pPr>
            <a:r>
              <a:rPr lang="tr-TR" altLang="ko-KR" sz="1200" dirty="0">
                <a:solidFill>
                  <a:schemeClr val="tx1">
                    <a:lumMod val="75000"/>
                    <a:lumOff val="25000"/>
                  </a:schemeClr>
                </a:solidFill>
                <a:cs typeface="Arial" pitchFamily="34" charset="0"/>
              </a:rPr>
              <a:t>Hastanelerde Muayene öncelik sırasıyla ilgili sıkıntılar sonucu ortaya çıkan gecikmelerle muayenenin gerçekleşmemesi.</a:t>
            </a:r>
          </a:p>
          <a:p>
            <a:pPr marL="171450" indent="-171450">
              <a:buFontTx/>
              <a:buChar char="-"/>
            </a:pPr>
            <a:r>
              <a:rPr lang="tr-TR" altLang="ko-KR" sz="1200" dirty="0">
                <a:solidFill>
                  <a:schemeClr val="tx1">
                    <a:lumMod val="75000"/>
                    <a:lumOff val="25000"/>
                  </a:schemeClr>
                </a:solidFill>
                <a:cs typeface="Arial" pitchFamily="34" charset="0"/>
              </a:rPr>
              <a:t>Randevu aldığı hekim yerine başka bir hekime muayene olmak zorunda kalması.</a:t>
            </a:r>
          </a:p>
          <a:p>
            <a:pPr marL="171450" indent="-171450">
              <a:buFontTx/>
              <a:buChar char="-"/>
            </a:pPr>
            <a:r>
              <a:rPr lang="tr-TR" altLang="ko-KR" sz="1200" dirty="0">
                <a:solidFill>
                  <a:schemeClr val="tx1">
                    <a:lumMod val="75000"/>
                    <a:lumOff val="25000"/>
                  </a:schemeClr>
                </a:solidFill>
                <a:cs typeface="Arial" pitchFamily="34" charset="0"/>
              </a:rPr>
              <a:t>Hastanın muayene zamanı içinde hekime erişememesi.</a:t>
            </a:r>
          </a:p>
          <a:p>
            <a:pPr marL="171450" indent="-171450">
              <a:buFontTx/>
              <a:buChar char="-"/>
            </a:pPr>
            <a:r>
              <a:rPr lang="tr-TR" altLang="ko-KR" sz="1200" dirty="0">
                <a:solidFill>
                  <a:schemeClr val="tx1">
                    <a:lumMod val="75000"/>
                    <a:lumOff val="25000"/>
                  </a:schemeClr>
                </a:solidFill>
                <a:cs typeface="Arial" pitchFamily="34" charset="0"/>
              </a:rPr>
              <a:t>Etkin ve verimli bir yönlendirme eksikliğinden kaynaklı hastanın muayene olacağı bölümü veya hekimi bulamaması.</a:t>
            </a:r>
            <a:endParaRPr lang="en-US" altLang="ko-KR" sz="1200" dirty="0">
              <a:solidFill>
                <a:schemeClr val="tx1">
                  <a:lumMod val="75000"/>
                  <a:lumOff val="25000"/>
                </a:schemeClr>
              </a:solidFill>
              <a:cs typeface="Arial" pitchFamily="34" charset="0"/>
            </a:endParaRPr>
          </a:p>
          <a:p>
            <a:endParaRPr lang="en-US" altLang="ko-KR" sz="12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3606325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tr-TR" altLang="ko-KR" sz="2800" dirty="0" smtClean="0">
                <a:solidFill>
                  <a:schemeClr val="accent2"/>
                </a:solidFill>
              </a:rPr>
              <a:t>İstisna Oranı</a:t>
            </a:r>
            <a:endParaRPr lang="ko-KR" altLang="en-US" sz="2800" dirty="0"/>
          </a:p>
        </p:txBody>
      </p:sp>
      <p:grpSp>
        <p:nvGrpSpPr>
          <p:cNvPr id="10" name="Group 9"/>
          <p:cNvGrpSpPr/>
          <p:nvPr/>
        </p:nvGrpSpPr>
        <p:grpSpPr>
          <a:xfrm>
            <a:off x="4567098" y="1844824"/>
            <a:ext cx="1877110" cy="1877111"/>
            <a:chOff x="6201135" y="2192311"/>
            <a:chExt cx="1800000" cy="1800000"/>
          </a:xfrm>
        </p:grpSpPr>
        <p:sp>
          <p:nvSpPr>
            <p:cNvPr id="11" name="Teardrop 10"/>
            <p:cNvSpPr/>
            <p:nvPr/>
          </p:nvSpPr>
          <p:spPr>
            <a:xfrm rot="2700000">
              <a:off x="6201135" y="2192311"/>
              <a:ext cx="1800000" cy="1800000"/>
            </a:xfrm>
            <a:prstGeom prst="teardrop">
              <a:avLst/>
            </a:prstGeom>
            <a:solidFill>
              <a:schemeClr val="accent4"/>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2" name="Oval 11"/>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prstClr val="black">
                    <a:lumMod val="65000"/>
                    <a:lumOff val="35000"/>
                  </a:prstClr>
                </a:solidFill>
              </a:endParaRPr>
            </a:p>
          </p:txBody>
        </p:sp>
      </p:grpSp>
      <p:grpSp>
        <p:nvGrpSpPr>
          <p:cNvPr id="13" name="Group 12"/>
          <p:cNvGrpSpPr/>
          <p:nvPr/>
        </p:nvGrpSpPr>
        <p:grpSpPr>
          <a:xfrm>
            <a:off x="2665081" y="1844824"/>
            <a:ext cx="1877110" cy="1877111"/>
            <a:chOff x="6201135" y="2192311"/>
            <a:chExt cx="1800000" cy="1800000"/>
          </a:xfrm>
        </p:grpSpPr>
        <p:sp>
          <p:nvSpPr>
            <p:cNvPr id="14" name="Teardrop 13"/>
            <p:cNvSpPr/>
            <p:nvPr/>
          </p:nvSpPr>
          <p:spPr>
            <a:xfrm rot="2700000">
              <a:off x="6201135" y="2192311"/>
              <a:ext cx="1800000" cy="1800000"/>
            </a:xfrm>
            <a:prstGeom prst="teardrop">
              <a:avLst/>
            </a:prstGeom>
            <a:solidFill>
              <a:schemeClr val="accent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5" name="Oval 14"/>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prstClr val="black">
                    <a:lumMod val="65000"/>
                    <a:lumOff val="35000"/>
                  </a:prstClr>
                </a:solidFill>
              </a:endParaRPr>
            </a:p>
          </p:txBody>
        </p:sp>
      </p:grpSp>
      <p:sp>
        <p:nvSpPr>
          <p:cNvPr id="16" name="TextBox 15"/>
          <p:cNvSpPr txBox="1"/>
          <p:nvPr/>
        </p:nvSpPr>
        <p:spPr>
          <a:xfrm>
            <a:off x="3055848" y="2629489"/>
            <a:ext cx="1082424" cy="523220"/>
          </a:xfrm>
          <a:prstGeom prst="rect">
            <a:avLst/>
          </a:prstGeom>
          <a:noFill/>
        </p:spPr>
        <p:txBody>
          <a:bodyPr wrap="square" rtlCol="0">
            <a:spAutoFit/>
          </a:bodyPr>
          <a:lstStyle/>
          <a:p>
            <a:pPr algn="ctr"/>
            <a:r>
              <a:rPr lang="tr-TR" altLang="ko-KR" sz="2800" b="1" dirty="0" smtClean="0">
                <a:solidFill>
                  <a:prstClr val="black">
                    <a:lumMod val="65000"/>
                    <a:lumOff val="35000"/>
                  </a:prstClr>
                </a:solidFill>
                <a:cs typeface="Arial" pitchFamily="34" charset="0"/>
              </a:rPr>
              <a:t>%19</a:t>
            </a:r>
            <a:endParaRPr lang="ko-KR" altLang="en-US" sz="2800" b="1" dirty="0">
              <a:solidFill>
                <a:prstClr val="black">
                  <a:lumMod val="65000"/>
                  <a:lumOff val="35000"/>
                </a:prstClr>
              </a:solidFill>
              <a:cs typeface="Arial" pitchFamily="34" charset="0"/>
            </a:endParaRPr>
          </a:p>
        </p:txBody>
      </p:sp>
      <p:sp>
        <p:nvSpPr>
          <p:cNvPr id="24" name="TextBox 23"/>
          <p:cNvSpPr txBox="1"/>
          <p:nvPr/>
        </p:nvSpPr>
        <p:spPr>
          <a:xfrm>
            <a:off x="2720144" y="4239749"/>
            <a:ext cx="1728192" cy="461665"/>
          </a:xfrm>
          <a:prstGeom prst="rect">
            <a:avLst/>
          </a:prstGeom>
          <a:noFill/>
        </p:spPr>
        <p:txBody>
          <a:bodyPr wrap="square" rtlCol="0">
            <a:spAutoFit/>
          </a:bodyPr>
          <a:lstStyle/>
          <a:p>
            <a:pPr marL="171450" indent="-171450" algn="ctr">
              <a:buFontTx/>
              <a:buChar char="-"/>
            </a:pPr>
            <a:r>
              <a:rPr lang="tr-TR" altLang="ko-KR" sz="1200" dirty="0" smtClean="0">
                <a:solidFill>
                  <a:prstClr val="black">
                    <a:lumMod val="65000"/>
                    <a:lumOff val="35000"/>
                  </a:prstClr>
                </a:solidFill>
              </a:rPr>
              <a:t>Tepebaşı Ağız ve Diş EAH</a:t>
            </a:r>
            <a:endParaRPr lang="tr-TR" altLang="ko-KR" sz="1200" dirty="0">
              <a:solidFill>
                <a:prstClr val="black">
                  <a:lumMod val="65000"/>
                  <a:lumOff val="35000"/>
                </a:prstClr>
              </a:solidFill>
            </a:endParaRPr>
          </a:p>
        </p:txBody>
      </p:sp>
      <p:sp>
        <p:nvSpPr>
          <p:cNvPr id="27" name="TextBox 26"/>
          <p:cNvSpPr txBox="1"/>
          <p:nvPr/>
        </p:nvSpPr>
        <p:spPr>
          <a:xfrm>
            <a:off x="4508248" y="4330816"/>
            <a:ext cx="1896211" cy="646331"/>
          </a:xfrm>
          <a:prstGeom prst="rect">
            <a:avLst/>
          </a:prstGeom>
          <a:noFill/>
        </p:spPr>
        <p:txBody>
          <a:bodyPr wrap="square" rtlCol="0">
            <a:spAutoFit/>
          </a:bodyPr>
          <a:lstStyle/>
          <a:p>
            <a:pPr marL="171450" indent="-171450" algn="ctr">
              <a:buFontTx/>
              <a:buChar char="-"/>
            </a:pPr>
            <a:r>
              <a:rPr lang="tr-TR" altLang="ko-KR" sz="1200" dirty="0" smtClean="0">
                <a:solidFill>
                  <a:prstClr val="black">
                    <a:lumMod val="65000"/>
                    <a:lumOff val="35000"/>
                  </a:prstClr>
                </a:solidFill>
              </a:rPr>
              <a:t>Keçiören Osmanlı ADSM</a:t>
            </a:r>
            <a:endParaRPr lang="tr-TR" altLang="ko-KR" sz="1200" dirty="0">
              <a:solidFill>
                <a:prstClr val="black">
                  <a:lumMod val="65000"/>
                  <a:lumOff val="35000"/>
                </a:prstClr>
              </a:solidFill>
            </a:endParaRPr>
          </a:p>
          <a:p>
            <a:pPr algn="ctr"/>
            <a:endParaRPr lang="en-US" altLang="ko-KR" sz="1200" dirty="0">
              <a:solidFill>
                <a:prstClr val="black">
                  <a:lumMod val="65000"/>
                  <a:lumOff val="35000"/>
                </a:prstClr>
              </a:solidFill>
            </a:endParaRPr>
          </a:p>
        </p:txBody>
      </p:sp>
      <p:sp>
        <p:nvSpPr>
          <p:cNvPr id="40" name="TextBox 15"/>
          <p:cNvSpPr txBox="1"/>
          <p:nvPr/>
        </p:nvSpPr>
        <p:spPr>
          <a:xfrm>
            <a:off x="5031726" y="2528109"/>
            <a:ext cx="1082424" cy="523220"/>
          </a:xfrm>
          <a:prstGeom prst="rect">
            <a:avLst/>
          </a:prstGeom>
          <a:noFill/>
        </p:spPr>
        <p:txBody>
          <a:bodyPr wrap="square" rtlCol="0">
            <a:spAutoFit/>
          </a:bodyPr>
          <a:lstStyle/>
          <a:p>
            <a:pPr algn="ctr"/>
            <a:r>
              <a:rPr lang="tr-TR" altLang="ko-KR" sz="2800" b="1" dirty="0" smtClean="0">
                <a:solidFill>
                  <a:prstClr val="black">
                    <a:lumMod val="65000"/>
                    <a:lumOff val="35000"/>
                  </a:prstClr>
                </a:solidFill>
                <a:cs typeface="Arial" pitchFamily="34" charset="0"/>
              </a:rPr>
              <a:t>%11</a:t>
            </a:r>
            <a:endParaRPr lang="ko-KR" altLang="en-US" sz="2800" b="1" dirty="0">
              <a:solidFill>
                <a:prstClr val="black">
                  <a:lumMod val="65000"/>
                  <a:lumOff val="35000"/>
                </a:prstClr>
              </a:solidFill>
              <a:cs typeface="Arial" pitchFamily="34" charset="0"/>
            </a:endParaRPr>
          </a:p>
        </p:txBody>
      </p:sp>
      <p:sp>
        <p:nvSpPr>
          <p:cNvPr id="29" name="TextBox 12"/>
          <p:cNvSpPr txBox="1"/>
          <p:nvPr/>
        </p:nvSpPr>
        <p:spPr>
          <a:xfrm>
            <a:off x="686920" y="5209221"/>
            <a:ext cx="7903880" cy="954107"/>
          </a:xfrm>
          <a:prstGeom prst="rect">
            <a:avLst/>
          </a:prstGeom>
          <a:solidFill>
            <a:schemeClr val="accent1"/>
          </a:solidFill>
        </p:spPr>
        <p:txBody>
          <a:bodyPr wrap="square" rtlCol="0">
            <a:spAutoFit/>
          </a:bodyPr>
          <a:lstStyle/>
          <a:p>
            <a:pPr marL="285750" indent="-285750" algn="just">
              <a:buFontTx/>
              <a:buChar char="-"/>
            </a:pPr>
            <a:r>
              <a:rPr lang="tr-TR" altLang="ko-KR" sz="1400" dirty="0" smtClean="0">
                <a:solidFill>
                  <a:schemeClr val="bg1"/>
                </a:solidFill>
                <a:cs typeface="Arial" pitchFamily="34" charset="0"/>
              </a:rPr>
              <a:t>Tepebaşı Ağız ve Diş EAH </a:t>
            </a:r>
            <a:r>
              <a:rPr lang="tr-TR" altLang="ko-KR" sz="1400" dirty="0" err="1" smtClean="0">
                <a:solidFill>
                  <a:schemeClr val="bg1"/>
                </a:solidFill>
                <a:cs typeface="Arial" pitchFamily="34" charset="0"/>
              </a:rPr>
              <a:t>afiliasyon</a:t>
            </a:r>
            <a:r>
              <a:rPr lang="tr-TR" altLang="ko-KR" sz="1400" dirty="0" smtClean="0">
                <a:solidFill>
                  <a:schemeClr val="bg1"/>
                </a:solidFill>
                <a:cs typeface="Arial" pitchFamily="34" charset="0"/>
              </a:rPr>
              <a:t> nedeniyle cetvel tanımlamalarını yaptıktan sonra ilgili hocaların Kongre, Ders ve İzin gibi durumlardan dolayı İstisna olarak kapatıldığı görülmüştür.</a:t>
            </a:r>
          </a:p>
          <a:p>
            <a:pPr algn="just"/>
            <a:r>
              <a:rPr lang="tr-TR" altLang="ko-KR" sz="1400" dirty="0" smtClean="0">
                <a:solidFill>
                  <a:schemeClr val="bg1"/>
                </a:solidFill>
                <a:cs typeface="Arial" pitchFamily="34" charset="0"/>
              </a:rPr>
              <a:t> </a:t>
            </a:r>
          </a:p>
          <a:p>
            <a:pPr marL="171450" indent="-171450" algn="just">
              <a:buFontTx/>
              <a:buChar char="-"/>
            </a:pPr>
            <a:r>
              <a:rPr lang="tr-TR" altLang="ko-KR" sz="1400" dirty="0">
                <a:solidFill>
                  <a:schemeClr val="bg1"/>
                </a:solidFill>
                <a:cs typeface="Arial" pitchFamily="34" charset="0"/>
              </a:rPr>
              <a:t> </a:t>
            </a:r>
            <a:r>
              <a:rPr lang="tr-TR" altLang="ko-KR" sz="1400" dirty="0" smtClean="0">
                <a:solidFill>
                  <a:schemeClr val="bg1"/>
                </a:solidFill>
                <a:cs typeface="Arial" pitchFamily="34" charset="0"/>
              </a:rPr>
              <a:t> Keçiören Osmanlı </a:t>
            </a:r>
            <a:r>
              <a:rPr lang="tr-TR" altLang="ko-KR" sz="1400" dirty="0" err="1" smtClean="0">
                <a:solidFill>
                  <a:schemeClr val="bg1"/>
                </a:solidFill>
                <a:cs typeface="Arial" pitchFamily="34" charset="0"/>
              </a:rPr>
              <a:t>ADSM’de</a:t>
            </a:r>
            <a:r>
              <a:rPr lang="tr-TR" altLang="ko-KR" sz="1400" dirty="0" smtClean="0">
                <a:solidFill>
                  <a:schemeClr val="bg1"/>
                </a:solidFill>
                <a:cs typeface="Arial" pitchFamily="34" charset="0"/>
              </a:rPr>
              <a:t> istisna oranı yüksek olan hekimler tespit edilerek uyarılmıştır.</a:t>
            </a:r>
            <a:endParaRPr lang="tr-TR" altLang="ko-KR" sz="1050" dirty="0">
              <a:solidFill>
                <a:schemeClr val="bg1"/>
              </a:solidFill>
              <a:cs typeface="Arial" pitchFamily="34" charset="0"/>
            </a:endParaRPr>
          </a:p>
        </p:txBody>
      </p:sp>
      <p:sp>
        <p:nvSpPr>
          <p:cNvPr id="35" name="Oval 11">
            <a:extLst>
              <a:ext uri="{FF2B5EF4-FFF2-40B4-BE49-F238E27FC236}">
                <a16:creationId xmlns="" xmlns:a16="http://schemas.microsoft.com/office/drawing/2014/main" id="{8D55E3D2-DCA3-48D1-AF45-EEBCB09C3504}"/>
              </a:ext>
            </a:extLst>
          </p:cNvPr>
          <p:cNvSpPr/>
          <p:nvPr/>
        </p:nvSpPr>
        <p:spPr>
          <a:xfrm>
            <a:off x="8296939" y="188640"/>
            <a:ext cx="802051" cy="802051"/>
          </a:xfrm>
          <a:prstGeom prst="ellipse">
            <a:avLst/>
          </a:prstGeom>
          <a:solidFill>
            <a:srgbClr val="36BEDE"/>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36" name="TextBox 31">
            <a:extLst>
              <a:ext uri="{FF2B5EF4-FFF2-40B4-BE49-F238E27FC236}">
                <a16:creationId xmlns="" xmlns:a16="http://schemas.microsoft.com/office/drawing/2014/main" id="{EB03AF08-3972-4FE6-A202-429BC800BB85}"/>
              </a:ext>
            </a:extLst>
          </p:cNvPr>
          <p:cNvSpPr txBox="1"/>
          <p:nvPr/>
        </p:nvSpPr>
        <p:spPr>
          <a:xfrm>
            <a:off x="8287416" y="365660"/>
            <a:ext cx="821088" cy="461665"/>
          </a:xfrm>
          <a:prstGeom prst="rect">
            <a:avLst/>
          </a:prstGeom>
          <a:noFill/>
        </p:spPr>
        <p:txBody>
          <a:bodyPr wrap="square" rtlCol="0" anchor="ctr">
            <a:spAutoFit/>
          </a:bodyPr>
          <a:lstStyle/>
          <a:p>
            <a:pPr algn="ctr"/>
            <a:r>
              <a:rPr lang="tr-TR" altLang="ko-KR" sz="2400" b="1" dirty="0" smtClean="0">
                <a:solidFill>
                  <a:prstClr val="white"/>
                </a:solidFill>
                <a:latin typeface="Calibri"/>
                <a:ea typeface="맑은 고딕" panose="020B0503020000020004" pitchFamily="34" charset="-127"/>
                <a:cs typeface="Arial" pitchFamily="34" charset="0"/>
              </a:rPr>
              <a:t>% 1</a:t>
            </a:r>
            <a:endParaRPr lang="ko-KR" altLang="en-US" sz="2400" b="1" dirty="0">
              <a:solidFill>
                <a:prstClr val="white"/>
              </a:solidFill>
              <a:latin typeface="Calibri"/>
              <a:ea typeface="맑은 고딕" panose="020B0503020000020004" pitchFamily="34" charset="-127"/>
              <a:cs typeface="Arial" pitchFamily="34" charset="0"/>
            </a:endParaRPr>
          </a:p>
        </p:txBody>
      </p:sp>
    </p:spTree>
    <p:extLst>
      <p:ext uri="{BB962C8B-B14F-4D97-AF65-F5344CB8AC3E}">
        <p14:creationId xmlns:p14="http://schemas.microsoft.com/office/powerpoint/2010/main" val="702685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tr-TR" altLang="ko-KR" sz="2800" dirty="0" smtClean="0">
                <a:solidFill>
                  <a:schemeClr val="accent2"/>
                </a:solidFill>
              </a:rPr>
              <a:t>Devam Eden Kapasite Kullanım Oranı</a:t>
            </a:r>
            <a:endParaRPr lang="ko-KR" altLang="en-US" sz="2800" dirty="0"/>
          </a:p>
        </p:txBody>
      </p:sp>
      <p:grpSp>
        <p:nvGrpSpPr>
          <p:cNvPr id="32" name="Group 31"/>
          <p:cNvGrpSpPr/>
          <p:nvPr/>
        </p:nvGrpSpPr>
        <p:grpSpPr>
          <a:xfrm>
            <a:off x="6324926" y="2313667"/>
            <a:ext cx="1877110" cy="1877111"/>
            <a:chOff x="6201135" y="2192311"/>
            <a:chExt cx="1800000" cy="1800000"/>
          </a:xfrm>
        </p:grpSpPr>
        <p:sp>
          <p:nvSpPr>
            <p:cNvPr id="33" name="Teardrop 32"/>
            <p:cNvSpPr/>
            <p:nvPr/>
          </p:nvSpPr>
          <p:spPr>
            <a:xfrm rot="2700000">
              <a:off x="6201135" y="2192311"/>
              <a:ext cx="1800000" cy="1800000"/>
            </a:xfrm>
            <a:prstGeom prst="teardrop">
              <a:avLst/>
            </a:pr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34" name="Oval 33"/>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prstClr val="black">
                    <a:lumMod val="65000"/>
                    <a:lumOff val="35000"/>
                  </a:prstClr>
                </a:solidFill>
              </a:endParaRPr>
            </a:p>
          </p:txBody>
        </p:sp>
      </p:grpSp>
      <p:grpSp>
        <p:nvGrpSpPr>
          <p:cNvPr id="7" name="Group 6"/>
          <p:cNvGrpSpPr/>
          <p:nvPr/>
        </p:nvGrpSpPr>
        <p:grpSpPr>
          <a:xfrm>
            <a:off x="4422908" y="2313667"/>
            <a:ext cx="1877110" cy="1877111"/>
            <a:chOff x="6201135" y="2192311"/>
            <a:chExt cx="1800000" cy="1800000"/>
          </a:xfrm>
        </p:grpSpPr>
        <p:sp>
          <p:nvSpPr>
            <p:cNvPr id="8" name="Teardrop 7"/>
            <p:cNvSpPr/>
            <p:nvPr/>
          </p:nvSpPr>
          <p:spPr>
            <a:xfrm rot="2700000">
              <a:off x="6201135" y="2192311"/>
              <a:ext cx="1800000" cy="1800000"/>
            </a:xfrm>
            <a:prstGeom prst="teardrop">
              <a:avLst/>
            </a:prstGeom>
            <a:solidFill>
              <a:schemeClr val="accent3"/>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9" name="Oval 8"/>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prstClr val="black">
                    <a:lumMod val="65000"/>
                    <a:lumOff val="35000"/>
                  </a:prstClr>
                </a:solidFill>
              </a:endParaRPr>
            </a:p>
          </p:txBody>
        </p:sp>
      </p:grpSp>
      <p:grpSp>
        <p:nvGrpSpPr>
          <p:cNvPr id="10" name="Group 9"/>
          <p:cNvGrpSpPr/>
          <p:nvPr/>
        </p:nvGrpSpPr>
        <p:grpSpPr>
          <a:xfrm>
            <a:off x="2520892" y="2313667"/>
            <a:ext cx="1877110" cy="1877111"/>
            <a:chOff x="6201135" y="2192311"/>
            <a:chExt cx="1800000" cy="1800000"/>
          </a:xfrm>
        </p:grpSpPr>
        <p:sp>
          <p:nvSpPr>
            <p:cNvPr id="11" name="Teardrop 10"/>
            <p:cNvSpPr/>
            <p:nvPr/>
          </p:nvSpPr>
          <p:spPr>
            <a:xfrm rot="2700000">
              <a:off x="6201135" y="2192311"/>
              <a:ext cx="1800000" cy="1800000"/>
            </a:xfrm>
            <a:prstGeom prst="teardrop">
              <a:avLst/>
            </a:prstGeom>
            <a:solidFill>
              <a:schemeClr val="accent4"/>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2" name="Oval 11"/>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prstClr val="black">
                    <a:lumMod val="65000"/>
                    <a:lumOff val="35000"/>
                  </a:prstClr>
                </a:solidFill>
              </a:endParaRPr>
            </a:p>
          </p:txBody>
        </p:sp>
      </p:grpSp>
      <p:grpSp>
        <p:nvGrpSpPr>
          <p:cNvPr id="13" name="Group 12"/>
          <p:cNvGrpSpPr/>
          <p:nvPr/>
        </p:nvGrpSpPr>
        <p:grpSpPr>
          <a:xfrm>
            <a:off x="618875" y="2313667"/>
            <a:ext cx="1877110" cy="1877111"/>
            <a:chOff x="6201135" y="2192311"/>
            <a:chExt cx="1800000" cy="1800000"/>
          </a:xfrm>
        </p:grpSpPr>
        <p:sp>
          <p:nvSpPr>
            <p:cNvPr id="14" name="Teardrop 13"/>
            <p:cNvSpPr/>
            <p:nvPr/>
          </p:nvSpPr>
          <p:spPr>
            <a:xfrm rot="2700000">
              <a:off x="6201135" y="2192311"/>
              <a:ext cx="1800000" cy="1800000"/>
            </a:xfrm>
            <a:prstGeom prst="teardrop">
              <a:avLst/>
            </a:prstGeom>
            <a:solidFill>
              <a:schemeClr val="accent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5" name="Oval 14"/>
            <p:cNvSpPr/>
            <p:nvPr/>
          </p:nvSpPr>
          <p:spPr>
            <a:xfrm>
              <a:off x="6291135" y="2282311"/>
              <a:ext cx="1620000" cy="1620000"/>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a:solidFill>
                  <a:prstClr val="black">
                    <a:lumMod val="65000"/>
                    <a:lumOff val="35000"/>
                  </a:prstClr>
                </a:solidFill>
              </a:endParaRPr>
            </a:p>
          </p:txBody>
        </p:sp>
      </p:grpSp>
      <p:sp>
        <p:nvSpPr>
          <p:cNvPr id="16" name="TextBox 15"/>
          <p:cNvSpPr txBox="1"/>
          <p:nvPr/>
        </p:nvSpPr>
        <p:spPr>
          <a:xfrm>
            <a:off x="1009642" y="3098332"/>
            <a:ext cx="1082424" cy="338554"/>
          </a:xfrm>
          <a:prstGeom prst="rect">
            <a:avLst/>
          </a:prstGeom>
          <a:noFill/>
        </p:spPr>
        <p:txBody>
          <a:bodyPr wrap="square" rtlCol="0">
            <a:spAutoFit/>
          </a:bodyPr>
          <a:lstStyle/>
          <a:p>
            <a:pPr algn="ctr"/>
            <a:r>
              <a:rPr lang="tr-TR" altLang="ko-KR" sz="1600" b="1" dirty="0" smtClean="0">
                <a:solidFill>
                  <a:prstClr val="black">
                    <a:lumMod val="65000"/>
                    <a:lumOff val="35000"/>
                  </a:prstClr>
                </a:solidFill>
                <a:cs typeface="Arial" pitchFamily="34" charset="0"/>
              </a:rPr>
              <a:t>%90</a:t>
            </a:r>
            <a:endParaRPr lang="ko-KR" altLang="en-US" sz="1600" b="1" dirty="0">
              <a:solidFill>
                <a:prstClr val="black">
                  <a:lumMod val="65000"/>
                  <a:lumOff val="35000"/>
                </a:prstClr>
              </a:solidFill>
              <a:cs typeface="Arial" pitchFamily="34" charset="0"/>
            </a:endParaRPr>
          </a:p>
        </p:txBody>
      </p:sp>
      <p:sp>
        <p:nvSpPr>
          <p:cNvPr id="24" name="TextBox 23"/>
          <p:cNvSpPr txBox="1"/>
          <p:nvPr/>
        </p:nvSpPr>
        <p:spPr>
          <a:xfrm>
            <a:off x="705513" y="4665435"/>
            <a:ext cx="1728192" cy="276999"/>
          </a:xfrm>
          <a:prstGeom prst="rect">
            <a:avLst/>
          </a:prstGeom>
          <a:noFill/>
        </p:spPr>
        <p:txBody>
          <a:bodyPr wrap="square" rtlCol="0">
            <a:spAutoFit/>
          </a:bodyPr>
          <a:lstStyle/>
          <a:p>
            <a:pPr marL="171450" indent="-171450" algn="ctr">
              <a:buFontTx/>
              <a:buChar char="-"/>
            </a:pPr>
            <a:r>
              <a:rPr lang="tr-TR" altLang="ko-KR" sz="1200" dirty="0" smtClean="0">
                <a:solidFill>
                  <a:prstClr val="black">
                    <a:lumMod val="65000"/>
                    <a:lumOff val="35000"/>
                  </a:prstClr>
                </a:solidFill>
              </a:rPr>
              <a:t>Onkoloji EAH</a:t>
            </a:r>
            <a:endParaRPr lang="tr-TR" altLang="ko-KR" sz="1200" dirty="0">
              <a:solidFill>
                <a:prstClr val="black">
                  <a:lumMod val="65000"/>
                  <a:lumOff val="35000"/>
                </a:prstClr>
              </a:solidFill>
            </a:endParaRPr>
          </a:p>
        </p:txBody>
      </p:sp>
      <p:sp>
        <p:nvSpPr>
          <p:cNvPr id="27" name="TextBox 26"/>
          <p:cNvSpPr txBox="1"/>
          <p:nvPr/>
        </p:nvSpPr>
        <p:spPr>
          <a:xfrm>
            <a:off x="2771800" y="4665436"/>
            <a:ext cx="1896211" cy="1384995"/>
          </a:xfrm>
          <a:prstGeom prst="rect">
            <a:avLst/>
          </a:prstGeom>
          <a:noFill/>
        </p:spPr>
        <p:txBody>
          <a:bodyPr wrap="square" rtlCol="0">
            <a:spAutoFit/>
          </a:bodyPr>
          <a:lstStyle/>
          <a:p>
            <a:pPr marL="171450" indent="-171450" algn="just">
              <a:buFontTx/>
              <a:buChar char="-"/>
            </a:pPr>
            <a:r>
              <a:rPr lang="tr-TR" altLang="ko-KR" sz="1200" dirty="0" smtClean="0">
                <a:solidFill>
                  <a:prstClr val="black">
                    <a:lumMod val="65000"/>
                    <a:lumOff val="35000"/>
                  </a:prstClr>
                </a:solidFill>
              </a:rPr>
              <a:t>Ankara EAH</a:t>
            </a:r>
          </a:p>
          <a:p>
            <a:pPr marL="171450" indent="-171450" algn="just">
              <a:buFontTx/>
              <a:buChar char="-"/>
            </a:pPr>
            <a:r>
              <a:rPr lang="tr-TR" altLang="ko-KR" sz="1200" dirty="0" smtClean="0">
                <a:solidFill>
                  <a:prstClr val="black">
                    <a:lumMod val="65000"/>
                    <a:lumOff val="35000"/>
                  </a:prstClr>
                </a:solidFill>
              </a:rPr>
              <a:t>Tepebaşı EAH</a:t>
            </a:r>
          </a:p>
          <a:p>
            <a:pPr marL="171450" indent="-171450" algn="just">
              <a:buFontTx/>
              <a:buChar char="-"/>
            </a:pPr>
            <a:r>
              <a:rPr lang="tr-TR" altLang="ko-KR" sz="1200" dirty="0" smtClean="0">
                <a:solidFill>
                  <a:prstClr val="black">
                    <a:lumMod val="65000"/>
                    <a:lumOff val="35000"/>
                  </a:prstClr>
                </a:solidFill>
              </a:rPr>
              <a:t>Ulucanlar EAH</a:t>
            </a:r>
          </a:p>
          <a:p>
            <a:pPr marL="171450" indent="-171450" algn="just">
              <a:buFontTx/>
              <a:buChar char="-"/>
            </a:pPr>
            <a:r>
              <a:rPr lang="tr-TR" altLang="ko-KR" sz="1200" dirty="0" smtClean="0">
                <a:solidFill>
                  <a:prstClr val="black">
                    <a:lumMod val="65000"/>
                    <a:lumOff val="35000"/>
                  </a:prstClr>
                </a:solidFill>
              </a:rPr>
              <a:t>Dr. Sami Ulus EAH</a:t>
            </a:r>
          </a:p>
          <a:p>
            <a:pPr marL="171450" indent="-171450" algn="just">
              <a:buFontTx/>
              <a:buChar char="-"/>
            </a:pPr>
            <a:r>
              <a:rPr lang="tr-TR" altLang="ko-KR" sz="1200" dirty="0" smtClean="0">
                <a:solidFill>
                  <a:prstClr val="black">
                    <a:lumMod val="65000"/>
                    <a:lumOff val="35000"/>
                  </a:prstClr>
                </a:solidFill>
              </a:rPr>
              <a:t>Meslek Hastalıkları</a:t>
            </a:r>
          </a:p>
          <a:p>
            <a:pPr marL="171450" indent="-171450" algn="just">
              <a:buFontTx/>
              <a:buChar char="-"/>
            </a:pPr>
            <a:endParaRPr lang="tr-TR" altLang="ko-KR" sz="1200" dirty="0">
              <a:solidFill>
                <a:prstClr val="black">
                  <a:lumMod val="65000"/>
                  <a:lumOff val="35000"/>
                </a:prstClr>
              </a:solidFill>
            </a:endParaRPr>
          </a:p>
          <a:p>
            <a:pPr algn="just"/>
            <a:endParaRPr lang="en-US" altLang="ko-KR" sz="1200" dirty="0">
              <a:solidFill>
                <a:prstClr val="black">
                  <a:lumMod val="65000"/>
                  <a:lumOff val="35000"/>
                </a:prstClr>
              </a:solidFill>
            </a:endParaRPr>
          </a:p>
        </p:txBody>
      </p:sp>
      <p:sp>
        <p:nvSpPr>
          <p:cNvPr id="30" name="TextBox 29"/>
          <p:cNvSpPr txBox="1"/>
          <p:nvPr/>
        </p:nvSpPr>
        <p:spPr>
          <a:xfrm>
            <a:off x="4497935" y="4665435"/>
            <a:ext cx="1728192" cy="1384995"/>
          </a:xfrm>
          <a:prstGeom prst="rect">
            <a:avLst/>
          </a:prstGeom>
          <a:noFill/>
        </p:spPr>
        <p:txBody>
          <a:bodyPr wrap="square" rtlCol="0">
            <a:spAutoFit/>
          </a:bodyPr>
          <a:lstStyle/>
          <a:p>
            <a:pPr marL="171450" indent="-171450">
              <a:buFontTx/>
              <a:buChar char="-"/>
            </a:pPr>
            <a:r>
              <a:rPr lang="tr-TR" altLang="ko-KR" sz="1200" dirty="0" smtClean="0">
                <a:solidFill>
                  <a:prstClr val="black">
                    <a:lumMod val="65000"/>
                    <a:lumOff val="35000"/>
                  </a:prstClr>
                </a:solidFill>
              </a:rPr>
              <a:t>Karapürçek ADSM</a:t>
            </a:r>
          </a:p>
          <a:p>
            <a:pPr marL="171450" indent="-171450">
              <a:buFontTx/>
              <a:buChar char="-"/>
            </a:pPr>
            <a:r>
              <a:rPr lang="tr-TR" altLang="ko-KR" sz="1200" dirty="0" smtClean="0">
                <a:solidFill>
                  <a:prstClr val="black">
                    <a:lumMod val="65000"/>
                    <a:lumOff val="35000"/>
                  </a:prstClr>
                </a:solidFill>
              </a:rPr>
              <a:t>Mamak ADSM</a:t>
            </a:r>
          </a:p>
          <a:p>
            <a:pPr marL="171450" indent="-171450">
              <a:buFontTx/>
              <a:buChar char="-"/>
            </a:pPr>
            <a:r>
              <a:rPr lang="tr-TR" altLang="ko-KR" sz="1200" dirty="0" smtClean="0">
                <a:solidFill>
                  <a:prstClr val="black">
                    <a:lumMod val="65000"/>
                    <a:lumOff val="35000"/>
                  </a:prstClr>
                </a:solidFill>
              </a:rPr>
              <a:t>75. Yıl ADSM</a:t>
            </a:r>
          </a:p>
          <a:p>
            <a:pPr marL="171450" indent="-171450">
              <a:buFontTx/>
              <a:buChar char="-"/>
            </a:pPr>
            <a:r>
              <a:rPr lang="tr-TR" altLang="ko-KR" sz="1200" dirty="0" smtClean="0">
                <a:solidFill>
                  <a:prstClr val="black">
                    <a:lumMod val="65000"/>
                    <a:lumOff val="35000"/>
                  </a:prstClr>
                </a:solidFill>
              </a:rPr>
              <a:t>Osmanlı ADSM</a:t>
            </a:r>
          </a:p>
          <a:p>
            <a:pPr marL="171450" indent="-171450">
              <a:buFontTx/>
              <a:buChar char="-"/>
            </a:pPr>
            <a:r>
              <a:rPr lang="tr-TR" altLang="ko-KR" sz="1200" dirty="0" smtClean="0">
                <a:solidFill>
                  <a:prstClr val="black">
                    <a:lumMod val="65000"/>
                    <a:lumOff val="35000"/>
                  </a:prstClr>
                </a:solidFill>
              </a:rPr>
              <a:t>Gülhane EAH</a:t>
            </a:r>
          </a:p>
          <a:p>
            <a:pPr marL="171450" indent="-171450">
              <a:buFontTx/>
              <a:buChar char="-"/>
            </a:pPr>
            <a:r>
              <a:rPr lang="tr-TR" altLang="ko-KR" sz="1200" dirty="0" err="1" smtClean="0">
                <a:solidFill>
                  <a:prstClr val="black">
                    <a:lumMod val="65000"/>
                    <a:lumOff val="35000"/>
                  </a:prstClr>
                </a:solidFill>
              </a:rPr>
              <a:t>Dışkapı</a:t>
            </a:r>
            <a:r>
              <a:rPr lang="tr-TR" altLang="ko-KR" sz="1200" dirty="0" smtClean="0">
                <a:solidFill>
                  <a:prstClr val="black">
                    <a:lumMod val="65000"/>
                    <a:lumOff val="35000"/>
                  </a:prstClr>
                </a:solidFill>
              </a:rPr>
              <a:t> EAH</a:t>
            </a:r>
          </a:p>
          <a:p>
            <a:pPr marL="171450" indent="-171450">
              <a:buFontTx/>
              <a:buChar char="-"/>
            </a:pPr>
            <a:endParaRPr lang="tr-TR" altLang="ko-KR" sz="1200" dirty="0" smtClean="0">
              <a:solidFill>
                <a:prstClr val="black">
                  <a:lumMod val="65000"/>
                  <a:lumOff val="35000"/>
                </a:prstClr>
              </a:solidFill>
            </a:endParaRPr>
          </a:p>
        </p:txBody>
      </p:sp>
      <p:sp>
        <p:nvSpPr>
          <p:cNvPr id="40" name="TextBox 15"/>
          <p:cNvSpPr txBox="1"/>
          <p:nvPr/>
        </p:nvSpPr>
        <p:spPr>
          <a:xfrm>
            <a:off x="2979003" y="3098332"/>
            <a:ext cx="1082424" cy="369332"/>
          </a:xfrm>
          <a:prstGeom prst="rect">
            <a:avLst/>
          </a:prstGeom>
          <a:noFill/>
        </p:spPr>
        <p:txBody>
          <a:bodyPr wrap="square" rtlCol="0">
            <a:spAutoFit/>
          </a:bodyPr>
          <a:lstStyle/>
          <a:p>
            <a:pPr algn="ctr"/>
            <a:r>
              <a:rPr lang="tr-TR" altLang="ko-KR" b="1" dirty="0" smtClean="0">
                <a:solidFill>
                  <a:prstClr val="black">
                    <a:lumMod val="65000"/>
                    <a:lumOff val="35000"/>
                  </a:prstClr>
                </a:solidFill>
                <a:cs typeface="Arial" pitchFamily="34" charset="0"/>
              </a:rPr>
              <a:t>%50-20</a:t>
            </a:r>
            <a:endParaRPr lang="ko-KR" altLang="en-US" b="1" dirty="0">
              <a:solidFill>
                <a:prstClr val="black">
                  <a:lumMod val="65000"/>
                  <a:lumOff val="35000"/>
                </a:prstClr>
              </a:solidFill>
              <a:cs typeface="Arial" pitchFamily="34" charset="0"/>
            </a:endParaRPr>
          </a:p>
        </p:txBody>
      </p:sp>
      <p:sp>
        <p:nvSpPr>
          <p:cNvPr id="41" name="TextBox 15"/>
          <p:cNvSpPr txBox="1"/>
          <p:nvPr/>
        </p:nvSpPr>
        <p:spPr>
          <a:xfrm>
            <a:off x="4853739" y="3098332"/>
            <a:ext cx="1082424" cy="369332"/>
          </a:xfrm>
          <a:prstGeom prst="rect">
            <a:avLst/>
          </a:prstGeom>
          <a:noFill/>
        </p:spPr>
        <p:txBody>
          <a:bodyPr wrap="square" rtlCol="0">
            <a:spAutoFit/>
          </a:bodyPr>
          <a:lstStyle/>
          <a:p>
            <a:pPr algn="ctr"/>
            <a:r>
              <a:rPr lang="tr-TR" altLang="ko-KR" b="1" dirty="0" smtClean="0">
                <a:solidFill>
                  <a:prstClr val="black">
                    <a:lumMod val="65000"/>
                    <a:lumOff val="35000"/>
                  </a:prstClr>
                </a:solidFill>
                <a:cs typeface="Arial" pitchFamily="34" charset="0"/>
              </a:rPr>
              <a:t>%20-%0</a:t>
            </a:r>
            <a:endParaRPr lang="ko-KR" altLang="en-US" b="1" dirty="0">
              <a:solidFill>
                <a:prstClr val="black">
                  <a:lumMod val="65000"/>
                  <a:lumOff val="35000"/>
                </a:prstClr>
              </a:solidFill>
              <a:cs typeface="Arial" pitchFamily="34" charset="0"/>
            </a:endParaRPr>
          </a:p>
        </p:txBody>
      </p:sp>
      <p:sp>
        <p:nvSpPr>
          <p:cNvPr id="42" name="TextBox 15"/>
          <p:cNvSpPr txBox="1"/>
          <p:nvPr/>
        </p:nvSpPr>
        <p:spPr>
          <a:xfrm>
            <a:off x="6722269" y="3098332"/>
            <a:ext cx="1082424" cy="400110"/>
          </a:xfrm>
          <a:prstGeom prst="rect">
            <a:avLst/>
          </a:prstGeom>
          <a:noFill/>
        </p:spPr>
        <p:txBody>
          <a:bodyPr wrap="square" rtlCol="0">
            <a:spAutoFit/>
          </a:bodyPr>
          <a:lstStyle/>
          <a:p>
            <a:pPr algn="ctr"/>
            <a:r>
              <a:rPr lang="tr-TR" altLang="ko-KR" sz="2000" b="1" dirty="0" smtClean="0">
                <a:solidFill>
                  <a:prstClr val="black">
                    <a:lumMod val="65000"/>
                    <a:lumOff val="35000"/>
                  </a:prstClr>
                </a:solidFill>
                <a:cs typeface="Arial" pitchFamily="34" charset="0"/>
              </a:rPr>
              <a:t>%</a:t>
            </a:r>
            <a:r>
              <a:rPr lang="tr-TR" altLang="ko-KR" sz="2000" b="1" dirty="0">
                <a:solidFill>
                  <a:prstClr val="black">
                    <a:lumMod val="65000"/>
                    <a:lumOff val="35000"/>
                  </a:prstClr>
                </a:solidFill>
                <a:cs typeface="Arial" pitchFamily="34" charset="0"/>
              </a:rPr>
              <a:t>0</a:t>
            </a:r>
            <a:r>
              <a:rPr lang="tr-TR" altLang="ko-KR" sz="1600" b="1" dirty="0" smtClean="0">
                <a:solidFill>
                  <a:prstClr val="black">
                    <a:lumMod val="65000"/>
                    <a:lumOff val="35000"/>
                  </a:prstClr>
                </a:solidFill>
                <a:cs typeface="Arial" pitchFamily="34" charset="0"/>
              </a:rPr>
              <a:t> </a:t>
            </a:r>
            <a:endParaRPr lang="ko-KR" altLang="en-US" sz="1600" b="1" dirty="0">
              <a:solidFill>
                <a:prstClr val="black">
                  <a:lumMod val="65000"/>
                  <a:lumOff val="35000"/>
                </a:prstClr>
              </a:solidFill>
              <a:cs typeface="Arial" pitchFamily="34" charset="0"/>
            </a:endParaRPr>
          </a:p>
        </p:txBody>
      </p:sp>
      <p:sp>
        <p:nvSpPr>
          <p:cNvPr id="47" name="TextBox 29"/>
          <p:cNvSpPr txBox="1"/>
          <p:nvPr/>
        </p:nvSpPr>
        <p:spPr>
          <a:xfrm>
            <a:off x="6372200" y="4664173"/>
            <a:ext cx="2016224" cy="1938992"/>
          </a:xfrm>
          <a:prstGeom prst="rect">
            <a:avLst/>
          </a:prstGeom>
          <a:noFill/>
        </p:spPr>
        <p:txBody>
          <a:bodyPr wrap="square" rtlCol="0">
            <a:spAutoFit/>
          </a:bodyPr>
          <a:lstStyle/>
          <a:p>
            <a:pPr marL="171450" indent="-171450">
              <a:buFontTx/>
              <a:buChar char="-"/>
            </a:pPr>
            <a:r>
              <a:rPr lang="tr-TR" altLang="ko-KR" sz="1200" dirty="0" smtClean="0">
                <a:solidFill>
                  <a:prstClr val="black">
                    <a:lumMod val="65000"/>
                    <a:lumOff val="35000"/>
                  </a:prstClr>
                </a:solidFill>
              </a:rPr>
              <a:t>Keçiören EAH</a:t>
            </a:r>
          </a:p>
          <a:p>
            <a:pPr marL="171450" indent="-171450">
              <a:buFontTx/>
              <a:buChar char="-"/>
            </a:pPr>
            <a:r>
              <a:rPr lang="tr-TR" altLang="ko-KR" sz="1200" dirty="0" smtClean="0">
                <a:solidFill>
                  <a:prstClr val="black">
                    <a:lumMod val="65000"/>
                    <a:lumOff val="35000"/>
                  </a:prstClr>
                </a:solidFill>
              </a:rPr>
              <a:t>Göğüs Hastalıkları EAH</a:t>
            </a:r>
          </a:p>
          <a:p>
            <a:pPr marL="171450" indent="-171450">
              <a:buFontTx/>
              <a:buChar char="-"/>
            </a:pPr>
            <a:r>
              <a:rPr lang="tr-TR" altLang="ko-KR" sz="1200" dirty="0" smtClean="0">
                <a:solidFill>
                  <a:prstClr val="black">
                    <a:lumMod val="65000"/>
                    <a:lumOff val="35000"/>
                  </a:prstClr>
                </a:solidFill>
              </a:rPr>
              <a:t>Ulus D.H.</a:t>
            </a:r>
          </a:p>
          <a:p>
            <a:pPr marL="171450" indent="-171450">
              <a:buFontTx/>
              <a:buChar char="-"/>
            </a:pPr>
            <a:r>
              <a:rPr lang="tr-TR" altLang="ko-KR" sz="1200" dirty="0" smtClean="0">
                <a:solidFill>
                  <a:prstClr val="black">
                    <a:lumMod val="65000"/>
                    <a:lumOff val="35000"/>
                  </a:prstClr>
                </a:solidFill>
              </a:rPr>
              <a:t>Çubuk D.H.</a:t>
            </a:r>
          </a:p>
          <a:p>
            <a:pPr marL="171450" indent="-171450">
              <a:buFontTx/>
              <a:buChar char="-"/>
            </a:pPr>
            <a:r>
              <a:rPr lang="tr-TR" altLang="ko-KR" sz="1200" dirty="0" smtClean="0">
                <a:solidFill>
                  <a:prstClr val="black">
                    <a:lumMod val="65000"/>
                    <a:lumOff val="35000"/>
                  </a:prstClr>
                </a:solidFill>
              </a:rPr>
              <a:t>Akyurt D.H.</a:t>
            </a:r>
          </a:p>
          <a:p>
            <a:pPr marL="171450" indent="-171450">
              <a:buFontTx/>
              <a:buChar char="-"/>
            </a:pPr>
            <a:r>
              <a:rPr lang="tr-TR" altLang="ko-KR" sz="1200" dirty="0" smtClean="0">
                <a:solidFill>
                  <a:prstClr val="black">
                    <a:lumMod val="65000"/>
                    <a:lumOff val="35000"/>
                  </a:prstClr>
                </a:solidFill>
              </a:rPr>
              <a:t>Zübeyde Hanım EAH</a:t>
            </a:r>
          </a:p>
          <a:p>
            <a:pPr marL="171450" indent="-171450">
              <a:buFontTx/>
              <a:buChar char="-"/>
            </a:pPr>
            <a:r>
              <a:rPr lang="tr-TR" altLang="ko-KR" sz="1200" dirty="0" smtClean="0">
                <a:solidFill>
                  <a:prstClr val="black">
                    <a:lumMod val="65000"/>
                    <a:lumOff val="35000"/>
                  </a:prstClr>
                </a:solidFill>
              </a:rPr>
              <a:t>Elmadağ D.H.</a:t>
            </a:r>
          </a:p>
          <a:p>
            <a:pPr marL="171450" indent="-171450" algn="ctr">
              <a:buFontTx/>
              <a:buChar char="-"/>
            </a:pPr>
            <a:endParaRPr lang="tr-TR" altLang="ko-KR" sz="1200" dirty="0" smtClean="0">
              <a:solidFill>
                <a:prstClr val="black">
                  <a:lumMod val="65000"/>
                  <a:lumOff val="35000"/>
                </a:prstClr>
              </a:solidFill>
            </a:endParaRPr>
          </a:p>
          <a:p>
            <a:pPr marL="171450" indent="-171450" algn="ctr">
              <a:buFontTx/>
              <a:buChar char="-"/>
            </a:pPr>
            <a:endParaRPr lang="tr-TR" altLang="ko-KR" sz="1200" dirty="0" smtClean="0">
              <a:solidFill>
                <a:prstClr val="black">
                  <a:lumMod val="65000"/>
                  <a:lumOff val="35000"/>
                </a:prstClr>
              </a:solidFill>
            </a:endParaRPr>
          </a:p>
          <a:p>
            <a:pPr marL="171450" indent="-171450" algn="ctr">
              <a:buFontTx/>
              <a:buChar char="-"/>
            </a:pPr>
            <a:endParaRPr lang="tr-TR" altLang="ko-KR" sz="1200" dirty="0">
              <a:solidFill>
                <a:prstClr val="black">
                  <a:lumMod val="65000"/>
                  <a:lumOff val="35000"/>
                </a:prstClr>
              </a:solidFill>
            </a:endParaRPr>
          </a:p>
        </p:txBody>
      </p:sp>
      <p:sp>
        <p:nvSpPr>
          <p:cNvPr id="29" name="Oval 11">
            <a:extLst>
              <a:ext uri="{FF2B5EF4-FFF2-40B4-BE49-F238E27FC236}">
                <a16:creationId xmlns="" xmlns:a16="http://schemas.microsoft.com/office/drawing/2014/main" id="{8D55E3D2-DCA3-48D1-AF45-EEBCB09C3504}"/>
              </a:ext>
            </a:extLst>
          </p:cNvPr>
          <p:cNvSpPr/>
          <p:nvPr/>
        </p:nvSpPr>
        <p:spPr>
          <a:xfrm>
            <a:off x="8325939" y="260648"/>
            <a:ext cx="802051" cy="802051"/>
          </a:xfrm>
          <a:prstGeom prst="ellipse">
            <a:avLst/>
          </a:prstGeom>
          <a:solidFill>
            <a:srgbClr val="36BEDE"/>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34" charset="-127"/>
              <a:cs typeface="+mn-cs"/>
            </a:endParaRPr>
          </a:p>
        </p:txBody>
      </p:sp>
      <p:sp>
        <p:nvSpPr>
          <p:cNvPr id="31" name="TextBox 31">
            <a:extLst>
              <a:ext uri="{FF2B5EF4-FFF2-40B4-BE49-F238E27FC236}">
                <a16:creationId xmlns="" xmlns:a16="http://schemas.microsoft.com/office/drawing/2014/main" id="{EB03AF08-3972-4FE6-A202-429BC800BB85}"/>
              </a:ext>
            </a:extLst>
          </p:cNvPr>
          <p:cNvSpPr txBox="1"/>
          <p:nvPr/>
        </p:nvSpPr>
        <p:spPr>
          <a:xfrm>
            <a:off x="8316416" y="437668"/>
            <a:ext cx="821088" cy="461665"/>
          </a:xfrm>
          <a:prstGeom prst="rect">
            <a:avLst/>
          </a:prstGeom>
          <a:noFill/>
        </p:spPr>
        <p:txBody>
          <a:bodyPr wrap="square" rtlCol="0" anchor="ctr">
            <a:spAutoFit/>
          </a:bodyPr>
          <a:lstStyle/>
          <a:p>
            <a:pPr algn="ctr"/>
            <a:r>
              <a:rPr lang="tr-TR" altLang="ko-KR" sz="2400" b="1" dirty="0" smtClean="0">
                <a:solidFill>
                  <a:prstClr val="white"/>
                </a:solidFill>
                <a:latin typeface="Calibri"/>
                <a:ea typeface="맑은 고딕" panose="020B0503020000020004" pitchFamily="34" charset="-127"/>
                <a:cs typeface="Arial" pitchFamily="34" charset="0"/>
              </a:rPr>
              <a:t>% 10</a:t>
            </a:r>
            <a:endParaRPr lang="ko-KR" altLang="en-US" sz="2400" b="1" dirty="0">
              <a:solidFill>
                <a:prstClr val="white"/>
              </a:solidFill>
              <a:latin typeface="Calibri"/>
              <a:ea typeface="맑은 고딕" panose="020B0503020000020004" pitchFamily="34" charset="-127"/>
              <a:cs typeface="Arial" pitchFamily="34" charset="0"/>
            </a:endParaRPr>
          </a:p>
        </p:txBody>
      </p:sp>
    </p:spTree>
    <p:extLst>
      <p:ext uri="{BB962C8B-B14F-4D97-AF65-F5344CB8AC3E}">
        <p14:creationId xmlns:p14="http://schemas.microsoft.com/office/powerpoint/2010/main" val="3825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s Slide Master">
  <a:themeElements>
    <a:clrScheme name="ALLPPT-COLOR-A01">
      <a:dk1>
        <a:sysClr val="windowText" lastClr="000000"/>
      </a:dk1>
      <a:lt1>
        <a:sysClr val="window" lastClr="FFFFFF"/>
      </a:lt1>
      <a:dk2>
        <a:srgbClr val="1F497D"/>
      </a:dk2>
      <a:lt2>
        <a:srgbClr val="EEECE1"/>
      </a:lt2>
      <a:accent1>
        <a:srgbClr val="22AAE4"/>
      </a:accent1>
      <a:accent2>
        <a:srgbClr val="2A81C6"/>
      </a:accent2>
      <a:accent3>
        <a:srgbClr val="2ECAD7"/>
      </a:accent3>
      <a:accent4>
        <a:srgbClr val="CBCBCB"/>
      </a:accent4>
      <a:accent5>
        <a:srgbClr val="CBCBCB"/>
      </a:accent5>
      <a:accent6>
        <a:srgbClr val="576868"/>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Contents Slide Master">
  <a:themeElements>
    <a:clrScheme name="ALLPPT-COLOR-A01">
      <a:dk1>
        <a:sysClr val="windowText" lastClr="000000"/>
      </a:dk1>
      <a:lt1>
        <a:sysClr val="window" lastClr="FFFFFF"/>
      </a:lt1>
      <a:dk2>
        <a:srgbClr val="1F497D"/>
      </a:dk2>
      <a:lt2>
        <a:srgbClr val="EEECE1"/>
      </a:lt2>
      <a:accent1>
        <a:srgbClr val="22AAE4"/>
      </a:accent1>
      <a:accent2>
        <a:srgbClr val="2A81C6"/>
      </a:accent2>
      <a:accent3>
        <a:srgbClr val="2ECAD7"/>
      </a:accent3>
      <a:accent4>
        <a:srgbClr val="CBCBCB"/>
      </a:accent4>
      <a:accent5>
        <a:srgbClr val="CBCBCB"/>
      </a:accent5>
      <a:accent6>
        <a:srgbClr val="576868"/>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4045</TotalTime>
  <Words>2049</Words>
  <Application>Microsoft Office PowerPoint</Application>
  <PresentationFormat>Ekran Gösterisi (4:3)</PresentationFormat>
  <Paragraphs>375</Paragraphs>
  <Slides>23</Slides>
  <Notes>4</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23</vt:i4>
      </vt:variant>
    </vt:vector>
  </HeadingPairs>
  <TitlesOfParts>
    <vt:vector size="30" baseType="lpstr">
      <vt:lpstr>Arial Unicode MS</vt:lpstr>
      <vt:lpstr>맑은 고딕</vt:lpstr>
      <vt:lpstr>Arial</vt:lpstr>
      <vt:lpstr>Calibri</vt:lpstr>
      <vt:lpstr>Wingdings</vt:lpstr>
      <vt:lpstr>Contents Slide Master</vt:lpstr>
      <vt:lpstr>1_Contents Slide Master</vt:lpstr>
      <vt:lpstr>PowerPoint Sunusu</vt:lpstr>
      <vt:lpstr>SUNUM PLANI</vt:lpstr>
      <vt:lpstr>ETLİK KAMU HASTANELERİ HİZMETLERİ BAŞKANLIĞI  2018 YILI 0CAK – KASIM DÖNEMİ MHRS VERİLERİ</vt:lpstr>
      <vt:lpstr>AÇILAN KAPASİTE ORANI</vt:lpstr>
      <vt:lpstr>RANDEVU GERÇEKLEŞME ORANI</vt:lpstr>
      <vt:lpstr>Randevu Gerçekleşme Oranı</vt:lpstr>
      <vt:lpstr>MHRS Gerçekleşmeme Nedenleri</vt:lpstr>
      <vt:lpstr>İstisna Oranı</vt:lpstr>
      <vt:lpstr>Devam Eden Kapasite Kullanım Oranı</vt:lpstr>
      <vt:lpstr>RANDEVULU HASTA MUAYENE ORANI</vt:lpstr>
      <vt:lpstr>30 Dakika ve Üzerinde Muayene Olanlar</vt:lpstr>
      <vt:lpstr>30 Dakika ve Üzeri Bekleyen Hastaların Dağılımı</vt:lpstr>
      <vt:lpstr>30 Dakika ve Üzeri Bekleyen Hastaların  Ortalama Bekleme Süreleri ( Dakika )</vt:lpstr>
      <vt:lpstr>RANDEVU DOLULUK ORANI</vt:lpstr>
      <vt:lpstr>Randevu Doluluk Oranı </vt:lpstr>
      <vt:lpstr>Cildiye Branşı Randevu Doluluk Oranı</vt:lpstr>
      <vt:lpstr>Dahiliye Branşı Randevu Doluluk Oranı</vt:lpstr>
      <vt:lpstr>Hastaları Anlık Olarak MHRS Doluluğu Az Olan Sağlık Tesislerine Yönlendirme</vt:lpstr>
      <vt:lpstr>Hastalar Tarafından  MHRS Muayenelerinin Değerlendirmesi</vt:lpstr>
      <vt:lpstr>İç Sevk Uygulaması</vt:lpstr>
      <vt:lpstr>Gereksiz Poliklinik Sebeplerin Azaltılması</vt:lpstr>
      <vt:lpstr>Başkanlığımız Tarafından Yapılan MHRS İyileştirme Çalışmaları</vt:lpstr>
      <vt:lpstr>Başkanlığımız Tarafından Yapılan MHRS İyileştirme Çalışmaları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ASM</dc:creator>
  <cp:lastModifiedBy>ahmedi</cp:lastModifiedBy>
  <cp:revision>314</cp:revision>
  <dcterms:created xsi:type="dcterms:W3CDTF">2019-01-30T11:41:45Z</dcterms:created>
  <dcterms:modified xsi:type="dcterms:W3CDTF">2019-02-06T04:07:04Z</dcterms:modified>
</cp:coreProperties>
</file>