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6" r:id="rId3"/>
    <p:sldId id="260" r:id="rId4"/>
    <p:sldId id="261" r:id="rId5"/>
    <p:sldId id="262" r:id="rId6"/>
    <p:sldId id="263" r:id="rId7"/>
    <p:sldId id="264" r:id="rId8"/>
    <p:sldId id="265" r:id="rId9"/>
    <p:sldId id="267" r:id="rId10"/>
    <p:sldId id="257" r:id="rId11"/>
    <p:sldId id="258" r:id="rId12"/>
    <p:sldId id="259" r:id="rId13"/>
    <p:sldId id="266" r:id="rId14"/>
    <p:sldId id="268" r:id="rId15"/>
    <p:sldId id="269" r:id="rId16"/>
    <p:sldId id="270" r:id="rId17"/>
    <p:sldId id="271" r:id="rId18"/>
    <p:sldId id="272"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0FE9A20-E5D3-41AA-91F3-DF09DD868B78}" type="datetimeFigureOut">
              <a:rPr lang="tr-TR" smtClean="0"/>
              <a:t>06.02.2019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A0835F-01F3-4D2C-9A78-7CE2E5459D0B}" type="slidenum">
              <a:rPr lang="tr-TR" smtClean="0"/>
              <a:t>‹#›</a:t>
            </a:fld>
            <a:endParaRPr lang="tr-TR"/>
          </a:p>
        </p:txBody>
      </p:sp>
    </p:spTree>
    <p:extLst>
      <p:ext uri="{BB962C8B-B14F-4D97-AF65-F5344CB8AC3E}">
        <p14:creationId xmlns:p14="http://schemas.microsoft.com/office/powerpoint/2010/main" val="666827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0FE9A20-E5D3-41AA-91F3-DF09DD868B78}" type="datetimeFigureOut">
              <a:rPr lang="tr-TR" smtClean="0"/>
              <a:t>06.02.2019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A0835F-01F3-4D2C-9A78-7CE2E5459D0B}" type="slidenum">
              <a:rPr lang="tr-TR" smtClean="0"/>
              <a:t>‹#›</a:t>
            </a:fld>
            <a:endParaRPr lang="tr-TR"/>
          </a:p>
        </p:txBody>
      </p:sp>
    </p:spTree>
    <p:extLst>
      <p:ext uri="{BB962C8B-B14F-4D97-AF65-F5344CB8AC3E}">
        <p14:creationId xmlns:p14="http://schemas.microsoft.com/office/powerpoint/2010/main" val="3629854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0FE9A20-E5D3-41AA-91F3-DF09DD868B78}" type="datetimeFigureOut">
              <a:rPr lang="tr-TR" smtClean="0"/>
              <a:t>06.02.2019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A0835F-01F3-4D2C-9A78-7CE2E5459D0B}" type="slidenum">
              <a:rPr lang="tr-TR" smtClean="0"/>
              <a:t>‹#›</a:t>
            </a:fld>
            <a:endParaRPr lang="tr-TR"/>
          </a:p>
        </p:txBody>
      </p:sp>
    </p:spTree>
    <p:extLst>
      <p:ext uri="{BB962C8B-B14F-4D97-AF65-F5344CB8AC3E}">
        <p14:creationId xmlns:p14="http://schemas.microsoft.com/office/powerpoint/2010/main" val="706522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0FE9A20-E5D3-41AA-91F3-DF09DD868B78}" type="datetimeFigureOut">
              <a:rPr lang="tr-TR" smtClean="0"/>
              <a:t>06.02.2019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A0835F-01F3-4D2C-9A78-7CE2E5459D0B}" type="slidenum">
              <a:rPr lang="tr-TR" smtClean="0"/>
              <a:t>‹#›</a:t>
            </a:fld>
            <a:endParaRPr lang="tr-TR"/>
          </a:p>
        </p:txBody>
      </p:sp>
    </p:spTree>
    <p:extLst>
      <p:ext uri="{BB962C8B-B14F-4D97-AF65-F5344CB8AC3E}">
        <p14:creationId xmlns:p14="http://schemas.microsoft.com/office/powerpoint/2010/main" val="162680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0FE9A20-E5D3-41AA-91F3-DF09DD868B78}" type="datetimeFigureOut">
              <a:rPr lang="tr-TR" smtClean="0"/>
              <a:t>06.02.2019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A0835F-01F3-4D2C-9A78-7CE2E5459D0B}" type="slidenum">
              <a:rPr lang="tr-TR" smtClean="0"/>
              <a:t>‹#›</a:t>
            </a:fld>
            <a:endParaRPr lang="tr-TR"/>
          </a:p>
        </p:txBody>
      </p:sp>
    </p:spTree>
    <p:extLst>
      <p:ext uri="{BB962C8B-B14F-4D97-AF65-F5344CB8AC3E}">
        <p14:creationId xmlns:p14="http://schemas.microsoft.com/office/powerpoint/2010/main" val="943118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0FE9A20-E5D3-41AA-91F3-DF09DD868B78}" type="datetimeFigureOut">
              <a:rPr lang="tr-TR" smtClean="0"/>
              <a:t>06.02.2019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A0835F-01F3-4D2C-9A78-7CE2E5459D0B}" type="slidenum">
              <a:rPr lang="tr-TR" smtClean="0"/>
              <a:t>‹#›</a:t>
            </a:fld>
            <a:endParaRPr lang="tr-TR"/>
          </a:p>
        </p:txBody>
      </p:sp>
    </p:spTree>
    <p:extLst>
      <p:ext uri="{BB962C8B-B14F-4D97-AF65-F5344CB8AC3E}">
        <p14:creationId xmlns:p14="http://schemas.microsoft.com/office/powerpoint/2010/main" val="111955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0FE9A20-E5D3-41AA-91F3-DF09DD868B78}" type="datetimeFigureOut">
              <a:rPr lang="tr-TR" smtClean="0"/>
              <a:t>06.02.2019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4A0835F-01F3-4D2C-9A78-7CE2E5459D0B}" type="slidenum">
              <a:rPr lang="tr-TR" smtClean="0"/>
              <a:t>‹#›</a:t>
            </a:fld>
            <a:endParaRPr lang="tr-TR"/>
          </a:p>
        </p:txBody>
      </p:sp>
    </p:spTree>
    <p:extLst>
      <p:ext uri="{BB962C8B-B14F-4D97-AF65-F5344CB8AC3E}">
        <p14:creationId xmlns:p14="http://schemas.microsoft.com/office/powerpoint/2010/main" val="3986566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0FE9A20-E5D3-41AA-91F3-DF09DD868B78}" type="datetimeFigureOut">
              <a:rPr lang="tr-TR" smtClean="0"/>
              <a:t>06.02.2019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4A0835F-01F3-4D2C-9A78-7CE2E5459D0B}" type="slidenum">
              <a:rPr lang="tr-TR" smtClean="0"/>
              <a:t>‹#›</a:t>
            </a:fld>
            <a:endParaRPr lang="tr-TR"/>
          </a:p>
        </p:txBody>
      </p:sp>
    </p:spTree>
    <p:extLst>
      <p:ext uri="{BB962C8B-B14F-4D97-AF65-F5344CB8AC3E}">
        <p14:creationId xmlns:p14="http://schemas.microsoft.com/office/powerpoint/2010/main" val="392467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0FE9A20-E5D3-41AA-91F3-DF09DD868B78}" type="datetimeFigureOut">
              <a:rPr lang="tr-TR" smtClean="0"/>
              <a:t>06.02.2019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4A0835F-01F3-4D2C-9A78-7CE2E5459D0B}" type="slidenum">
              <a:rPr lang="tr-TR" smtClean="0"/>
              <a:t>‹#›</a:t>
            </a:fld>
            <a:endParaRPr lang="tr-TR"/>
          </a:p>
        </p:txBody>
      </p:sp>
    </p:spTree>
    <p:extLst>
      <p:ext uri="{BB962C8B-B14F-4D97-AF65-F5344CB8AC3E}">
        <p14:creationId xmlns:p14="http://schemas.microsoft.com/office/powerpoint/2010/main" val="3884360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0FE9A20-E5D3-41AA-91F3-DF09DD868B78}" type="datetimeFigureOut">
              <a:rPr lang="tr-TR" smtClean="0"/>
              <a:t>06.02.2019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A0835F-01F3-4D2C-9A78-7CE2E5459D0B}" type="slidenum">
              <a:rPr lang="tr-TR" smtClean="0"/>
              <a:t>‹#›</a:t>
            </a:fld>
            <a:endParaRPr lang="tr-TR"/>
          </a:p>
        </p:txBody>
      </p:sp>
    </p:spTree>
    <p:extLst>
      <p:ext uri="{BB962C8B-B14F-4D97-AF65-F5344CB8AC3E}">
        <p14:creationId xmlns:p14="http://schemas.microsoft.com/office/powerpoint/2010/main" val="2147898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0FE9A20-E5D3-41AA-91F3-DF09DD868B78}" type="datetimeFigureOut">
              <a:rPr lang="tr-TR" smtClean="0"/>
              <a:t>06.02.2019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A0835F-01F3-4D2C-9A78-7CE2E5459D0B}" type="slidenum">
              <a:rPr lang="tr-TR" smtClean="0"/>
              <a:t>‹#›</a:t>
            </a:fld>
            <a:endParaRPr lang="tr-TR"/>
          </a:p>
        </p:txBody>
      </p:sp>
    </p:spTree>
    <p:extLst>
      <p:ext uri="{BB962C8B-B14F-4D97-AF65-F5344CB8AC3E}">
        <p14:creationId xmlns:p14="http://schemas.microsoft.com/office/powerpoint/2010/main" val="350778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FE9A20-E5D3-41AA-91F3-DF09DD868B78}" type="datetimeFigureOut">
              <a:rPr lang="tr-TR" smtClean="0"/>
              <a:t>06.02.2019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A0835F-01F3-4D2C-9A78-7CE2E5459D0B}" type="slidenum">
              <a:rPr lang="tr-TR" smtClean="0"/>
              <a:t>‹#›</a:t>
            </a:fld>
            <a:endParaRPr lang="tr-TR"/>
          </a:p>
        </p:txBody>
      </p:sp>
    </p:spTree>
    <p:extLst>
      <p:ext uri="{BB962C8B-B14F-4D97-AF65-F5344CB8AC3E}">
        <p14:creationId xmlns:p14="http://schemas.microsoft.com/office/powerpoint/2010/main" val="1509343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962439"/>
          </a:xfrm>
          <a:solidFill>
            <a:srgbClr val="FF0000"/>
          </a:solidFill>
        </p:spPr>
        <p:txBody>
          <a:bodyPr>
            <a:normAutofit/>
          </a:bodyPr>
          <a:lstStyle/>
          <a:p>
            <a:pPr algn="ctr"/>
            <a:r>
              <a:rPr lang="tr-TR" sz="6000" b="1" dirty="0" smtClean="0"/>
              <a:t>ANKARA EĞİTİM ve ARAŞTIRMA HASTANESİ </a:t>
            </a:r>
            <a:endParaRPr lang="tr-TR" sz="6000" b="1" dirty="0"/>
          </a:p>
        </p:txBody>
      </p:sp>
      <p:sp>
        <p:nvSpPr>
          <p:cNvPr id="3" name="İçerik Yer Tutucusu 2"/>
          <p:cNvSpPr>
            <a:spLocks noGrp="1"/>
          </p:cNvSpPr>
          <p:nvPr>
            <p:ph idx="1"/>
          </p:nvPr>
        </p:nvSpPr>
        <p:spPr>
          <a:xfrm>
            <a:off x="838200" y="3519055"/>
            <a:ext cx="10515600" cy="2657907"/>
          </a:xfrm>
          <a:solidFill>
            <a:schemeClr val="accent1">
              <a:lumMod val="60000"/>
              <a:lumOff val="40000"/>
            </a:schemeClr>
          </a:solidFill>
        </p:spPr>
        <p:txBody>
          <a:bodyPr>
            <a:normAutofit/>
          </a:bodyPr>
          <a:lstStyle/>
          <a:p>
            <a:pPr marL="1828800" lvl="4" indent="0" algn="ctr">
              <a:buNone/>
            </a:pPr>
            <a:r>
              <a:rPr lang="tr-TR" sz="5000" dirty="0" smtClean="0"/>
              <a:t>2012-2019 YILLARI ARASI MHRS İSTATİSTİKLERİ</a:t>
            </a:r>
            <a:endParaRPr lang="tr-TR" sz="5000" dirty="0"/>
          </a:p>
        </p:txBody>
      </p:sp>
    </p:spTree>
    <p:extLst>
      <p:ext uri="{BB962C8B-B14F-4D97-AF65-F5344CB8AC3E}">
        <p14:creationId xmlns:p14="http://schemas.microsoft.com/office/powerpoint/2010/main" val="3311605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1272" y="378981"/>
            <a:ext cx="10778836" cy="951056"/>
          </a:xfrm>
          <a:solidFill>
            <a:srgbClr val="FF0000"/>
          </a:solidFill>
        </p:spPr>
        <p:txBody>
          <a:bodyPr>
            <a:normAutofit fontScale="90000"/>
          </a:bodyPr>
          <a:lstStyle/>
          <a:p>
            <a:pPr algn="ctr"/>
            <a:r>
              <a:rPr lang="tr-TR" sz="3600" b="1" dirty="0" smtClean="0"/>
              <a:t>     ANKARA EĞİTİM ve ARAŞTIRMA HASTANESİ                                     ( AÇILAN KAPASİTE ORANLARI</a:t>
            </a:r>
            <a:r>
              <a:rPr lang="tr-TR" b="1" dirty="0" smtClean="0"/>
              <a:t>)</a:t>
            </a:r>
            <a:endParaRPr lang="tr-TR" b="1" dirty="0"/>
          </a:p>
        </p:txBody>
      </p:sp>
      <p:graphicFrame>
        <p:nvGraphicFramePr>
          <p:cNvPr id="8" name="İçerik Yer Tutucusu 7"/>
          <p:cNvGraphicFramePr>
            <a:graphicFrameLocks noGrp="1"/>
          </p:cNvGraphicFramePr>
          <p:nvPr>
            <p:ph idx="1"/>
            <p:extLst>
              <p:ext uri="{D42A27DB-BD31-4B8C-83A1-F6EECF244321}">
                <p14:modId xmlns:p14="http://schemas.microsoft.com/office/powerpoint/2010/main" val="455774185"/>
              </p:ext>
            </p:extLst>
          </p:nvPr>
        </p:nvGraphicFramePr>
        <p:xfrm>
          <a:off x="831272" y="1330037"/>
          <a:ext cx="10778836" cy="5478777"/>
        </p:xfrm>
        <a:graphic>
          <a:graphicData uri="http://schemas.openxmlformats.org/drawingml/2006/table">
            <a:tbl>
              <a:tblPr/>
              <a:tblGrid>
                <a:gridCol w="1576691">
                  <a:extLst>
                    <a:ext uri="{9D8B030D-6E8A-4147-A177-3AD203B41FA5}">
                      <a16:colId xmlns:a16="http://schemas.microsoft.com/office/drawing/2014/main" xmlns="" val="781802161"/>
                    </a:ext>
                  </a:extLst>
                </a:gridCol>
                <a:gridCol w="3526055">
                  <a:extLst>
                    <a:ext uri="{9D8B030D-6E8A-4147-A177-3AD203B41FA5}">
                      <a16:colId xmlns:a16="http://schemas.microsoft.com/office/drawing/2014/main" xmlns="" val="3067472870"/>
                    </a:ext>
                  </a:extLst>
                </a:gridCol>
                <a:gridCol w="2895379">
                  <a:extLst>
                    <a:ext uri="{9D8B030D-6E8A-4147-A177-3AD203B41FA5}">
                      <a16:colId xmlns:a16="http://schemas.microsoft.com/office/drawing/2014/main" xmlns="" val="2137715890"/>
                    </a:ext>
                  </a:extLst>
                </a:gridCol>
                <a:gridCol w="2780711">
                  <a:extLst>
                    <a:ext uri="{9D8B030D-6E8A-4147-A177-3AD203B41FA5}">
                      <a16:colId xmlns:a16="http://schemas.microsoft.com/office/drawing/2014/main" xmlns="" val="1401652733"/>
                    </a:ext>
                  </a:extLst>
                </a:gridCol>
              </a:tblGrid>
              <a:tr h="298349">
                <a:tc>
                  <a:txBody>
                    <a:bodyPr/>
                    <a:lstStyle/>
                    <a:p>
                      <a:pPr algn="l" fontAlgn="b"/>
                      <a:r>
                        <a:rPr lang="tr-TR" sz="2000" b="1" i="1"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1" i="1" u="none" strike="noStrike" dirty="0">
                          <a:solidFill>
                            <a:srgbClr val="000000"/>
                          </a:solidFill>
                          <a:effectLst/>
                          <a:latin typeface="Calibri" panose="020F0502020204030204" pitchFamily="34" charset="0"/>
                        </a:rPr>
                        <a:t>POLİKLİNİK MUAYENE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1" i="1" u="none" strike="noStrike" dirty="0">
                          <a:solidFill>
                            <a:srgbClr val="000000"/>
                          </a:solidFill>
                          <a:effectLst/>
                          <a:latin typeface="Calibri" panose="020F0502020204030204" pitchFamily="34" charset="0"/>
                        </a:rPr>
                        <a:t>AÇILAN KAPASİTE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1" i="1" u="none" strike="noStrike" dirty="0">
                          <a:solidFill>
                            <a:srgbClr val="000000"/>
                          </a:solidFill>
                          <a:effectLst/>
                          <a:latin typeface="Calibri" panose="020F0502020204030204" pitchFamily="34" charset="0"/>
                        </a:rPr>
                        <a:t>KAPASİTE ORANI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535809063"/>
                  </a:ext>
                </a:extLst>
              </a:tr>
              <a:tr h="298349">
                <a:tc>
                  <a:txBody>
                    <a:bodyPr/>
                    <a:lstStyle/>
                    <a:p>
                      <a:pPr algn="l" fontAlgn="b"/>
                      <a:r>
                        <a:rPr lang="tr-TR" sz="2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3896039778"/>
                  </a:ext>
                </a:extLst>
              </a:tr>
              <a:tr h="298349">
                <a:tc>
                  <a:txBody>
                    <a:bodyPr/>
                    <a:lstStyle/>
                    <a:p>
                      <a:pPr algn="ctr" fontAlgn="b"/>
                      <a:r>
                        <a:rPr lang="tr-TR" sz="2000" b="1" i="0" u="none" strike="noStrike" dirty="0">
                          <a:solidFill>
                            <a:srgbClr val="000000"/>
                          </a:solidFill>
                          <a:effectLst/>
                          <a:latin typeface="Calibri" panose="020F0502020204030204" pitchFamily="34" charset="0"/>
                        </a:rPr>
                        <a:t>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1040518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165916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636030296"/>
                  </a:ext>
                </a:extLst>
              </a:tr>
              <a:tr h="298349">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518555538"/>
                  </a:ext>
                </a:extLst>
              </a:tr>
              <a:tr h="298349">
                <a:tc>
                  <a:txBody>
                    <a:bodyPr/>
                    <a:lstStyle/>
                    <a:p>
                      <a:pPr algn="ctr" fontAlgn="b"/>
                      <a:r>
                        <a:rPr lang="tr-TR" sz="2000" b="1" i="0" u="none" strike="noStrike">
                          <a:solidFill>
                            <a:srgbClr val="000000"/>
                          </a:solidFill>
                          <a:effectLst/>
                          <a:latin typeface="Calibri" panose="020F0502020204030204" pitchFamily="34" charset="0"/>
                        </a:rPr>
                        <a:t>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1475515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728361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2067168114"/>
                  </a:ext>
                </a:extLst>
              </a:tr>
              <a:tr h="298349">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3914895044"/>
                  </a:ext>
                </a:extLst>
              </a:tr>
              <a:tr h="298349">
                <a:tc>
                  <a:txBody>
                    <a:bodyPr/>
                    <a:lstStyle/>
                    <a:p>
                      <a:pPr algn="ctr" fontAlgn="b"/>
                      <a:r>
                        <a:rPr lang="tr-TR" sz="2000" b="1" i="0" u="none" strike="noStrike">
                          <a:solidFill>
                            <a:srgbClr val="000000"/>
                          </a:solidFill>
                          <a:effectLst/>
                          <a:latin typeface="Calibri" panose="020F0502020204030204" pitchFamily="34" charset="0"/>
                        </a:rPr>
                        <a:t>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1611598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918274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3692116431"/>
                  </a:ext>
                </a:extLst>
              </a:tr>
              <a:tr h="298349">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071892568"/>
                  </a:ext>
                </a:extLst>
              </a:tr>
              <a:tr h="298349">
                <a:tc>
                  <a:txBody>
                    <a:bodyPr/>
                    <a:lstStyle/>
                    <a:p>
                      <a:pPr algn="ctr" fontAlgn="b"/>
                      <a:r>
                        <a:rPr lang="tr-TR" sz="2000" b="1" i="0" u="none" strike="noStrike">
                          <a:solidFill>
                            <a:srgbClr val="000000"/>
                          </a:solidFill>
                          <a:effectLst/>
                          <a:latin typeface="Calibri" panose="020F0502020204030204" pitchFamily="34" charset="0"/>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1497186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952139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3852767004"/>
                  </a:ext>
                </a:extLst>
              </a:tr>
              <a:tr h="298349">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411808805"/>
                  </a:ext>
                </a:extLst>
              </a:tr>
              <a:tr h="298349">
                <a:tc>
                  <a:txBody>
                    <a:bodyPr/>
                    <a:lstStyle/>
                    <a:p>
                      <a:pPr algn="ctr" fontAlgn="b"/>
                      <a:r>
                        <a:rPr lang="tr-TR" sz="2000" b="1" i="0" u="none" strike="noStrike">
                          <a:solidFill>
                            <a:srgbClr val="000000"/>
                          </a:solidFill>
                          <a:effectLst/>
                          <a:latin typeface="Calibri" panose="020F0502020204030204" pitchFamily="34" charset="0"/>
                        </a:rPr>
                        <a:t>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1533592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1022879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2631287318"/>
                  </a:ext>
                </a:extLst>
              </a:tr>
              <a:tr h="298349">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384259711"/>
                  </a:ext>
                </a:extLst>
              </a:tr>
              <a:tr h="298349">
                <a:tc>
                  <a:txBody>
                    <a:bodyPr/>
                    <a:lstStyle/>
                    <a:p>
                      <a:pPr algn="ctr" fontAlgn="b"/>
                      <a:r>
                        <a:rPr lang="tr-TR" sz="2000" b="1" i="0" u="none" strike="noStrike">
                          <a:solidFill>
                            <a:srgbClr val="000000"/>
                          </a:solidFill>
                          <a:effectLst/>
                          <a:latin typeface="Calibri" panose="020F0502020204030204" pitchFamily="34" charset="0"/>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1554704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1063267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3889644835"/>
                  </a:ext>
                </a:extLst>
              </a:tr>
              <a:tr h="298349">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2991900336"/>
                  </a:ext>
                </a:extLst>
              </a:tr>
              <a:tr h="298349">
                <a:tc>
                  <a:txBody>
                    <a:bodyPr/>
                    <a:lstStyle/>
                    <a:p>
                      <a:pPr algn="ctr" fontAlgn="b"/>
                      <a:r>
                        <a:rPr lang="tr-TR" sz="2000" b="1" i="0" u="none" strike="noStrike">
                          <a:solidFill>
                            <a:srgbClr val="000000"/>
                          </a:solidFill>
                          <a:effectLst/>
                          <a:latin typeface="Calibri" panose="020F0502020204030204" pitchFamily="34" charset="0"/>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1842418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1075237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716778001"/>
                  </a:ext>
                </a:extLst>
              </a:tr>
              <a:tr h="298349">
                <a:tc>
                  <a:txBody>
                    <a:bodyPr/>
                    <a:lstStyle/>
                    <a:p>
                      <a:pPr algn="l" fontAlgn="b"/>
                      <a:r>
                        <a:rPr lang="tr-TR" sz="2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677996553"/>
                  </a:ext>
                </a:extLst>
              </a:tr>
              <a:tr h="449577">
                <a:tc>
                  <a:txBody>
                    <a:bodyPr/>
                    <a:lstStyle/>
                    <a:p>
                      <a:pPr algn="ctr" fontAlgn="b"/>
                      <a:r>
                        <a:rPr lang="tr-TR" sz="2000" b="1" i="0" u="none" strike="noStrike">
                          <a:solidFill>
                            <a:srgbClr val="000000"/>
                          </a:solidFill>
                          <a:effectLst/>
                          <a:latin typeface="Calibri" panose="020F0502020204030204" pitchFamily="34" charset="0"/>
                        </a:rPr>
                        <a:t>2019 OCAK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165870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100834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57085060"/>
                  </a:ext>
                </a:extLst>
              </a:tr>
            </a:tbl>
          </a:graphicData>
        </a:graphic>
      </p:graphicFrame>
    </p:spTree>
    <p:extLst>
      <p:ext uri="{BB962C8B-B14F-4D97-AF65-F5344CB8AC3E}">
        <p14:creationId xmlns:p14="http://schemas.microsoft.com/office/powerpoint/2010/main" val="4142207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52944" y="365126"/>
            <a:ext cx="10300855" cy="992620"/>
          </a:xfrm>
          <a:solidFill>
            <a:srgbClr val="FF0000"/>
          </a:solidFill>
        </p:spPr>
        <p:txBody>
          <a:bodyPr>
            <a:normAutofit fontScale="90000"/>
          </a:bodyPr>
          <a:lstStyle/>
          <a:p>
            <a:pPr algn="ctr"/>
            <a:r>
              <a:rPr lang="tr-TR" sz="3600" b="1" dirty="0" smtClean="0"/>
              <a:t>ANKARA EĞİTİM ve ARAŞTIRMA HASTANESİ                     (ALINAN RANDEVU ORANLARI</a:t>
            </a:r>
            <a:r>
              <a:rPr lang="tr-TR" b="1" dirty="0" smtClean="0"/>
              <a:t>)</a:t>
            </a:r>
            <a:endParaRPr lang="tr-TR" b="1"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1558228676"/>
              </p:ext>
            </p:extLst>
          </p:nvPr>
        </p:nvGraphicFramePr>
        <p:xfrm>
          <a:off x="1052944" y="1357754"/>
          <a:ext cx="10300854" cy="5414730"/>
        </p:xfrm>
        <a:graphic>
          <a:graphicData uri="http://schemas.openxmlformats.org/drawingml/2006/table">
            <a:tbl>
              <a:tblPr/>
              <a:tblGrid>
                <a:gridCol w="1426172">
                  <a:extLst>
                    <a:ext uri="{9D8B030D-6E8A-4147-A177-3AD203B41FA5}">
                      <a16:colId xmlns:a16="http://schemas.microsoft.com/office/drawing/2014/main" xmlns="" val="2867749075"/>
                    </a:ext>
                  </a:extLst>
                </a:gridCol>
                <a:gridCol w="2618971">
                  <a:extLst>
                    <a:ext uri="{9D8B030D-6E8A-4147-A177-3AD203B41FA5}">
                      <a16:colId xmlns:a16="http://schemas.microsoft.com/office/drawing/2014/main" xmlns="" val="21521866"/>
                    </a:ext>
                  </a:extLst>
                </a:gridCol>
                <a:gridCol w="2703245">
                  <a:extLst>
                    <a:ext uri="{9D8B030D-6E8A-4147-A177-3AD203B41FA5}">
                      <a16:colId xmlns:a16="http://schemas.microsoft.com/office/drawing/2014/main" xmlns="" val="3816724214"/>
                    </a:ext>
                  </a:extLst>
                </a:gridCol>
                <a:gridCol w="3552466">
                  <a:extLst>
                    <a:ext uri="{9D8B030D-6E8A-4147-A177-3AD203B41FA5}">
                      <a16:colId xmlns:a16="http://schemas.microsoft.com/office/drawing/2014/main" xmlns="" val="899074641"/>
                    </a:ext>
                  </a:extLst>
                </a:gridCol>
              </a:tblGrid>
              <a:tr h="267715">
                <a:tc>
                  <a:txBody>
                    <a:bodyPr/>
                    <a:lstStyle/>
                    <a:p>
                      <a:pPr algn="l" fontAlgn="b"/>
                      <a:r>
                        <a:rPr lang="tr-TR" sz="2000" b="1" i="1"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1" i="1" u="none" strike="noStrike" dirty="0">
                          <a:solidFill>
                            <a:srgbClr val="000000"/>
                          </a:solidFill>
                          <a:effectLst/>
                          <a:latin typeface="Calibri" panose="020F0502020204030204" pitchFamily="34" charset="0"/>
                        </a:rPr>
                        <a:t>AÇILAN KAPASİTE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1" i="1" u="none" strike="noStrike">
                          <a:solidFill>
                            <a:srgbClr val="000000"/>
                          </a:solidFill>
                          <a:effectLst/>
                          <a:latin typeface="Calibri" panose="020F0502020204030204" pitchFamily="34" charset="0"/>
                        </a:rPr>
                        <a:t>ALINAN RANDEVU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1" i="1" u="none" strike="noStrike">
                          <a:solidFill>
                            <a:srgbClr val="000000"/>
                          </a:solidFill>
                          <a:effectLst/>
                          <a:latin typeface="Calibri" panose="020F0502020204030204" pitchFamily="34" charset="0"/>
                        </a:rPr>
                        <a:t> RANDEVU ALMA ORANI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437202860"/>
                  </a:ext>
                </a:extLst>
              </a:tr>
              <a:tr h="267715">
                <a:tc>
                  <a:txBody>
                    <a:bodyPr/>
                    <a:lstStyle/>
                    <a:p>
                      <a:pPr algn="l" fontAlgn="b"/>
                      <a:r>
                        <a:rPr lang="tr-TR" sz="2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835651629"/>
                  </a:ext>
                </a:extLst>
              </a:tr>
              <a:tr h="267715">
                <a:tc>
                  <a:txBody>
                    <a:bodyPr/>
                    <a:lstStyle/>
                    <a:p>
                      <a:pPr algn="ctr" fontAlgn="b"/>
                      <a:r>
                        <a:rPr lang="tr-TR" sz="2000" b="1" i="0" u="none" strike="noStrike">
                          <a:solidFill>
                            <a:srgbClr val="000000"/>
                          </a:solidFill>
                          <a:effectLst/>
                          <a:latin typeface="Calibri" panose="020F0502020204030204" pitchFamily="34" charset="0"/>
                        </a:rPr>
                        <a:t>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165916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39859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286363944"/>
                  </a:ext>
                </a:extLst>
              </a:tr>
              <a:tr h="267715">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23942470"/>
                  </a:ext>
                </a:extLst>
              </a:tr>
              <a:tr h="267715">
                <a:tc>
                  <a:txBody>
                    <a:bodyPr/>
                    <a:lstStyle/>
                    <a:p>
                      <a:pPr algn="ctr" fontAlgn="b"/>
                      <a:r>
                        <a:rPr lang="tr-TR" sz="2000" b="1" i="0" u="none" strike="noStrike">
                          <a:solidFill>
                            <a:srgbClr val="000000"/>
                          </a:solidFill>
                          <a:effectLst/>
                          <a:latin typeface="Calibri" panose="020F0502020204030204" pitchFamily="34" charset="0"/>
                        </a:rPr>
                        <a:t>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728361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123569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2850786434"/>
                  </a:ext>
                </a:extLst>
              </a:tr>
              <a:tr h="267715">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687406490"/>
                  </a:ext>
                </a:extLst>
              </a:tr>
              <a:tr h="267715">
                <a:tc>
                  <a:txBody>
                    <a:bodyPr/>
                    <a:lstStyle/>
                    <a:p>
                      <a:pPr algn="ctr" fontAlgn="b"/>
                      <a:r>
                        <a:rPr lang="tr-TR" sz="2000" b="1" i="0" u="none" strike="noStrike">
                          <a:solidFill>
                            <a:srgbClr val="000000"/>
                          </a:solidFill>
                          <a:effectLst/>
                          <a:latin typeface="Calibri" panose="020F0502020204030204" pitchFamily="34" charset="0"/>
                        </a:rPr>
                        <a:t>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918274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169698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283084389"/>
                  </a:ext>
                </a:extLst>
              </a:tr>
              <a:tr h="267715">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3501893284"/>
                  </a:ext>
                </a:extLst>
              </a:tr>
              <a:tr h="267715">
                <a:tc>
                  <a:txBody>
                    <a:bodyPr/>
                    <a:lstStyle/>
                    <a:p>
                      <a:pPr algn="ctr" fontAlgn="b"/>
                      <a:r>
                        <a:rPr lang="tr-TR" sz="2000" b="1" i="0" u="none" strike="noStrike">
                          <a:solidFill>
                            <a:srgbClr val="000000"/>
                          </a:solidFill>
                          <a:effectLst/>
                          <a:latin typeface="Calibri" panose="020F0502020204030204" pitchFamily="34" charset="0"/>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952139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173550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921209969"/>
                  </a:ext>
                </a:extLst>
              </a:tr>
              <a:tr h="267715">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2615727156"/>
                  </a:ext>
                </a:extLst>
              </a:tr>
              <a:tr h="267715">
                <a:tc>
                  <a:txBody>
                    <a:bodyPr/>
                    <a:lstStyle/>
                    <a:p>
                      <a:pPr algn="ctr" fontAlgn="b"/>
                      <a:r>
                        <a:rPr lang="tr-TR" sz="2000" b="1" i="0" u="none" strike="noStrike">
                          <a:solidFill>
                            <a:srgbClr val="000000"/>
                          </a:solidFill>
                          <a:effectLst/>
                          <a:latin typeface="Calibri" panose="020F0502020204030204" pitchFamily="34" charset="0"/>
                        </a:rPr>
                        <a:t>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1022879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183059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2379580512"/>
                  </a:ext>
                </a:extLst>
              </a:tr>
              <a:tr h="267715">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3958084748"/>
                  </a:ext>
                </a:extLst>
              </a:tr>
              <a:tr h="267715">
                <a:tc>
                  <a:txBody>
                    <a:bodyPr/>
                    <a:lstStyle/>
                    <a:p>
                      <a:pPr algn="ctr" fontAlgn="b"/>
                      <a:r>
                        <a:rPr lang="tr-TR" sz="2000" b="1" i="0" u="none" strike="noStrike">
                          <a:solidFill>
                            <a:srgbClr val="000000"/>
                          </a:solidFill>
                          <a:effectLst/>
                          <a:latin typeface="Calibri" panose="020F0502020204030204" pitchFamily="34" charset="0"/>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1063267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208126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3753704795"/>
                  </a:ext>
                </a:extLst>
              </a:tr>
              <a:tr h="267715">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3548885228"/>
                  </a:ext>
                </a:extLst>
              </a:tr>
              <a:tr h="267715">
                <a:tc>
                  <a:txBody>
                    <a:bodyPr/>
                    <a:lstStyle/>
                    <a:p>
                      <a:pPr algn="ctr" fontAlgn="b"/>
                      <a:r>
                        <a:rPr lang="tr-TR" sz="2000" b="1" i="0" u="none" strike="noStrike">
                          <a:solidFill>
                            <a:srgbClr val="000000"/>
                          </a:solidFill>
                          <a:effectLst/>
                          <a:latin typeface="Calibri" panose="020F0502020204030204" pitchFamily="34" charset="0"/>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1075237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286665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2105716719"/>
                  </a:ext>
                </a:extLst>
              </a:tr>
              <a:tr h="267715">
                <a:tc>
                  <a:txBody>
                    <a:bodyPr/>
                    <a:lstStyle/>
                    <a:p>
                      <a:pPr algn="l" fontAlgn="b"/>
                      <a:r>
                        <a:rPr lang="tr-TR" sz="2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764434160"/>
                  </a:ext>
                </a:extLst>
              </a:tr>
              <a:tr h="385530">
                <a:tc>
                  <a:txBody>
                    <a:bodyPr/>
                    <a:lstStyle/>
                    <a:p>
                      <a:pPr algn="ctr" fontAlgn="b"/>
                      <a:r>
                        <a:rPr lang="tr-TR" sz="2000" b="1" i="0" u="none" strike="noStrike">
                          <a:solidFill>
                            <a:srgbClr val="000000"/>
                          </a:solidFill>
                          <a:effectLst/>
                          <a:latin typeface="Calibri" panose="020F0502020204030204" pitchFamily="34" charset="0"/>
                        </a:rPr>
                        <a:t>2019 OCAK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100834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33475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45302177"/>
                  </a:ext>
                </a:extLst>
              </a:tr>
            </a:tbl>
          </a:graphicData>
        </a:graphic>
      </p:graphicFrame>
    </p:spTree>
    <p:extLst>
      <p:ext uri="{BB962C8B-B14F-4D97-AF65-F5344CB8AC3E}">
        <p14:creationId xmlns:p14="http://schemas.microsoft.com/office/powerpoint/2010/main" val="4194418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23348"/>
          </a:xfrm>
          <a:solidFill>
            <a:srgbClr val="FF0000"/>
          </a:solidFill>
        </p:spPr>
        <p:txBody>
          <a:bodyPr>
            <a:normAutofit fontScale="90000"/>
          </a:bodyPr>
          <a:lstStyle/>
          <a:p>
            <a:pPr algn="ctr"/>
            <a:r>
              <a:rPr lang="tr-TR" sz="3600" b="1" dirty="0" smtClean="0"/>
              <a:t>ANKARA EĞİTİM ve ARAŞTIRMA HASTANESİ                          (RANDEVU GERÇEKLEŞME ORANLARI</a:t>
            </a:r>
            <a:r>
              <a:rPr lang="tr-TR" sz="3600" dirty="0" smtClean="0"/>
              <a:t>)</a:t>
            </a:r>
            <a:endParaRPr lang="tr-TR" sz="3600"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2375195463"/>
              </p:ext>
            </p:extLst>
          </p:nvPr>
        </p:nvGraphicFramePr>
        <p:xfrm>
          <a:off x="838200" y="1288476"/>
          <a:ext cx="10515598" cy="5648325"/>
        </p:xfrm>
        <a:graphic>
          <a:graphicData uri="http://schemas.openxmlformats.org/drawingml/2006/table">
            <a:tbl>
              <a:tblPr/>
              <a:tblGrid>
                <a:gridCol w="1120307">
                  <a:extLst>
                    <a:ext uri="{9D8B030D-6E8A-4147-A177-3AD203B41FA5}">
                      <a16:colId xmlns:a16="http://schemas.microsoft.com/office/drawing/2014/main" xmlns="" val="3225105502"/>
                    </a:ext>
                  </a:extLst>
                </a:gridCol>
                <a:gridCol w="2057289">
                  <a:extLst>
                    <a:ext uri="{9D8B030D-6E8A-4147-A177-3AD203B41FA5}">
                      <a16:colId xmlns:a16="http://schemas.microsoft.com/office/drawing/2014/main" xmlns="" val="3083673915"/>
                    </a:ext>
                  </a:extLst>
                </a:gridCol>
                <a:gridCol w="2123487">
                  <a:extLst>
                    <a:ext uri="{9D8B030D-6E8A-4147-A177-3AD203B41FA5}">
                      <a16:colId xmlns:a16="http://schemas.microsoft.com/office/drawing/2014/main" xmlns="" val="968124626"/>
                    </a:ext>
                  </a:extLst>
                </a:gridCol>
                <a:gridCol w="2749843">
                  <a:extLst>
                    <a:ext uri="{9D8B030D-6E8A-4147-A177-3AD203B41FA5}">
                      <a16:colId xmlns:a16="http://schemas.microsoft.com/office/drawing/2014/main" xmlns="" val="3890774029"/>
                    </a:ext>
                  </a:extLst>
                </a:gridCol>
                <a:gridCol w="2464672">
                  <a:extLst>
                    <a:ext uri="{9D8B030D-6E8A-4147-A177-3AD203B41FA5}">
                      <a16:colId xmlns:a16="http://schemas.microsoft.com/office/drawing/2014/main" xmlns="" val="2792675145"/>
                    </a:ext>
                  </a:extLst>
                </a:gridCol>
              </a:tblGrid>
              <a:tr h="293749">
                <a:tc>
                  <a:txBody>
                    <a:bodyPr/>
                    <a:lstStyle/>
                    <a:p>
                      <a:pPr algn="l" fontAlgn="b"/>
                      <a:r>
                        <a:rPr lang="tr-TR" sz="2000" b="1" i="1"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1" i="1" u="none" strike="noStrike" dirty="0">
                          <a:solidFill>
                            <a:srgbClr val="000000"/>
                          </a:solidFill>
                          <a:effectLst/>
                          <a:latin typeface="Calibri" panose="020F0502020204030204" pitchFamily="34" charset="0"/>
                        </a:rPr>
                        <a:t>AÇILAN KAPASİTE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1" i="1" u="none" strike="noStrike" dirty="0">
                          <a:solidFill>
                            <a:srgbClr val="000000"/>
                          </a:solidFill>
                          <a:effectLst/>
                          <a:latin typeface="Calibri" panose="020F0502020204030204" pitchFamily="34" charset="0"/>
                        </a:rPr>
                        <a:t>ALINAN RANDEVU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1" i="1" u="none" strike="noStrike" dirty="0">
                          <a:solidFill>
                            <a:srgbClr val="000000"/>
                          </a:solidFill>
                          <a:effectLst/>
                          <a:latin typeface="Calibri" panose="020F0502020204030204" pitchFamily="34" charset="0"/>
                        </a:rPr>
                        <a:t>GERÇEKLEŞEN RANDEVU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1" i="1" u="none" strike="noStrike" dirty="0">
                          <a:solidFill>
                            <a:srgbClr val="000000"/>
                          </a:solidFill>
                          <a:effectLst/>
                          <a:latin typeface="Calibri" panose="020F0502020204030204" pitchFamily="34" charset="0"/>
                        </a:rPr>
                        <a:t>GERÇEKLEŞME ORANI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810587813"/>
                  </a:ext>
                </a:extLst>
              </a:tr>
              <a:tr h="293749">
                <a:tc>
                  <a:txBody>
                    <a:bodyPr/>
                    <a:lstStyle/>
                    <a:p>
                      <a:pPr algn="l" fontAlgn="b"/>
                      <a:r>
                        <a:rPr lang="tr-TR" sz="2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693270766"/>
                  </a:ext>
                </a:extLst>
              </a:tr>
              <a:tr h="293749">
                <a:tc>
                  <a:txBody>
                    <a:bodyPr/>
                    <a:lstStyle/>
                    <a:p>
                      <a:pPr algn="ctr" fontAlgn="b"/>
                      <a:r>
                        <a:rPr lang="tr-TR" sz="2000" b="1" i="0" u="none" strike="noStrike">
                          <a:solidFill>
                            <a:srgbClr val="000000"/>
                          </a:solidFill>
                          <a:effectLst/>
                          <a:latin typeface="Calibri" panose="020F0502020204030204" pitchFamily="34" charset="0"/>
                        </a:rPr>
                        <a:t>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165916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39859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23314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485517081"/>
                  </a:ext>
                </a:extLst>
              </a:tr>
              <a:tr h="293749">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3231503442"/>
                  </a:ext>
                </a:extLst>
              </a:tr>
              <a:tr h="293749">
                <a:tc>
                  <a:txBody>
                    <a:bodyPr/>
                    <a:lstStyle/>
                    <a:p>
                      <a:pPr algn="ctr" fontAlgn="b"/>
                      <a:r>
                        <a:rPr lang="tr-TR" sz="2000" b="1" i="0" u="none" strike="noStrike">
                          <a:solidFill>
                            <a:srgbClr val="000000"/>
                          </a:solidFill>
                          <a:effectLst/>
                          <a:latin typeface="Calibri" panose="020F0502020204030204" pitchFamily="34" charset="0"/>
                        </a:rPr>
                        <a:t>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728361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123569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95624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442375162"/>
                  </a:ext>
                </a:extLst>
              </a:tr>
              <a:tr h="293749">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520781765"/>
                  </a:ext>
                </a:extLst>
              </a:tr>
              <a:tr h="293749">
                <a:tc>
                  <a:txBody>
                    <a:bodyPr/>
                    <a:lstStyle/>
                    <a:p>
                      <a:pPr algn="ctr" fontAlgn="b"/>
                      <a:r>
                        <a:rPr lang="tr-TR" sz="2000" b="1" i="0" u="none" strike="noStrike">
                          <a:solidFill>
                            <a:srgbClr val="000000"/>
                          </a:solidFill>
                          <a:effectLst/>
                          <a:latin typeface="Calibri" panose="020F0502020204030204" pitchFamily="34" charset="0"/>
                        </a:rPr>
                        <a:t>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918274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169698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127804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3920779049"/>
                  </a:ext>
                </a:extLst>
              </a:tr>
              <a:tr h="293749">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353772910"/>
                  </a:ext>
                </a:extLst>
              </a:tr>
              <a:tr h="293749">
                <a:tc>
                  <a:txBody>
                    <a:bodyPr/>
                    <a:lstStyle/>
                    <a:p>
                      <a:pPr algn="ctr" fontAlgn="b"/>
                      <a:r>
                        <a:rPr lang="tr-TR" sz="2000" b="1" i="0" u="none" strike="noStrike">
                          <a:solidFill>
                            <a:srgbClr val="000000"/>
                          </a:solidFill>
                          <a:effectLst/>
                          <a:latin typeface="Calibri" panose="020F0502020204030204" pitchFamily="34" charset="0"/>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952139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173550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133040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3811423558"/>
                  </a:ext>
                </a:extLst>
              </a:tr>
              <a:tr h="293749">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2081645391"/>
                  </a:ext>
                </a:extLst>
              </a:tr>
              <a:tr h="293749">
                <a:tc>
                  <a:txBody>
                    <a:bodyPr/>
                    <a:lstStyle/>
                    <a:p>
                      <a:pPr algn="ctr" fontAlgn="b"/>
                      <a:r>
                        <a:rPr lang="tr-TR" sz="2000" b="1" i="0" u="none" strike="noStrike">
                          <a:solidFill>
                            <a:srgbClr val="000000"/>
                          </a:solidFill>
                          <a:effectLst/>
                          <a:latin typeface="Calibri" panose="020F0502020204030204" pitchFamily="34" charset="0"/>
                        </a:rPr>
                        <a:t>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1022879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183059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142847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17253085"/>
                  </a:ext>
                </a:extLst>
              </a:tr>
              <a:tr h="293749">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3163211006"/>
                  </a:ext>
                </a:extLst>
              </a:tr>
              <a:tr h="293749">
                <a:tc>
                  <a:txBody>
                    <a:bodyPr/>
                    <a:lstStyle/>
                    <a:p>
                      <a:pPr algn="ctr" fontAlgn="b"/>
                      <a:r>
                        <a:rPr lang="tr-TR" sz="2000" b="1" i="0" u="none" strike="noStrike">
                          <a:solidFill>
                            <a:srgbClr val="000000"/>
                          </a:solidFill>
                          <a:effectLst/>
                          <a:latin typeface="Calibri" panose="020F0502020204030204" pitchFamily="34" charset="0"/>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1063267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208126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155794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3747122375"/>
                  </a:ext>
                </a:extLst>
              </a:tr>
              <a:tr h="293749">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616243786"/>
                  </a:ext>
                </a:extLst>
              </a:tr>
              <a:tr h="293749">
                <a:tc>
                  <a:txBody>
                    <a:bodyPr/>
                    <a:lstStyle/>
                    <a:p>
                      <a:pPr algn="ctr" fontAlgn="b"/>
                      <a:r>
                        <a:rPr lang="tr-TR" sz="2000" b="1" i="0" u="none" strike="noStrike">
                          <a:solidFill>
                            <a:srgbClr val="000000"/>
                          </a:solidFill>
                          <a:effectLst/>
                          <a:latin typeface="Calibri" panose="020F0502020204030204" pitchFamily="34" charset="0"/>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1075237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286665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211363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3286787265"/>
                  </a:ext>
                </a:extLst>
              </a:tr>
              <a:tr h="293749">
                <a:tc>
                  <a:txBody>
                    <a:bodyPr/>
                    <a:lstStyle/>
                    <a:p>
                      <a:pPr algn="l" fontAlgn="b"/>
                      <a:r>
                        <a:rPr lang="tr-TR" sz="2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b"/>
                      <a:r>
                        <a:rPr lang="tr-TR" sz="2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3968600302"/>
                  </a:ext>
                </a:extLst>
              </a:tr>
              <a:tr h="578596">
                <a:tc>
                  <a:txBody>
                    <a:bodyPr/>
                    <a:lstStyle/>
                    <a:p>
                      <a:pPr algn="ctr" fontAlgn="b"/>
                      <a:r>
                        <a:rPr lang="tr-TR" sz="2000" b="1" i="0" u="none" strike="noStrike">
                          <a:solidFill>
                            <a:srgbClr val="000000"/>
                          </a:solidFill>
                          <a:effectLst/>
                          <a:latin typeface="Calibri" panose="020F0502020204030204" pitchFamily="34" charset="0"/>
                        </a:rPr>
                        <a:t>2019 OCAK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100834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33475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a:solidFill>
                            <a:srgbClr val="000000"/>
                          </a:solidFill>
                          <a:effectLst/>
                          <a:latin typeface="Calibri" panose="020F0502020204030204" pitchFamily="34" charset="0"/>
                        </a:rPr>
                        <a:t>25537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tr-TR" sz="2000" b="1" i="0" u="none" strike="noStrike" dirty="0">
                          <a:solidFill>
                            <a:srgbClr val="000000"/>
                          </a:solidFill>
                          <a:effectLst/>
                          <a:latin typeface="Calibri" panose="020F0502020204030204" pitchFamily="34" charset="0"/>
                        </a:rPr>
                        <a:t>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641690201"/>
                  </a:ext>
                </a:extLst>
              </a:tr>
            </a:tbl>
          </a:graphicData>
        </a:graphic>
      </p:graphicFrame>
    </p:spTree>
    <p:extLst>
      <p:ext uri="{BB962C8B-B14F-4D97-AF65-F5344CB8AC3E}">
        <p14:creationId xmlns:p14="http://schemas.microsoft.com/office/powerpoint/2010/main" val="3844115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18548"/>
          </a:xfrm>
          <a:solidFill>
            <a:srgbClr val="FF0000"/>
          </a:solidFill>
        </p:spPr>
        <p:txBody>
          <a:bodyPr>
            <a:normAutofit fontScale="90000"/>
          </a:bodyPr>
          <a:lstStyle/>
          <a:p>
            <a:pPr algn="ctr"/>
            <a:r>
              <a:rPr lang="tr-TR" dirty="0">
                <a:solidFill>
                  <a:prstClr val="black"/>
                </a:solidFill>
              </a:rPr>
              <a:t>ANKARA EĞİTİM ve ARAŞTIRMA HASTANESİ</a:t>
            </a:r>
            <a:endParaRPr lang="tr-TR" dirty="0"/>
          </a:p>
        </p:txBody>
      </p:sp>
      <p:sp>
        <p:nvSpPr>
          <p:cNvPr id="3" name="İçerik Yer Tutucusu 2"/>
          <p:cNvSpPr>
            <a:spLocks noGrp="1"/>
          </p:cNvSpPr>
          <p:nvPr>
            <p:ph idx="1"/>
          </p:nvPr>
        </p:nvSpPr>
        <p:spPr>
          <a:xfrm>
            <a:off x="838200" y="983674"/>
            <a:ext cx="10515600" cy="5193289"/>
          </a:xfrm>
          <a:solidFill>
            <a:schemeClr val="accent1">
              <a:lumMod val="60000"/>
              <a:lumOff val="40000"/>
            </a:schemeClr>
          </a:solidFill>
        </p:spPr>
        <p:txBody>
          <a:bodyPr/>
          <a:lstStyle/>
          <a:p>
            <a:pPr marL="0" indent="0">
              <a:buNone/>
            </a:pPr>
            <a:r>
              <a:rPr lang="tr-TR" dirty="0" smtClean="0"/>
              <a:t>        </a:t>
            </a:r>
          </a:p>
          <a:p>
            <a:pPr marL="0" indent="0">
              <a:buNone/>
            </a:pPr>
            <a:endParaRPr lang="tr-TR" dirty="0"/>
          </a:p>
          <a:p>
            <a:pPr marL="0" indent="0">
              <a:buNone/>
            </a:pPr>
            <a:r>
              <a:rPr lang="tr-TR" dirty="0" smtClean="0"/>
              <a:t>    Halkımızın hayatını kolaylaştırmak ve hastanelerde oluşan yoğunluğu engellemek amacıyla hayata geçirilen MHRS sisteminin işleyişi sırasında sorunlarla karşılaşıldığı su götürmez bir gerçektir.</a:t>
            </a:r>
          </a:p>
          <a:p>
            <a:pPr marL="0" indent="0">
              <a:buNone/>
            </a:pPr>
            <a:r>
              <a:rPr lang="tr-TR" dirty="0" smtClean="0"/>
              <a:t>Öyle ki bu sorunlar çoğu zaman çözülemeyip SABİM- CİMER şikayeti olarak Kurumlara geri dönmektedir.</a:t>
            </a:r>
          </a:p>
          <a:p>
            <a:pPr marL="0" indent="0">
              <a:buNone/>
            </a:pPr>
            <a:r>
              <a:rPr lang="tr-TR" dirty="0"/>
              <a:t> </a:t>
            </a:r>
            <a:r>
              <a:rPr lang="tr-TR" dirty="0" smtClean="0"/>
              <a:t>     Biz bu süreçte Hastane olarak mümkün olduğunca sorunları çözüp, hastalarımızı mağdur etmeden Hastanemizden ayrılmalarını sağlamaya çalışmaktayız.</a:t>
            </a:r>
          </a:p>
          <a:p>
            <a:pPr marL="0" indent="0">
              <a:buNone/>
            </a:pPr>
            <a:endParaRPr lang="tr-TR" dirty="0"/>
          </a:p>
        </p:txBody>
      </p:sp>
    </p:spTree>
    <p:extLst>
      <p:ext uri="{BB962C8B-B14F-4D97-AF65-F5344CB8AC3E}">
        <p14:creationId xmlns:p14="http://schemas.microsoft.com/office/powerpoint/2010/main" val="636593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283566"/>
          </a:xfrm>
          <a:solidFill>
            <a:srgbClr val="FF0000"/>
          </a:solidFill>
        </p:spPr>
        <p:txBody>
          <a:bodyPr/>
          <a:lstStyle/>
          <a:p>
            <a:pPr algn="ctr"/>
            <a:r>
              <a:rPr lang="tr-TR" sz="4000" b="1" dirty="0">
                <a:solidFill>
                  <a:prstClr val="black"/>
                </a:solidFill>
              </a:rPr>
              <a:t>ANKARA EĞİTİM ve ARAŞTIRMA </a:t>
            </a:r>
            <a:r>
              <a:rPr lang="tr-TR" sz="4000" b="1" dirty="0" smtClean="0">
                <a:solidFill>
                  <a:prstClr val="black"/>
                </a:solidFill>
              </a:rPr>
              <a:t>HASTANESİ              (KARŞILAŞILAN SORUNLAR)</a:t>
            </a:r>
            <a:endParaRPr lang="tr-TR" b="1" dirty="0"/>
          </a:p>
        </p:txBody>
      </p:sp>
      <p:sp>
        <p:nvSpPr>
          <p:cNvPr id="3" name="İçerik Yer Tutucusu 2"/>
          <p:cNvSpPr>
            <a:spLocks noGrp="1"/>
          </p:cNvSpPr>
          <p:nvPr>
            <p:ph idx="1"/>
          </p:nvPr>
        </p:nvSpPr>
        <p:spPr>
          <a:xfrm>
            <a:off x="838200" y="1648691"/>
            <a:ext cx="10515600" cy="5029200"/>
          </a:xfrm>
          <a:solidFill>
            <a:schemeClr val="accent1">
              <a:lumMod val="60000"/>
              <a:lumOff val="40000"/>
            </a:schemeClr>
          </a:solidFill>
        </p:spPr>
        <p:txBody>
          <a:bodyPr>
            <a:normAutofit/>
          </a:bodyPr>
          <a:lstStyle/>
          <a:p>
            <a:endParaRPr lang="tr-TR" sz="3600" dirty="0" smtClean="0"/>
          </a:p>
          <a:p>
            <a:r>
              <a:rPr lang="tr-TR" sz="3600" dirty="0" smtClean="0"/>
              <a:t>----Devam Eden Muayene Cetvelleri</a:t>
            </a:r>
          </a:p>
          <a:p>
            <a:r>
              <a:rPr lang="tr-TR" dirty="0" smtClean="0"/>
              <a:t>     Ankara Eğitim ve Araştırma Hastanesi olarak Merkez bina ve Toplam 6 semt polikliniği olarak hizmet vermekteyiz. Bu sebeple birçok doktorumuz rotasyon olarak çalışmaktadır ve çalışma listeleri de aylık olarak hazırlanmaktadır. Tüm doktorlarımızın kendisine ait sabit odaları bulunmamaktadır. </a:t>
            </a:r>
            <a:r>
              <a:rPr lang="tr-TR" dirty="0" err="1" smtClean="0"/>
              <a:t>Bu</a:t>
            </a:r>
            <a:r>
              <a:rPr lang="tr-TR" dirty="0" smtClean="0"/>
              <a:t> kadar hareketli ve değişken bir ortamda 3 ay sonrasına cetvel tanımlamak mümkün değil gibi görünüyor. </a:t>
            </a:r>
            <a:endParaRPr lang="tr-TR" dirty="0"/>
          </a:p>
        </p:txBody>
      </p:sp>
    </p:spTree>
    <p:extLst>
      <p:ext uri="{BB962C8B-B14F-4D97-AF65-F5344CB8AC3E}">
        <p14:creationId xmlns:p14="http://schemas.microsoft.com/office/powerpoint/2010/main" val="903674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34184"/>
          </a:xfrm>
          <a:solidFill>
            <a:srgbClr val="FF0000"/>
          </a:solidFill>
        </p:spPr>
        <p:txBody>
          <a:bodyPr>
            <a:normAutofit fontScale="90000"/>
          </a:bodyPr>
          <a:lstStyle/>
          <a:p>
            <a:pPr algn="ctr"/>
            <a:r>
              <a:rPr lang="tr-TR" sz="4000" b="1" dirty="0">
                <a:solidFill>
                  <a:prstClr val="black"/>
                </a:solidFill>
              </a:rPr>
              <a:t>ANKARA EĞİTİM ve ARAŞTIRMA HASTANESİ              (KARŞILAŞILAN SORUNLAR)</a:t>
            </a:r>
            <a:endParaRPr lang="tr-TR" dirty="0"/>
          </a:p>
        </p:txBody>
      </p:sp>
      <p:sp>
        <p:nvSpPr>
          <p:cNvPr id="3" name="İçerik Yer Tutucusu 2"/>
          <p:cNvSpPr>
            <a:spLocks noGrp="1"/>
          </p:cNvSpPr>
          <p:nvPr>
            <p:ph idx="1"/>
          </p:nvPr>
        </p:nvSpPr>
        <p:spPr>
          <a:xfrm>
            <a:off x="838200" y="1399311"/>
            <a:ext cx="10515600" cy="5264726"/>
          </a:xfrm>
          <a:solidFill>
            <a:schemeClr val="accent1">
              <a:lumMod val="60000"/>
              <a:lumOff val="40000"/>
            </a:schemeClr>
          </a:solidFill>
        </p:spPr>
        <p:txBody>
          <a:bodyPr/>
          <a:lstStyle/>
          <a:p>
            <a:endParaRPr lang="tr-TR" dirty="0" smtClean="0"/>
          </a:p>
          <a:p>
            <a:endParaRPr lang="tr-TR" dirty="0"/>
          </a:p>
          <a:p>
            <a:endParaRPr lang="tr-TR" dirty="0" smtClean="0"/>
          </a:p>
          <a:p>
            <a:r>
              <a:rPr lang="tr-TR" dirty="0" smtClean="0"/>
              <a:t>---HASTA YOĞUNLUĞU</a:t>
            </a:r>
          </a:p>
          <a:p>
            <a:r>
              <a:rPr lang="tr-TR" dirty="0" smtClean="0"/>
              <a:t>          Mevcut sistemde MHRS hastası bakan polikliniklerin ortalama 42 hasta bakması isteniyor. Oysa ki cerrahi branşlar için bu sayı fazla görünmektedir. Doktorun hem yaptığı ameliyat sonrası hastalarına bakıp hem de poliklinikte 42 hasta bakması yoğunluğun artmasına sebep olmaktadır.</a:t>
            </a:r>
          </a:p>
          <a:p>
            <a:endParaRPr lang="tr-TR" dirty="0"/>
          </a:p>
        </p:txBody>
      </p:sp>
    </p:spTree>
    <p:extLst>
      <p:ext uri="{BB962C8B-B14F-4D97-AF65-F5344CB8AC3E}">
        <p14:creationId xmlns:p14="http://schemas.microsoft.com/office/powerpoint/2010/main" val="1727633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78766"/>
          </a:xfrm>
          <a:solidFill>
            <a:srgbClr val="FF0000"/>
          </a:solidFill>
        </p:spPr>
        <p:txBody>
          <a:bodyPr>
            <a:normAutofit fontScale="90000"/>
          </a:bodyPr>
          <a:lstStyle/>
          <a:p>
            <a:pPr algn="ctr"/>
            <a:r>
              <a:rPr lang="tr-TR" sz="3600" b="1" dirty="0">
                <a:solidFill>
                  <a:prstClr val="black"/>
                </a:solidFill>
              </a:rPr>
              <a:t>ANKARA EĞİTİM ve ARAŞTIRMA HASTANESİ              (KARŞILAŞILAN SORUNLAR)</a:t>
            </a:r>
            <a:endParaRPr lang="tr-TR" dirty="0"/>
          </a:p>
        </p:txBody>
      </p:sp>
      <p:sp>
        <p:nvSpPr>
          <p:cNvPr id="3" name="İçerik Yer Tutucusu 2"/>
          <p:cNvSpPr>
            <a:spLocks noGrp="1"/>
          </p:cNvSpPr>
          <p:nvPr>
            <p:ph idx="1"/>
          </p:nvPr>
        </p:nvSpPr>
        <p:spPr>
          <a:xfrm>
            <a:off x="838200" y="1343892"/>
            <a:ext cx="10515600" cy="5264726"/>
          </a:xfrm>
          <a:solidFill>
            <a:schemeClr val="accent1">
              <a:lumMod val="60000"/>
              <a:lumOff val="40000"/>
            </a:schemeClr>
          </a:solidFill>
        </p:spPr>
        <p:txBody>
          <a:bodyPr/>
          <a:lstStyle/>
          <a:p>
            <a:endParaRPr lang="tr-TR" dirty="0" smtClean="0"/>
          </a:p>
          <a:p>
            <a:r>
              <a:rPr lang="tr-TR" dirty="0" smtClean="0"/>
              <a:t>------</a:t>
            </a:r>
            <a:r>
              <a:rPr lang="tr-TR" sz="3600" dirty="0" smtClean="0"/>
              <a:t>Hasta öncelik sırası</a:t>
            </a:r>
          </a:p>
          <a:p>
            <a:r>
              <a:rPr lang="tr-TR" dirty="0"/>
              <a:t>B</a:t>
            </a:r>
            <a:r>
              <a:rPr lang="tr-TR" dirty="0" smtClean="0"/>
              <a:t>elki de en çok karşılaşılan sorun bu. Örneğin saat 09:20 de  09:20 randevusu olan hasta mı? 65 yaş üzeri hasta mı? 7 yaş altı hasta mı? Şehit ve gazi yakını mı? Muayeneye girecektir.</a:t>
            </a:r>
          </a:p>
          <a:p>
            <a:endParaRPr lang="tr-TR" dirty="0"/>
          </a:p>
          <a:p>
            <a:r>
              <a:rPr lang="tr-TR" dirty="0" smtClean="0"/>
              <a:t>------</a:t>
            </a:r>
            <a:r>
              <a:rPr lang="tr-TR" sz="3600" dirty="0" smtClean="0"/>
              <a:t>Randevuya geç kalma</a:t>
            </a:r>
          </a:p>
          <a:p>
            <a:r>
              <a:rPr lang="tr-TR" dirty="0" smtClean="0"/>
              <a:t>Hasta almış olduğu randevuya kaç dakika gecikebilir? Randevu saati geçtikten sonra doktor yoğunluk varsa bakmayabilir mi?</a:t>
            </a:r>
            <a:endParaRPr lang="tr-TR" dirty="0"/>
          </a:p>
        </p:txBody>
      </p:sp>
    </p:spTree>
    <p:extLst>
      <p:ext uri="{BB962C8B-B14F-4D97-AF65-F5344CB8AC3E}">
        <p14:creationId xmlns:p14="http://schemas.microsoft.com/office/powerpoint/2010/main" val="3779308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95639"/>
          </a:xfrm>
          <a:solidFill>
            <a:srgbClr val="FF0000"/>
          </a:solidFill>
        </p:spPr>
        <p:txBody>
          <a:bodyPr>
            <a:normAutofit fontScale="90000"/>
          </a:bodyPr>
          <a:lstStyle/>
          <a:p>
            <a:pPr algn="ctr"/>
            <a:r>
              <a:rPr lang="tr-TR" sz="3200" b="1" dirty="0">
                <a:solidFill>
                  <a:prstClr val="black"/>
                </a:solidFill>
              </a:rPr>
              <a:t>ANKARA EĞİTİM ve ARAŞTIRMA HASTANESİ           </a:t>
            </a:r>
            <a:r>
              <a:rPr lang="tr-TR" sz="3200" b="1" dirty="0" smtClean="0">
                <a:solidFill>
                  <a:prstClr val="black"/>
                </a:solidFill>
              </a:rPr>
              <a:t>               </a:t>
            </a:r>
            <a:r>
              <a:rPr lang="tr-TR" sz="3200" b="1" dirty="0">
                <a:solidFill>
                  <a:prstClr val="black"/>
                </a:solidFill>
              </a:rPr>
              <a:t>(KARŞILAŞILAN SORUNLAR</a:t>
            </a:r>
            <a:r>
              <a:rPr lang="tr-TR" sz="3200" b="1" dirty="0" smtClean="0">
                <a:solidFill>
                  <a:prstClr val="black"/>
                </a:solidFill>
              </a:rPr>
              <a:t>)         </a:t>
            </a:r>
            <a:endParaRPr lang="tr-TR" dirty="0"/>
          </a:p>
        </p:txBody>
      </p:sp>
      <p:sp>
        <p:nvSpPr>
          <p:cNvPr id="3" name="İçerik Yer Tutucusu 2"/>
          <p:cNvSpPr>
            <a:spLocks noGrp="1"/>
          </p:cNvSpPr>
          <p:nvPr>
            <p:ph idx="1"/>
          </p:nvPr>
        </p:nvSpPr>
        <p:spPr>
          <a:xfrm>
            <a:off x="838200" y="1260764"/>
            <a:ext cx="10515600" cy="4916199"/>
          </a:xfrm>
          <a:solidFill>
            <a:schemeClr val="accent1">
              <a:lumMod val="60000"/>
              <a:lumOff val="40000"/>
            </a:schemeClr>
          </a:solidFill>
        </p:spPr>
        <p:txBody>
          <a:bodyPr>
            <a:normAutofit lnSpcReduction="10000"/>
          </a:bodyPr>
          <a:lstStyle/>
          <a:p>
            <a:r>
              <a:rPr lang="tr-TR" sz="3600" dirty="0" smtClean="0"/>
              <a:t>-----İstisna Belgeleri</a:t>
            </a:r>
          </a:p>
          <a:p>
            <a:r>
              <a:rPr lang="tr-TR" dirty="0" smtClean="0"/>
              <a:t>MHRS Portal tarafında karşılaştığımız en büyük sorun istisna için istenen belgeler. Tamam büyük bir kısmına katılıyoruz ama Hekimin cenazesi var dendiğinde bu belge nerden gelecek. Zaten böyle bir durumda imzasız ölüm izni belgesi gönderiliyor yeterli olması gerektiğini düşünüyoruz.</a:t>
            </a:r>
          </a:p>
          <a:p>
            <a:r>
              <a:rPr lang="tr-TR" dirty="0" smtClean="0"/>
              <a:t>------</a:t>
            </a:r>
            <a:r>
              <a:rPr lang="tr-TR" sz="3600" dirty="0" smtClean="0"/>
              <a:t>Zaman Aralığı Kapatabilme</a:t>
            </a:r>
          </a:p>
          <a:p>
            <a:r>
              <a:rPr lang="tr-TR" dirty="0" smtClean="0"/>
              <a:t>Eğitim Araştırma Hastaneleri olarak ansızın meydana gelen durumlara karşı çalışma cetvellerinin belli bir aralığının kapatılmasının gerektiği durumlarla sıkça karşılaşmaktayız. Bununla ilgili çalışma yapılıp yapılmadığı (geçmişte mevcuttu) konusu….</a:t>
            </a:r>
            <a:endParaRPr lang="tr-TR" dirty="0"/>
          </a:p>
        </p:txBody>
      </p:sp>
    </p:spTree>
    <p:extLst>
      <p:ext uri="{BB962C8B-B14F-4D97-AF65-F5344CB8AC3E}">
        <p14:creationId xmlns:p14="http://schemas.microsoft.com/office/powerpoint/2010/main" val="353333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297420"/>
          </a:xfrm>
          <a:solidFill>
            <a:srgbClr val="FF0000"/>
          </a:solidFill>
        </p:spPr>
        <p:txBody>
          <a:bodyPr>
            <a:normAutofit/>
          </a:bodyPr>
          <a:lstStyle/>
          <a:p>
            <a:pPr algn="ctr"/>
            <a:r>
              <a:rPr lang="tr-TR" b="1" dirty="0">
                <a:solidFill>
                  <a:prstClr val="black"/>
                </a:solidFill>
              </a:rPr>
              <a:t>ANKARA EĞİTİM ve ARAŞTIRMA HASTANESİ </a:t>
            </a:r>
            <a:endParaRPr lang="tr-TR" b="1" dirty="0"/>
          </a:p>
        </p:txBody>
      </p:sp>
      <p:sp>
        <p:nvSpPr>
          <p:cNvPr id="3" name="İçerik Yer Tutucusu 2"/>
          <p:cNvSpPr>
            <a:spLocks noGrp="1"/>
          </p:cNvSpPr>
          <p:nvPr>
            <p:ph idx="1"/>
          </p:nvPr>
        </p:nvSpPr>
        <p:spPr>
          <a:xfrm>
            <a:off x="949037" y="3491345"/>
            <a:ext cx="10515600" cy="1745672"/>
          </a:xfrm>
          <a:solidFill>
            <a:schemeClr val="accent1">
              <a:lumMod val="60000"/>
              <a:lumOff val="40000"/>
            </a:schemeClr>
          </a:solidFill>
        </p:spPr>
        <p:txBody>
          <a:bodyPr>
            <a:normAutofit/>
          </a:bodyPr>
          <a:lstStyle/>
          <a:p>
            <a:r>
              <a:rPr lang="tr-TR" sz="9600" dirty="0" smtClean="0"/>
              <a:t>TEŞEKKÜR EDERİZ</a:t>
            </a:r>
            <a:endParaRPr lang="tr-TR" sz="9600" dirty="0"/>
          </a:p>
        </p:txBody>
      </p:sp>
    </p:spTree>
    <p:extLst>
      <p:ext uri="{BB962C8B-B14F-4D97-AF65-F5344CB8AC3E}">
        <p14:creationId xmlns:p14="http://schemas.microsoft.com/office/powerpoint/2010/main" val="1170705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12725"/>
            <a:ext cx="10515600" cy="854075"/>
          </a:xfrm>
          <a:solidFill>
            <a:srgbClr val="FF0000"/>
          </a:solidFill>
        </p:spPr>
        <p:txBody>
          <a:bodyPr>
            <a:normAutofit/>
          </a:bodyPr>
          <a:lstStyle/>
          <a:p>
            <a:r>
              <a:rPr lang="tr-TR" dirty="0" smtClean="0"/>
              <a:t>ANKARA EĞİTİM ve ARAŞTIRMA HASTANESİ </a:t>
            </a:r>
            <a:endParaRPr lang="tr-TR" dirty="0"/>
          </a:p>
        </p:txBody>
      </p:sp>
      <p:sp>
        <p:nvSpPr>
          <p:cNvPr id="3" name="İçerik Yer Tutucusu 2"/>
          <p:cNvSpPr>
            <a:spLocks noGrp="1"/>
          </p:cNvSpPr>
          <p:nvPr>
            <p:ph idx="1"/>
          </p:nvPr>
        </p:nvSpPr>
        <p:spPr>
          <a:xfrm>
            <a:off x="838200" y="1066800"/>
            <a:ext cx="10515600" cy="5472545"/>
          </a:xfrm>
          <a:solidFill>
            <a:schemeClr val="accent1">
              <a:lumMod val="60000"/>
              <a:lumOff val="40000"/>
            </a:schemeClr>
          </a:solidFill>
        </p:spPr>
        <p:txBody>
          <a:bodyPr>
            <a:normAutofit fontScale="92500" lnSpcReduction="10000"/>
          </a:bodyPr>
          <a:lstStyle/>
          <a:p>
            <a:r>
              <a:rPr lang="tr-TR" dirty="0" smtClean="0"/>
              <a:t>Ankara Eğitim ve Araştırma Hastanesi olarak 2019 OCAK ayı itibari ile </a:t>
            </a:r>
          </a:p>
          <a:p>
            <a:r>
              <a:rPr lang="tr-TR" dirty="0" smtClean="0"/>
              <a:t>--Merkez Poliklinik</a:t>
            </a:r>
          </a:p>
          <a:p>
            <a:r>
              <a:rPr lang="tr-TR" dirty="0" smtClean="0"/>
              <a:t>--Ulucanlar Dahili Birimler Ek Hizmet Binası</a:t>
            </a:r>
          </a:p>
          <a:p>
            <a:r>
              <a:rPr lang="tr-TR" dirty="0" smtClean="0"/>
              <a:t>--Yenimahalle Semt Polikliniği</a:t>
            </a:r>
          </a:p>
          <a:p>
            <a:r>
              <a:rPr lang="tr-TR" dirty="0" smtClean="0"/>
              <a:t>--Ulus Semt Polikliniği</a:t>
            </a:r>
          </a:p>
          <a:p>
            <a:r>
              <a:rPr lang="tr-TR" dirty="0" smtClean="0"/>
              <a:t>--Bahçelievler Semt Polikliniği</a:t>
            </a:r>
          </a:p>
          <a:p>
            <a:r>
              <a:rPr lang="tr-TR" dirty="0" smtClean="0"/>
              <a:t>--</a:t>
            </a:r>
            <a:r>
              <a:rPr lang="tr-TR" dirty="0" err="1" smtClean="0"/>
              <a:t>Hüseyingazi</a:t>
            </a:r>
            <a:r>
              <a:rPr lang="tr-TR" dirty="0" smtClean="0"/>
              <a:t> Semt Polikliniği</a:t>
            </a:r>
          </a:p>
          <a:p>
            <a:r>
              <a:rPr lang="tr-TR" dirty="0" smtClean="0"/>
              <a:t>--Siteler Semt Polikliniği</a:t>
            </a:r>
          </a:p>
          <a:p>
            <a:r>
              <a:rPr lang="tr-TR" dirty="0" smtClean="0"/>
              <a:t>--Mamak Semt Polikliniği</a:t>
            </a:r>
          </a:p>
          <a:p>
            <a:r>
              <a:rPr lang="tr-TR" dirty="0" smtClean="0"/>
              <a:t>Olmak üzere toplam 2 Hizmet Binası ve 6 Semt Polikliniğinde 23 </a:t>
            </a:r>
            <a:r>
              <a:rPr lang="tr-TR" dirty="0" err="1" smtClean="0"/>
              <a:t>Anadal</a:t>
            </a:r>
            <a:r>
              <a:rPr lang="tr-TR" dirty="0" smtClean="0"/>
              <a:t> 20 </a:t>
            </a:r>
            <a:r>
              <a:rPr lang="tr-TR" dirty="0" err="1" smtClean="0"/>
              <a:t>Yandal</a:t>
            </a:r>
            <a:r>
              <a:rPr lang="tr-TR" dirty="0" smtClean="0"/>
              <a:t> Poliklinik olmak üzere toplam 43 Branşta MHRS Randevulu hasta bakılmaktadır.</a:t>
            </a:r>
            <a:endParaRPr lang="tr-TR" dirty="0"/>
          </a:p>
        </p:txBody>
      </p:sp>
    </p:spTree>
    <p:extLst>
      <p:ext uri="{BB962C8B-B14F-4D97-AF65-F5344CB8AC3E}">
        <p14:creationId xmlns:p14="http://schemas.microsoft.com/office/powerpoint/2010/main" val="844805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200439"/>
          </a:xfrm>
          <a:solidFill>
            <a:srgbClr val="FF0000"/>
          </a:solidFill>
        </p:spPr>
        <p:txBody>
          <a:bodyPr/>
          <a:lstStyle/>
          <a:p>
            <a:r>
              <a:rPr lang="tr-TR" dirty="0" smtClean="0"/>
              <a:t>ANKARA EĞİTİM ve ARAŞTIRMA HASTANESİ</a:t>
            </a:r>
            <a:endParaRPr lang="tr-TR" dirty="0"/>
          </a:p>
        </p:txBody>
      </p:sp>
      <p:sp>
        <p:nvSpPr>
          <p:cNvPr id="3" name="İçerik Yer Tutucusu 2"/>
          <p:cNvSpPr>
            <a:spLocks noGrp="1"/>
          </p:cNvSpPr>
          <p:nvPr>
            <p:ph idx="1"/>
          </p:nvPr>
        </p:nvSpPr>
        <p:spPr>
          <a:xfrm>
            <a:off x="838200" y="1565564"/>
            <a:ext cx="10515600" cy="4904509"/>
          </a:xfrm>
          <a:solidFill>
            <a:schemeClr val="accent1">
              <a:lumMod val="60000"/>
              <a:lumOff val="40000"/>
            </a:schemeClr>
          </a:solidFill>
        </p:spPr>
        <p:txBody>
          <a:bodyPr/>
          <a:lstStyle/>
          <a:p>
            <a:endParaRPr lang="tr-TR" dirty="0" smtClean="0"/>
          </a:p>
          <a:p>
            <a:r>
              <a:rPr lang="tr-TR" dirty="0" smtClean="0"/>
              <a:t>Merkez Poliklinik Binasında Cerrahi </a:t>
            </a:r>
            <a:r>
              <a:rPr lang="tr-TR" dirty="0" err="1" smtClean="0"/>
              <a:t>Branşlar,Çocuk</a:t>
            </a:r>
            <a:r>
              <a:rPr lang="tr-TR" dirty="0" smtClean="0"/>
              <a:t> Sağlığı ve </a:t>
            </a:r>
            <a:r>
              <a:rPr lang="tr-TR" dirty="0" err="1" smtClean="0"/>
              <a:t>hastalıkları,Çocuk</a:t>
            </a:r>
            <a:r>
              <a:rPr lang="tr-TR" dirty="0" smtClean="0"/>
              <a:t> </a:t>
            </a:r>
            <a:r>
              <a:rPr lang="tr-TR" dirty="0" err="1" smtClean="0"/>
              <a:t>Yandal</a:t>
            </a:r>
            <a:r>
              <a:rPr lang="tr-TR" dirty="0" smtClean="0"/>
              <a:t> Poliklinikleri ve Sağlık Kuruluna gelen MHRS hastaları bakılmaktadır.</a:t>
            </a:r>
          </a:p>
          <a:p>
            <a:endParaRPr lang="tr-TR" dirty="0" smtClean="0"/>
          </a:p>
          <a:p>
            <a:endParaRPr lang="tr-TR" dirty="0"/>
          </a:p>
          <a:p>
            <a:r>
              <a:rPr lang="tr-TR" dirty="0" smtClean="0"/>
              <a:t>Ulucanlar Dahili Birimler Ek Hizmet Binasında ise Dahili Birimlere ait Poliklinikler mevcuttur.</a:t>
            </a:r>
            <a:endParaRPr lang="tr-TR" dirty="0"/>
          </a:p>
        </p:txBody>
      </p:sp>
    </p:spTree>
    <p:extLst>
      <p:ext uri="{BB962C8B-B14F-4D97-AF65-F5344CB8AC3E}">
        <p14:creationId xmlns:p14="http://schemas.microsoft.com/office/powerpoint/2010/main" val="3346434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145020"/>
          </a:xfrm>
          <a:solidFill>
            <a:srgbClr val="FF0000"/>
          </a:solidFill>
        </p:spPr>
        <p:txBody>
          <a:bodyPr>
            <a:normAutofit/>
          </a:bodyPr>
          <a:lstStyle/>
          <a:p>
            <a:pPr algn="ctr"/>
            <a:r>
              <a:rPr lang="tr-TR" sz="3600" b="1" dirty="0" smtClean="0"/>
              <a:t>ANKARA EĞİTİM ve ARAŞTIRMA HASTANESİ                        ( ULUS SEMT POLİKLİNİĞİ)</a:t>
            </a:r>
            <a:endParaRPr lang="tr-TR" sz="3600" b="1" dirty="0"/>
          </a:p>
        </p:txBody>
      </p:sp>
      <p:sp>
        <p:nvSpPr>
          <p:cNvPr id="3" name="İçerik Yer Tutucusu 2"/>
          <p:cNvSpPr>
            <a:spLocks noGrp="1"/>
          </p:cNvSpPr>
          <p:nvPr>
            <p:ph idx="1"/>
          </p:nvPr>
        </p:nvSpPr>
        <p:spPr>
          <a:xfrm>
            <a:off x="838200" y="1510146"/>
            <a:ext cx="10515600" cy="5029199"/>
          </a:xfrm>
          <a:solidFill>
            <a:schemeClr val="accent1">
              <a:lumMod val="60000"/>
              <a:lumOff val="40000"/>
            </a:schemeClr>
          </a:solidFill>
        </p:spPr>
        <p:txBody>
          <a:bodyPr>
            <a:normAutofit/>
          </a:bodyPr>
          <a:lstStyle/>
          <a:p>
            <a:r>
              <a:rPr lang="tr-TR" dirty="0" smtClean="0"/>
              <a:t>Ulus Semt Polikliniğinde;</a:t>
            </a:r>
          </a:p>
          <a:p>
            <a:r>
              <a:rPr lang="tr-TR" dirty="0" smtClean="0"/>
              <a:t>--Aile Hekimliği</a:t>
            </a:r>
          </a:p>
          <a:p>
            <a:r>
              <a:rPr lang="tr-TR" dirty="0" smtClean="0"/>
              <a:t>--Enfeksiyon Hastalıkları</a:t>
            </a:r>
          </a:p>
          <a:p>
            <a:r>
              <a:rPr lang="tr-TR" dirty="0" smtClean="0"/>
              <a:t>--Fizik Tedavi ve Rehabilitasyon</a:t>
            </a:r>
          </a:p>
          <a:p>
            <a:r>
              <a:rPr lang="tr-TR" dirty="0" smtClean="0"/>
              <a:t>--Genel Cerrahi</a:t>
            </a:r>
          </a:p>
          <a:p>
            <a:r>
              <a:rPr lang="tr-TR" dirty="0" smtClean="0"/>
              <a:t>--Göz Hastalıkları</a:t>
            </a:r>
          </a:p>
          <a:p>
            <a:r>
              <a:rPr lang="tr-TR" dirty="0" smtClean="0"/>
              <a:t>--Kulak Burun Boğaz</a:t>
            </a:r>
          </a:p>
          <a:p>
            <a:r>
              <a:rPr lang="tr-TR" dirty="0" smtClean="0"/>
              <a:t>--Üroloji </a:t>
            </a:r>
          </a:p>
          <a:p>
            <a:r>
              <a:rPr lang="tr-TR" dirty="0" smtClean="0"/>
              <a:t>Olmak üzere toplam 7 Branşta MHRS Hizmeti verilmektedir.</a:t>
            </a:r>
            <a:endParaRPr lang="tr-TR" dirty="0"/>
          </a:p>
          <a:p>
            <a:endParaRPr lang="tr-TR" dirty="0"/>
          </a:p>
        </p:txBody>
      </p:sp>
    </p:spTree>
    <p:extLst>
      <p:ext uri="{BB962C8B-B14F-4D97-AF65-F5344CB8AC3E}">
        <p14:creationId xmlns:p14="http://schemas.microsoft.com/office/powerpoint/2010/main" val="25768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4291" y="166255"/>
            <a:ext cx="10619509" cy="1011381"/>
          </a:xfrm>
          <a:solidFill>
            <a:srgbClr val="FF0000"/>
          </a:solidFill>
        </p:spPr>
        <p:txBody>
          <a:bodyPr>
            <a:normAutofit fontScale="90000"/>
          </a:bodyPr>
          <a:lstStyle/>
          <a:p>
            <a:pPr algn="ctr"/>
            <a:r>
              <a:rPr lang="tr-TR" sz="4000" b="1" dirty="0" smtClean="0"/>
              <a:t>ANKARA EĞİTİM ve ARAŞTIRMA HASTANESİ   (YENİMAHALLE SEMT POLİKLİNİĞİ</a:t>
            </a:r>
            <a:r>
              <a:rPr lang="tr-TR" dirty="0" smtClean="0"/>
              <a:t>)     </a:t>
            </a:r>
            <a:endParaRPr lang="tr-TR" dirty="0"/>
          </a:p>
        </p:txBody>
      </p:sp>
      <p:sp>
        <p:nvSpPr>
          <p:cNvPr id="3" name="İçerik Yer Tutucusu 2"/>
          <p:cNvSpPr>
            <a:spLocks noGrp="1"/>
          </p:cNvSpPr>
          <p:nvPr>
            <p:ph idx="1"/>
          </p:nvPr>
        </p:nvSpPr>
        <p:spPr>
          <a:xfrm>
            <a:off x="734291" y="1177637"/>
            <a:ext cx="10619509" cy="5403272"/>
          </a:xfrm>
          <a:solidFill>
            <a:schemeClr val="accent1">
              <a:lumMod val="60000"/>
              <a:lumOff val="40000"/>
            </a:schemeClr>
          </a:solidFill>
        </p:spPr>
        <p:txBody>
          <a:bodyPr>
            <a:normAutofit fontScale="85000" lnSpcReduction="20000"/>
          </a:bodyPr>
          <a:lstStyle/>
          <a:p>
            <a:r>
              <a:rPr lang="tr-TR" dirty="0" smtClean="0"/>
              <a:t>Yenimahalle Semt Polikliniğinde;</a:t>
            </a:r>
          </a:p>
          <a:p>
            <a:r>
              <a:rPr lang="tr-TR" dirty="0" smtClean="0"/>
              <a:t>--Aile Hekimliği</a:t>
            </a:r>
          </a:p>
          <a:p>
            <a:r>
              <a:rPr lang="tr-TR" dirty="0" smtClean="0"/>
              <a:t>--Çocuk Sağlığı ve Hastalıkları</a:t>
            </a:r>
          </a:p>
          <a:p>
            <a:r>
              <a:rPr lang="tr-TR" dirty="0" smtClean="0"/>
              <a:t>--Cildiye</a:t>
            </a:r>
          </a:p>
          <a:p>
            <a:r>
              <a:rPr lang="tr-TR" dirty="0" smtClean="0"/>
              <a:t>--Fizik Tedavi ve Rehabilitasyon</a:t>
            </a:r>
          </a:p>
          <a:p>
            <a:r>
              <a:rPr lang="tr-TR" dirty="0" smtClean="0"/>
              <a:t>--Genel Cerrahi</a:t>
            </a:r>
          </a:p>
          <a:p>
            <a:r>
              <a:rPr lang="tr-TR" dirty="0" smtClean="0"/>
              <a:t>--Göz Hastalıkları</a:t>
            </a:r>
          </a:p>
          <a:p>
            <a:r>
              <a:rPr lang="tr-TR" dirty="0" smtClean="0"/>
              <a:t>--İç Hastalıkları</a:t>
            </a:r>
          </a:p>
          <a:p>
            <a:r>
              <a:rPr lang="tr-TR" dirty="0" smtClean="0"/>
              <a:t>--Kadın Doğum</a:t>
            </a:r>
          </a:p>
          <a:p>
            <a:r>
              <a:rPr lang="tr-TR" dirty="0" smtClean="0"/>
              <a:t>--Kulak Burun Boğaz</a:t>
            </a:r>
          </a:p>
          <a:p>
            <a:r>
              <a:rPr lang="tr-TR" dirty="0" smtClean="0"/>
              <a:t>--Nöroloji</a:t>
            </a:r>
          </a:p>
          <a:p>
            <a:r>
              <a:rPr lang="tr-TR" dirty="0" smtClean="0"/>
              <a:t>--Ortopedi ve Travmatoloji</a:t>
            </a:r>
          </a:p>
          <a:p>
            <a:r>
              <a:rPr lang="tr-TR" dirty="0" smtClean="0"/>
              <a:t>--Üroloji</a:t>
            </a:r>
          </a:p>
          <a:p>
            <a:r>
              <a:rPr lang="tr-TR" dirty="0" smtClean="0"/>
              <a:t>Olmak üzere toplam 12 Branşta MHRS bakılmaktadır.</a:t>
            </a:r>
            <a:endParaRPr lang="tr-TR" dirty="0"/>
          </a:p>
        </p:txBody>
      </p:sp>
    </p:spTree>
    <p:extLst>
      <p:ext uri="{BB962C8B-B14F-4D97-AF65-F5344CB8AC3E}">
        <p14:creationId xmlns:p14="http://schemas.microsoft.com/office/powerpoint/2010/main" val="1419126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68143"/>
            <a:ext cx="10515600" cy="1103457"/>
          </a:xfrm>
          <a:solidFill>
            <a:srgbClr val="FF0000"/>
          </a:solidFill>
        </p:spPr>
        <p:txBody>
          <a:bodyPr>
            <a:normAutofit/>
          </a:bodyPr>
          <a:lstStyle/>
          <a:p>
            <a:pPr algn="ctr"/>
            <a:r>
              <a:rPr lang="tr-TR" sz="3600" b="1" dirty="0" smtClean="0"/>
              <a:t>ANKARA EĞİTİM ve ARAŞTIRMA HASTANESİ    (BAHÇELİEVLER SEMT POLİKLİNİĞİ)</a:t>
            </a:r>
            <a:endParaRPr lang="tr-TR" sz="3600" b="1" dirty="0"/>
          </a:p>
        </p:txBody>
      </p:sp>
      <p:sp>
        <p:nvSpPr>
          <p:cNvPr id="3" name="İçerik Yer Tutucusu 2"/>
          <p:cNvSpPr>
            <a:spLocks noGrp="1"/>
          </p:cNvSpPr>
          <p:nvPr>
            <p:ph idx="1"/>
          </p:nvPr>
        </p:nvSpPr>
        <p:spPr>
          <a:xfrm>
            <a:off x="838200" y="1371600"/>
            <a:ext cx="10515600" cy="5223163"/>
          </a:xfrm>
          <a:solidFill>
            <a:schemeClr val="accent1">
              <a:lumMod val="60000"/>
              <a:lumOff val="40000"/>
            </a:schemeClr>
          </a:solidFill>
        </p:spPr>
        <p:txBody>
          <a:bodyPr/>
          <a:lstStyle/>
          <a:p>
            <a:r>
              <a:rPr lang="tr-TR" dirty="0" smtClean="0"/>
              <a:t>Bahçelievler Semt Polikliniğinde;</a:t>
            </a:r>
          </a:p>
          <a:p>
            <a:r>
              <a:rPr lang="tr-TR" dirty="0" smtClean="0"/>
              <a:t>--Aile Hekimliği</a:t>
            </a:r>
          </a:p>
          <a:p>
            <a:r>
              <a:rPr lang="tr-TR" dirty="0" smtClean="0"/>
              <a:t>--Cildiye</a:t>
            </a:r>
          </a:p>
          <a:p>
            <a:r>
              <a:rPr lang="tr-TR" dirty="0" smtClean="0"/>
              <a:t>--Genel Cerrahi</a:t>
            </a:r>
          </a:p>
          <a:p>
            <a:r>
              <a:rPr lang="tr-TR" dirty="0" smtClean="0"/>
              <a:t>--Göz Hastalıkları</a:t>
            </a:r>
          </a:p>
          <a:p>
            <a:r>
              <a:rPr lang="tr-TR" dirty="0" smtClean="0"/>
              <a:t>--Kulak Burun Boğaz</a:t>
            </a:r>
          </a:p>
          <a:p>
            <a:r>
              <a:rPr lang="tr-TR" dirty="0" smtClean="0"/>
              <a:t>--Nöroloji</a:t>
            </a:r>
          </a:p>
          <a:p>
            <a:r>
              <a:rPr lang="tr-TR" dirty="0" smtClean="0"/>
              <a:t>Olmak üzere 6 Branşta MHRS bakılmaktadır.</a:t>
            </a:r>
            <a:endParaRPr lang="tr-TR" dirty="0"/>
          </a:p>
        </p:txBody>
      </p:sp>
    </p:spTree>
    <p:extLst>
      <p:ext uri="{BB962C8B-B14F-4D97-AF65-F5344CB8AC3E}">
        <p14:creationId xmlns:p14="http://schemas.microsoft.com/office/powerpoint/2010/main" val="286903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48039"/>
          </a:xfrm>
          <a:solidFill>
            <a:srgbClr val="FF0000"/>
          </a:solidFill>
        </p:spPr>
        <p:txBody>
          <a:bodyPr>
            <a:normAutofit fontScale="90000"/>
          </a:bodyPr>
          <a:lstStyle/>
          <a:p>
            <a:pPr algn="ctr"/>
            <a:r>
              <a:rPr lang="tr-TR" sz="3600" b="1" dirty="0">
                <a:solidFill>
                  <a:prstClr val="black"/>
                </a:solidFill>
              </a:rPr>
              <a:t>ANKARA EĞİTİM ve ARAŞTIRMA </a:t>
            </a:r>
            <a:r>
              <a:rPr lang="tr-TR" sz="3600" b="1" dirty="0" smtClean="0">
                <a:solidFill>
                  <a:prstClr val="black"/>
                </a:solidFill>
              </a:rPr>
              <a:t>HASTANESİ                        (SİTELER SEMT POLİKLİNİĞİ)</a:t>
            </a:r>
            <a:endParaRPr lang="tr-TR" sz="3600" b="1" dirty="0"/>
          </a:p>
        </p:txBody>
      </p:sp>
      <p:sp>
        <p:nvSpPr>
          <p:cNvPr id="3" name="İçerik Yer Tutucusu 2"/>
          <p:cNvSpPr>
            <a:spLocks noGrp="1"/>
          </p:cNvSpPr>
          <p:nvPr>
            <p:ph idx="1"/>
          </p:nvPr>
        </p:nvSpPr>
        <p:spPr>
          <a:xfrm>
            <a:off x="838200" y="1413164"/>
            <a:ext cx="10515600" cy="5181600"/>
          </a:xfrm>
          <a:solidFill>
            <a:schemeClr val="accent1">
              <a:lumMod val="60000"/>
              <a:lumOff val="40000"/>
            </a:schemeClr>
          </a:solidFill>
        </p:spPr>
        <p:txBody>
          <a:bodyPr>
            <a:normAutofit fontScale="92500" lnSpcReduction="10000"/>
          </a:bodyPr>
          <a:lstStyle/>
          <a:p>
            <a:r>
              <a:rPr lang="tr-TR" dirty="0" smtClean="0"/>
              <a:t>Siteler Semt Polikliniğinde;</a:t>
            </a:r>
          </a:p>
          <a:p>
            <a:r>
              <a:rPr lang="tr-TR" dirty="0" smtClean="0"/>
              <a:t>--Çocuk Sağlığı ve Hastalıkları</a:t>
            </a:r>
          </a:p>
          <a:p>
            <a:r>
              <a:rPr lang="tr-TR" dirty="0" smtClean="0"/>
              <a:t>--Cildiye</a:t>
            </a:r>
          </a:p>
          <a:p>
            <a:r>
              <a:rPr lang="tr-TR" dirty="0" smtClean="0"/>
              <a:t>--Fizik Tedavi ve Rehabilitasyon</a:t>
            </a:r>
          </a:p>
          <a:p>
            <a:r>
              <a:rPr lang="tr-TR" dirty="0" smtClean="0"/>
              <a:t>--Genel Cerrahi</a:t>
            </a:r>
          </a:p>
          <a:p>
            <a:r>
              <a:rPr lang="tr-TR" dirty="0" smtClean="0"/>
              <a:t>--Göz Hastalıkları</a:t>
            </a:r>
          </a:p>
          <a:p>
            <a:r>
              <a:rPr lang="tr-TR" dirty="0" smtClean="0"/>
              <a:t>--Kadın Doğum</a:t>
            </a:r>
          </a:p>
          <a:p>
            <a:r>
              <a:rPr lang="tr-TR" dirty="0" smtClean="0"/>
              <a:t>--Kulak Burun Boğaz</a:t>
            </a:r>
          </a:p>
          <a:p>
            <a:r>
              <a:rPr lang="tr-TR" dirty="0" smtClean="0"/>
              <a:t>--Nöroloji</a:t>
            </a:r>
          </a:p>
          <a:p>
            <a:r>
              <a:rPr lang="tr-TR" dirty="0" smtClean="0"/>
              <a:t>--Ortopedi ve Travmatoloji</a:t>
            </a:r>
          </a:p>
          <a:p>
            <a:r>
              <a:rPr lang="tr-TR" dirty="0" smtClean="0"/>
              <a:t>Olmak üzere toplam 9 Branşta MHRS bakılmaktadır.</a:t>
            </a:r>
          </a:p>
          <a:p>
            <a:endParaRPr lang="tr-TR" dirty="0"/>
          </a:p>
        </p:txBody>
      </p:sp>
    </p:spTree>
    <p:extLst>
      <p:ext uri="{BB962C8B-B14F-4D97-AF65-F5344CB8AC3E}">
        <p14:creationId xmlns:p14="http://schemas.microsoft.com/office/powerpoint/2010/main" val="1967341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48039"/>
          </a:xfrm>
          <a:solidFill>
            <a:srgbClr val="FF0000"/>
          </a:solidFill>
        </p:spPr>
        <p:txBody>
          <a:bodyPr>
            <a:normAutofit fontScale="90000"/>
          </a:bodyPr>
          <a:lstStyle/>
          <a:p>
            <a:pPr algn="ctr"/>
            <a:r>
              <a:rPr lang="tr-TR" sz="3600" b="1" dirty="0">
                <a:solidFill>
                  <a:prstClr val="black"/>
                </a:solidFill>
              </a:rPr>
              <a:t>ANKARA EĞİTİM ve ARAŞTIRMA </a:t>
            </a:r>
            <a:r>
              <a:rPr lang="tr-TR" sz="3600" b="1" dirty="0" smtClean="0">
                <a:solidFill>
                  <a:prstClr val="black"/>
                </a:solidFill>
              </a:rPr>
              <a:t>HASTANESİ                      (MAMAK SEMT POLİKLİNİĞİ)</a:t>
            </a:r>
            <a:endParaRPr lang="tr-TR" sz="3600" b="1" dirty="0"/>
          </a:p>
        </p:txBody>
      </p:sp>
      <p:sp>
        <p:nvSpPr>
          <p:cNvPr id="3" name="İçerik Yer Tutucusu 2"/>
          <p:cNvSpPr>
            <a:spLocks noGrp="1"/>
          </p:cNvSpPr>
          <p:nvPr>
            <p:ph idx="1"/>
          </p:nvPr>
        </p:nvSpPr>
        <p:spPr>
          <a:xfrm>
            <a:off x="838200" y="1413164"/>
            <a:ext cx="10515600" cy="5209309"/>
          </a:xfrm>
          <a:solidFill>
            <a:schemeClr val="accent1">
              <a:lumMod val="60000"/>
              <a:lumOff val="40000"/>
            </a:schemeClr>
          </a:solidFill>
        </p:spPr>
        <p:txBody>
          <a:bodyPr>
            <a:normAutofit fontScale="92500" lnSpcReduction="20000"/>
          </a:bodyPr>
          <a:lstStyle/>
          <a:p>
            <a:r>
              <a:rPr lang="tr-TR" dirty="0" smtClean="0"/>
              <a:t>Mamak Semt Polikliniğinde;</a:t>
            </a:r>
          </a:p>
          <a:p>
            <a:r>
              <a:rPr lang="tr-TR" dirty="0" smtClean="0"/>
              <a:t>--Aile Hekimliği</a:t>
            </a:r>
          </a:p>
          <a:p>
            <a:r>
              <a:rPr lang="tr-TR" dirty="0" smtClean="0"/>
              <a:t>--Çocuk Sağlığı ve Hastalıkları</a:t>
            </a:r>
          </a:p>
          <a:p>
            <a:r>
              <a:rPr lang="tr-TR" dirty="0" smtClean="0"/>
              <a:t>--Cildiye</a:t>
            </a:r>
          </a:p>
          <a:p>
            <a:r>
              <a:rPr lang="tr-TR" dirty="0" smtClean="0"/>
              <a:t>--Fizik Tedavi ve Rehabilitasyon</a:t>
            </a:r>
          </a:p>
          <a:p>
            <a:r>
              <a:rPr lang="tr-TR" dirty="0" smtClean="0"/>
              <a:t>--Genel Cerrahi</a:t>
            </a:r>
          </a:p>
          <a:p>
            <a:r>
              <a:rPr lang="tr-TR" dirty="0" smtClean="0"/>
              <a:t>--Göz Hastalıkları</a:t>
            </a:r>
          </a:p>
          <a:p>
            <a:r>
              <a:rPr lang="tr-TR" dirty="0" smtClean="0"/>
              <a:t>--İç Hastalıkları</a:t>
            </a:r>
          </a:p>
          <a:p>
            <a:r>
              <a:rPr lang="tr-TR" dirty="0" smtClean="0"/>
              <a:t>--Kadın Doğum</a:t>
            </a:r>
          </a:p>
          <a:p>
            <a:r>
              <a:rPr lang="tr-TR" dirty="0" smtClean="0"/>
              <a:t>--Kulak Burun Boğaz</a:t>
            </a:r>
          </a:p>
          <a:p>
            <a:r>
              <a:rPr lang="tr-TR" dirty="0" smtClean="0"/>
              <a:t>--Nöroloji</a:t>
            </a:r>
          </a:p>
          <a:p>
            <a:r>
              <a:rPr lang="tr-TR" dirty="0" smtClean="0"/>
              <a:t>Olmak üzere toplam 10 Branşta MHRS bakılmaktadır.</a:t>
            </a:r>
            <a:endParaRPr lang="tr-TR" dirty="0"/>
          </a:p>
        </p:txBody>
      </p:sp>
    </p:spTree>
    <p:extLst>
      <p:ext uri="{BB962C8B-B14F-4D97-AF65-F5344CB8AC3E}">
        <p14:creationId xmlns:p14="http://schemas.microsoft.com/office/powerpoint/2010/main" val="2449110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68036" y="351271"/>
            <a:ext cx="10785763" cy="770948"/>
          </a:xfrm>
          <a:solidFill>
            <a:srgbClr val="FF0000"/>
          </a:solidFill>
        </p:spPr>
        <p:txBody>
          <a:bodyPr>
            <a:normAutofit fontScale="90000"/>
          </a:bodyPr>
          <a:lstStyle/>
          <a:p>
            <a:pPr algn="ctr"/>
            <a:r>
              <a:rPr lang="tr-TR" sz="2800" b="1" dirty="0">
                <a:solidFill>
                  <a:prstClr val="black"/>
                </a:solidFill>
              </a:rPr>
              <a:t>ANKARA EĞİTİM ve ARAŞTIRMA HASTANESİ </a:t>
            </a:r>
            <a:r>
              <a:rPr lang="tr-TR" sz="2800" b="1" dirty="0" smtClean="0">
                <a:solidFill>
                  <a:prstClr val="black"/>
                </a:solidFill>
              </a:rPr>
              <a:t>                                                 (HÜSEYİNGAZİ </a:t>
            </a:r>
            <a:r>
              <a:rPr lang="tr-TR" sz="2800" b="1" dirty="0">
                <a:solidFill>
                  <a:prstClr val="black"/>
                </a:solidFill>
              </a:rPr>
              <a:t>SEMT POLİKLİNİĞİ</a:t>
            </a:r>
            <a:r>
              <a:rPr lang="tr-TR" sz="2800" dirty="0">
                <a:solidFill>
                  <a:prstClr val="black"/>
                </a:solidFill>
              </a:rPr>
              <a:t>)</a:t>
            </a:r>
            <a:endParaRPr lang="tr-TR" sz="2800" dirty="0"/>
          </a:p>
        </p:txBody>
      </p:sp>
      <p:sp>
        <p:nvSpPr>
          <p:cNvPr id="3" name="İçerik Yer Tutucusu 2"/>
          <p:cNvSpPr>
            <a:spLocks noGrp="1"/>
          </p:cNvSpPr>
          <p:nvPr>
            <p:ph idx="1"/>
          </p:nvPr>
        </p:nvSpPr>
        <p:spPr>
          <a:xfrm>
            <a:off x="568036" y="1122218"/>
            <a:ext cx="10785764" cy="5541817"/>
          </a:xfrm>
          <a:solidFill>
            <a:schemeClr val="accent1">
              <a:lumMod val="60000"/>
              <a:lumOff val="40000"/>
            </a:schemeClr>
          </a:solidFill>
        </p:spPr>
        <p:txBody>
          <a:bodyPr>
            <a:normAutofit fontScale="70000" lnSpcReduction="20000"/>
          </a:bodyPr>
          <a:lstStyle/>
          <a:p>
            <a:r>
              <a:rPr lang="tr-TR" dirty="0" err="1" smtClean="0"/>
              <a:t>Hüseyingazi</a:t>
            </a:r>
            <a:r>
              <a:rPr lang="tr-TR" dirty="0" smtClean="0"/>
              <a:t> Semt Polikliniğinde;</a:t>
            </a:r>
          </a:p>
          <a:p>
            <a:r>
              <a:rPr lang="tr-TR" dirty="0" smtClean="0"/>
              <a:t>--Aile Hekimliği</a:t>
            </a:r>
          </a:p>
          <a:p>
            <a:r>
              <a:rPr lang="tr-TR" dirty="0" smtClean="0"/>
              <a:t>--Çocuk Sağlığı ve Hastalıkları</a:t>
            </a:r>
          </a:p>
          <a:p>
            <a:r>
              <a:rPr lang="tr-TR" dirty="0" smtClean="0"/>
              <a:t>--Cildiye</a:t>
            </a:r>
          </a:p>
          <a:p>
            <a:r>
              <a:rPr lang="tr-TR" dirty="0" smtClean="0"/>
              <a:t>--Fizik Tedavi ve Rehabilitasyon</a:t>
            </a:r>
          </a:p>
          <a:p>
            <a:r>
              <a:rPr lang="tr-TR" dirty="0" smtClean="0"/>
              <a:t>--Enfeksiyon Hastalıkları</a:t>
            </a:r>
          </a:p>
          <a:p>
            <a:r>
              <a:rPr lang="tr-TR" dirty="0" smtClean="0"/>
              <a:t>--Genel Cerrahi</a:t>
            </a:r>
          </a:p>
          <a:p>
            <a:r>
              <a:rPr lang="tr-TR" dirty="0" smtClean="0"/>
              <a:t>--Göz Hastalıkları</a:t>
            </a:r>
          </a:p>
          <a:p>
            <a:r>
              <a:rPr lang="tr-TR" dirty="0" smtClean="0"/>
              <a:t>--Göğüs Hastalıkları</a:t>
            </a:r>
          </a:p>
          <a:p>
            <a:r>
              <a:rPr lang="tr-TR" dirty="0" smtClean="0"/>
              <a:t>--İç Hastalıkları</a:t>
            </a:r>
          </a:p>
          <a:p>
            <a:r>
              <a:rPr lang="tr-TR" dirty="0" smtClean="0"/>
              <a:t>--Kadın Doğum</a:t>
            </a:r>
          </a:p>
          <a:p>
            <a:r>
              <a:rPr lang="tr-TR" dirty="0" smtClean="0"/>
              <a:t>--Kulak Burun Boğaz</a:t>
            </a:r>
          </a:p>
          <a:p>
            <a:r>
              <a:rPr lang="tr-TR" dirty="0" smtClean="0"/>
              <a:t>--Ortopedi ve Travmatoloji</a:t>
            </a:r>
          </a:p>
          <a:p>
            <a:r>
              <a:rPr lang="tr-TR" dirty="0" smtClean="0"/>
              <a:t>--Nöroloji</a:t>
            </a:r>
          </a:p>
          <a:p>
            <a:r>
              <a:rPr lang="tr-TR" dirty="0" smtClean="0"/>
              <a:t>--Üroloji</a:t>
            </a:r>
          </a:p>
          <a:p>
            <a:r>
              <a:rPr lang="tr-TR" dirty="0" smtClean="0"/>
              <a:t>Olmak üzere toplam 14 Branşta MHRS bakılmaktadır.</a:t>
            </a:r>
          </a:p>
          <a:p>
            <a:endParaRPr lang="tr-TR" dirty="0"/>
          </a:p>
        </p:txBody>
      </p:sp>
    </p:spTree>
    <p:extLst>
      <p:ext uri="{BB962C8B-B14F-4D97-AF65-F5344CB8AC3E}">
        <p14:creationId xmlns:p14="http://schemas.microsoft.com/office/powerpoint/2010/main" val="1718192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TotalTime>
  <Words>982</Words>
  <Application>Microsoft Office PowerPoint</Application>
  <PresentationFormat>Geniş ekran</PresentationFormat>
  <Paragraphs>349</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Calibri</vt:lpstr>
      <vt:lpstr>Calibri Light</vt:lpstr>
      <vt:lpstr>Office Teması</vt:lpstr>
      <vt:lpstr>ANKARA EĞİTİM ve ARAŞTIRMA HASTANESİ </vt:lpstr>
      <vt:lpstr>ANKARA EĞİTİM ve ARAŞTIRMA HASTANESİ </vt:lpstr>
      <vt:lpstr>ANKARA EĞİTİM ve ARAŞTIRMA HASTANESİ</vt:lpstr>
      <vt:lpstr>ANKARA EĞİTİM ve ARAŞTIRMA HASTANESİ                        ( ULUS SEMT POLİKLİNİĞİ)</vt:lpstr>
      <vt:lpstr>ANKARA EĞİTİM ve ARAŞTIRMA HASTANESİ   (YENİMAHALLE SEMT POLİKLİNİĞİ)     </vt:lpstr>
      <vt:lpstr>ANKARA EĞİTİM ve ARAŞTIRMA HASTANESİ    (BAHÇELİEVLER SEMT POLİKLİNİĞİ)</vt:lpstr>
      <vt:lpstr>ANKARA EĞİTİM ve ARAŞTIRMA HASTANESİ                        (SİTELER SEMT POLİKLİNİĞİ)</vt:lpstr>
      <vt:lpstr>ANKARA EĞİTİM ve ARAŞTIRMA HASTANESİ                      (MAMAK SEMT POLİKLİNİĞİ)</vt:lpstr>
      <vt:lpstr>ANKARA EĞİTİM ve ARAŞTIRMA HASTANESİ                                                  (HÜSEYİNGAZİ SEMT POLİKLİNİĞİ)</vt:lpstr>
      <vt:lpstr>     ANKARA EĞİTİM ve ARAŞTIRMA HASTANESİ                                     ( AÇILAN KAPASİTE ORANLARI)</vt:lpstr>
      <vt:lpstr>ANKARA EĞİTİM ve ARAŞTIRMA HASTANESİ                     (ALINAN RANDEVU ORANLARI)</vt:lpstr>
      <vt:lpstr>ANKARA EĞİTİM ve ARAŞTIRMA HASTANESİ                          (RANDEVU GERÇEKLEŞME ORANLARI)</vt:lpstr>
      <vt:lpstr>ANKARA EĞİTİM ve ARAŞTIRMA HASTANESİ</vt:lpstr>
      <vt:lpstr>ANKARA EĞİTİM ve ARAŞTIRMA HASTANESİ              (KARŞILAŞILAN SORUNLAR)</vt:lpstr>
      <vt:lpstr>ANKARA EĞİTİM ve ARAŞTIRMA HASTANESİ              (KARŞILAŞILAN SORUNLAR)</vt:lpstr>
      <vt:lpstr>ANKARA EĞİTİM ve ARAŞTIRMA HASTANESİ              (KARŞILAŞILAN SORUNLAR)</vt:lpstr>
      <vt:lpstr>ANKARA EĞİTİM ve ARAŞTIRMA HASTANESİ                          (KARŞILAŞILAN SORUNLAR)         </vt:lpstr>
      <vt:lpstr>ANKARA EĞİTİM ve ARAŞTIRMA HASTANESİ </vt:lpstr>
    </vt:vector>
  </TitlesOfParts>
  <Company>MoTuN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EĞİTİM ve ARAŞTIRMA HASTANESİ</dc:title>
  <dc:creator>cevre75</dc:creator>
  <cp:lastModifiedBy>Administrator</cp:lastModifiedBy>
  <cp:revision>51</cp:revision>
  <dcterms:created xsi:type="dcterms:W3CDTF">2019-02-05T07:32:53Z</dcterms:created>
  <dcterms:modified xsi:type="dcterms:W3CDTF">2019-02-06T11:28:07Z</dcterms:modified>
</cp:coreProperties>
</file>